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467" r:id="rId2"/>
    <p:sldId id="486" r:id="rId3"/>
    <p:sldId id="491" r:id="rId4"/>
    <p:sldId id="483" r:id="rId5"/>
    <p:sldId id="484" r:id="rId6"/>
    <p:sldId id="487" r:id="rId7"/>
    <p:sldId id="488" r:id="rId8"/>
    <p:sldId id="489" r:id="rId9"/>
    <p:sldId id="4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/>
    <p:restoredTop sz="95701"/>
  </p:normalViewPr>
  <p:slideViewPr>
    <p:cSldViewPr snapToGrid="0" snapToObjects="1">
      <p:cViewPr varScale="1">
        <p:scale>
          <a:sx n="103" d="100"/>
          <a:sy n="103" d="100"/>
        </p:scale>
        <p:origin x="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9E115-84A7-F84D-AE56-391EBE6B1869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657B-D22C-C248-A164-69E52558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8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657B-D22C-C248-A164-69E52558E8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33C2-F92F-4D44-A862-014E59E7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4E8B-0397-CD45-8043-5ABD0235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45539-D7F6-EA4F-A8E9-F16ADCF4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D6C5E-E8BB-774E-953B-3D317A4C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3BCF1-F38F-6542-821C-5AEDD190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E9C2-E4FB-E343-8A6E-DDED49E8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2D09B-D2FD-C547-B80C-ACB2131F5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D275-3E4C-8148-9F65-58AD749C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4BED0-DF30-EB40-BE2D-2A3C0027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9754-BEFB-EC4E-94E8-E9E2E916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2C442-41D1-7545-8049-310D3CA3B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58B32-7480-E149-91E2-B8D784408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7A86-FF87-3249-A5DC-60405252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CA017-42C9-3046-A4C6-E1980E5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6850-6997-2048-9506-171E8DAA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6B00-FAEC-B14D-8859-BE9441B9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2374-60D4-8F48-B728-D79105EDF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3EB1E-EFCD-2649-8FA3-00EAA7D4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B088-5326-134C-B76F-835B703C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A022B-C0DC-5544-9C50-EE1CF352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038C-568E-1341-A048-E355EAE1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4C690-C882-2D4B-BF43-D34B89F12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C0F90-D38F-9E44-90BA-7F606219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5EB9-1634-8B44-A7F5-610E2FF0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0648-847D-E24F-BECF-CDBC20F3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6E0F-3F47-3A4E-ADBB-05042A39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29F5-1A16-0B48-AB65-52EF38051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BA623-3059-8540-8835-4895D560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4F6C-C54F-B144-96CD-AB5D10D7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F0A0F-BCF3-0D48-9519-5942D526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77E30-BE5B-C242-BCAD-01FEFFC0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B3E4-7719-004B-AA4C-F06C65C6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F34D-319A-5F40-BB7C-8BFFD1B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A5EC8-E866-5044-8E42-1462C517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DD450-8DD7-0842-BF86-CA9619B96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D005F3-9761-1746-82FB-DD396A287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1FE79-52ED-3D48-BB2C-98CEE829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9C295B-3939-C649-9D8F-9BA0D92F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7A285-05B9-8D44-A88E-51ED8908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83D8-C4AD-2445-91D2-55268C5B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EE042-7186-2941-84B0-311F0D9C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9B2AA-CD90-6F49-9DF2-BC78E913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9B5F7-3FC9-5A4A-ACA1-F03997B9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F3A50-6DC2-8E41-8004-975AB295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37F08-931E-9040-960E-1DAD52F6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0DF22-EC72-8D46-A368-F84617F4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D44E-5A60-4E45-B2D2-F51B23C9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96C40-AB99-EF4D-A449-CF54DA51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6BEDB-00D0-3C41-8025-DDCC33A9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CBE03-A601-5B4F-8332-0E253C6C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EF84-9202-0A41-BEEB-EA19E07B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47877-CD81-FD4E-ADFC-949D9636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7055-5EBB-3743-A009-702662DD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DA929-0C65-CA4F-860F-2AF2560FF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4AB1A-DC11-F54D-AD2D-A2E7124DC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4F6C1-B7D7-6B49-BEBC-2D2D4E2E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7A6B0-5EA6-A649-B1DF-8E2B143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1BB7F-B0DA-BA44-BA3B-08A84AB7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E1FF5-35AE-B144-93A6-1ACBBB0D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A98AA-48B3-0647-A79B-292E3D87A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B214D-7445-3848-A637-944ABE8E9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E9CB-5D3A-834E-A69B-9CB06C94F096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74B1-DEB9-2741-AD9A-64BC8EBF8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2FC24-1C33-7E44-9DFB-427B706AF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9376-5F75-3D40-AED8-9368A0B72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namacnaught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mute.org/editorial/articles/no-room-to-move-radical-art-and-regenerate-c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shingtonmonthly.com/magazine/may-2002/the-rise-of-the-creative-cla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ed.ac.uk/art/record/111643?highlight=*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dia.ed.ac.uk/media/Progressive_Full/1_y9wqcz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ed.ac.uk/media/OER+Macnaughton+Progressive+Part+1/1_k3gfbke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ed.ac.uk/media/OER+Macnaughton+Progressive+Part+2/1_yhi6plt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8901" y="40672"/>
            <a:ext cx="6096000" cy="9510742"/>
          </a:xfrm>
        </p:spPr>
        <p:txBody>
          <a:bodyPr>
            <a:noAutofit/>
          </a:bodyPr>
          <a:lstStyle/>
          <a:p>
            <a:pPr algn="l"/>
            <a:r>
              <a:rPr lang="en-GB" sz="4500" b="1" kern="1200" dirty="0"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Shona </a:t>
            </a:r>
            <a:r>
              <a:rPr lang="en-GB" sz="4500" b="1" kern="1200" dirty="0" err="1"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Macnaughton</a:t>
            </a:r>
            <a:br>
              <a:rPr lang="en-GB" sz="4500" b="1" kern="1200" dirty="0"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4500" b="1" i="1" kern="1200" dirty="0"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Progressive</a:t>
            </a:r>
            <a:r>
              <a:rPr lang="en-GB" sz="4500" b="1" kern="1200" dirty="0"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 (2017)</a:t>
            </a:r>
            <a:r>
              <a:rPr lang="en-GB" sz="45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4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u="sng" dirty="0">
                <a:latin typeface="Gill Sans Light" panose="020B0302020104020203" pitchFamily="34" charset="-79"/>
                <a:cs typeface="Gill Sans Light" panose="020B0302020104020203" pitchFamily="34" charset="-79"/>
                <a:hlinkClick r:id="rId3"/>
              </a:rPr>
              <a:t>www.shonamacnaughton.com</a:t>
            </a:r>
            <a:br>
              <a:rPr lang="en-GB" sz="24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The University of Edinburgh Contemporary Art Research Collection  Accession number EU5663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  <a:t>Kirsten Lloyd </a:t>
            </a: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  <a:t>School of History of Art, The University of Edinburgh (</a:t>
            </a:r>
            <a:r>
              <a:rPr lang="en-US" sz="2400" dirty="0" err="1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  <a:t>Kirsten.Lloyd@ed.ac.uk</a:t>
            </a:r>
            <a: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  <a:t>)</a:t>
            </a: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This resource is licensed CC BY NC ND, Kirsten Lloyd, University of Edinburgh, 2021.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18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pregnant white woman in animal print dress and tights standing on top of a 'baby box' reading from an ipad. Outdoors, large gate in background and sandstone wall with pillar.">
            <a:extLst>
              <a:ext uri="{FF2B5EF4-FFF2-40B4-BE49-F238E27FC236}">
                <a16:creationId xmlns:a16="http://schemas.microsoft.com/office/drawing/2014/main" id="{C6253D66-3ADE-C048-8080-299C35A0B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82" y="0"/>
            <a:ext cx="4572000" cy="685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D59ADD-5DFC-9745-9578-A2920919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63" y="40672"/>
            <a:ext cx="2442737" cy="8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89" y="368594"/>
            <a:ext cx="10225414" cy="9510742"/>
          </a:xfrm>
        </p:spPr>
        <p:txBody>
          <a:bodyPr>
            <a:noAutofit/>
          </a:bodyPr>
          <a:lstStyle/>
          <a:p>
            <a:pPr lvl="0" algn="l"/>
            <a:b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28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D39BF-0A70-AA4F-83C0-D84ECAC8BFA8}"/>
              </a:ext>
            </a:extLst>
          </p:cNvPr>
          <p:cNvSpPr txBox="1"/>
          <p:nvPr/>
        </p:nvSpPr>
        <p:spPr>
          <a:xfrm>
            <a:off x="1719327" y="2338466"/>
            <a:ext cx="7480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  <a:t>All images, unless otherwise stated:</a:t>
            </a:r>
          </a:p>
          <a:p>
            <a:endParaRPr lang="en-US" sz="24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  <a:p>
            <a:pPr fontAlgn="base"/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Shona </a:t>
            </a:r>
            <a:r>
              <a:rPr lang="en-GB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Macnaughton</a:t>
            </a: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 </a:t>
            </a:r>
            <a:r>
              <a:rPr lang="en-GB" sz="24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Progressive </a:t>
            </a: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(2017) performance documentation. Photography Matthew Williams. University of Edinburgh Art Collection. CC BY NC ND.</a:t>
            </a:r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DAB37D-A252-1648-AC2C-89F5CF91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20" y="151656"/>
            <a:ext cx="2735766" cy="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89" y="368594"/>
            <a:ext cx="10225414" cy="9510742"/>
          </a:xfrm>
        </p:spPr>
        <p:txBody>
          <a:bodyPr>
            <a:noAutofit/>
          </a:bodyPr>
          <a:lstStyle/>
          <a:p>
            <a:pPr lvl="0" algn="l"/>
            <a:b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endParaRPr lang="en-US" sz="28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D39BF-0A70-AA4F-83C0-D84ECAC8BFA8}"/>
              </a:ext>
            </a:extLst>
          </p:cNvPr>
          <p:cNvSpPr txBox="1"/>
          <p:nvPr/>
        </p:nvSpPr>
        <p:spPr>
          <a:xfrm>
            <a:off x="1528997" y="1378346"/>
            <a:ext cx="748009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Contents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Introduction Part 1 (video link)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Introduction Part 2 (video link)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Additional 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Questions </a:t>
            </a:r>
          </a:p>
          <a:p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DAB37D-A252-1648-AC2C-89F5CF91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20" y="151656"/>
            <a:ext cx="2735766" cy="9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3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432" y="1721516"/>
            <a:ext cx="10463135" cy="9510742"/>
          </a:xfrm>
        </p:spPr>
        <p:txBody>
          <a:bodyPr>
            <a:noAutofit/>
          </a:bodyPr>
          <a:lstStyle/>
          <a:p>
            <a:pPr lvl="0" algn="l"/>
            <a:r>
              <a:rPr lang="en-GB" sz="4500" b="1" kern="1200" dirty="0">
                <a:solidFill>
                  <a:schemeClr val="tx1"/>
                </a:solidFill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Resources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Art and the City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Rosalyn Deutsche and Cara </a:t>
            </a:r>
            <a:r>
              <a:rPr lang="en-GB" sz="20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Gendel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Ryan, ‘The Fine Art of Gentrification’, </a:t>
            </a:r>
            <a:r>
              <a:rPr lang="en-GB" sz="20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October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31 (1984): 91–111.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Josephine Berry Slater and Anthony Iles, ‘No Room to Move: Radical Art and the Regenerate City’, </a:t>
            </a:r>
            <a:r>
              <a:rPr lang="en-GB" sz="20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Mute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2009, </a:t>
            </a:r>
            <a: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  <a:hlinkClick r:id="rId3"/>
              </a:rPr>
              <a:t>https://www.metamute.org/editorial/articles/no-room-to-move-radical-art-and-regenerate-city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.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ea typeface="Times New Roman" panose="02020603050405020304" pitchFamily="18" charset="0"/>
                <a:cs typeface="Gill Sans Light" panose="020B0302020104020203" pitchFamily="34" charset="-79"/>
              </a:rPr>
              <a:t>Richard Florida, ‘The Rise of the Creative Class’, </a:t>
            </a:r>
            <a:r>
              <a:rPr lang="en-GB" sz="2000" i="1" dirty="0">
                <a:latin typeface="Gill Sans Light" panose="020B0302020104020203" pitchFamily="34" charset="-79"/>
                <a:ea typeface="Times New Roman" panose="02020603050405020304" pitchFamily="18" charset="0"/>
                <a:cs typeface="Gill Sans Light" panose="020B0302020104020203" pitchFamily="34" charset="-79"/>
              </a:rPr>
              <a:t>Washington Monthly</a:t>
            </a:r>
            <a:r>
              <a:rPr lang="en-GB" sz="2000" dirty="0">
                <a:latin typeface="Gill Sans Light" panose="020B0302020104020203" pitchFamily="34" charset="-79"/>
                <a:ea typeface="Times New Roman" panose="02020603050405020304" pitchFamily="18" charset="0"/>
                <a:cs typeface="Gill Sans Light" panose="020B0302020104020203" pitchFamily="34" charset="-79"/>
              </a:rPr>
              <a:t>, May 2002, </a:t>
            </a:r>
            <a:r>
              <a:rPr lang="en-GB" sz="2000" u="sng" dirty="0">
                <a:solidFill>
                  <a:srgbClr val="0000FF"/>
                </a:solidFill>
                <a:latin typeface="Gill Sans Light" panose="020B0302020104020203" pitchFamily="34" charset="-79"/>
                <a:ea typeface="Times New Roman" panose="02020603050405020304" pitchFamily="18" charset="0"/>
                <a:cs typeface="Gill Sans Light" panose="020B03020201040202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https://washingtonmonthly.com/magazine/may-2002/the-rise-of-the-creative-class/</a:t>
            </a:r>
            <a:r>
              <a:rPr lang="en-GB" sz="2000" dirty="0">
                <a:latin typeface="Gill Sans Light" panose="020B0302020104020203" pitchFamily="34" charset="-79"/>
                <a:ea typeface="Times New Roman" panose="02020603050405020304" pitchFamily="18" charset="0"/>
                <a:cs typeface="Gill Sans Light" panose="020B0302020104020203" pitchFamily="34" charset="-79"/>
              </a:rPr>
              <a:t>.</a:t>
            </a:r>
            <a:br>
              <a:rPr lang="en-GB" sz="2400" dirty="0">
                <a:latin typeface="Gill Sans Light" panose="020B0302020104020203" pitchFamily="34" charset="-79"/>
                <a:ea typeface="Times New Roman" panose="02020603050405020304" pitchFamily="18" charset="0"/>
                <a:cs typeface="Gill Sans Light" panose="020B0302020104020203" pitchFamily="34" charset="-79"/>
              </a:rPr>
            </a:b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Gender and Gentrification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Kirsteen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Paton, </a:t>
            </a:r>
            <a:r>
              <a:rPr lang="en-GB" sz="20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Gentrification: A Working-Class Perspective 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(Farnham: Ashgate, 2014).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Winifred Curran, </a:t>
            </a:r>
            <a:r>
              <a:rPr lang="en-GB" sz="20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Gender and Gentrification 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(Abingdon, Oxon; New York: Routledge, 2017).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24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339" y="1562984"/>
            <a:ext cx="10463135" cy="9510742"/>
          </a:xfrm>
        </p:spPr>
        <p:txBody>
          <a:bodyPr>
            <a:noAutofit/>
          </a:bodyPr>
          <a:lstStyle/>
          <a:p>
            <a:pPr algn="l"/>
            <a:r>
              <a:rPr lang="en-GB" sz="45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Resources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Progressive</a:t>
            </a:r>
            <a:r>
              <a:rPr lang="en-GB" sz="20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2000" dirty="0">
                <a:latin typeface="Gill Sans Light" panose="020B0302020104020203" pitchFamily="34" charset="-79"/>
                <a:ea typeface="Calibri" panose="020F0502020204030204" pitchFamily="34" charset="0"/>
                <a:cs typeface="Gill Sans Light" panose="020B0302020104020203" pitchFamily="34" charset="-79"/>
              </a:rPr>
              <a:t>Contemporary Art Research Collection, online catalogue entry: </a:t>
            </a:r>
            <a:r>
              <a:rPr lang="en-US" sz="2000" u="sng" dirty="0">
                <a:solidFill>
                  <a:srgbClr val="0000FF"/>
                </a:solidFill>
                <a:latin typeface="Gill Sans Light" panose="020B0302020104020203" pitchFamily="34" charset="-79"/>
                <a:ea typeface="Calibri" panose="020F0502020204030204" pitchFamily="34" charset="0"/>
                <a:cs typeface="Gill Sans Light" panose="020B03020201040202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https://collections.ed.ac.uk/art/record/111643?highlight=*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US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Shona </a:t>
            </a:r>
            <a:r>
              <a:rPr lang="en-GB" sz="20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Macnaughton</a:t>
            </a:r>
            <a:r>
              <a:rPr lang="en-GB" sz="20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: Script read by the artist (available to all those with an EASE password)  </a:t>
            </a:r>
            <a: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  <a:hlinkClick r:id="rId4"/>
              </a:rPr>
              <a:t>https://media.ed.ac.uk/media/Progressive_Full/1_y9wqczb0</a:t>
            </a: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24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271" y="5576722"/>
            <a:ext cx="10637534" cy="6835149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Introduction to Shona </a:t>
            </a:r>
            <a:r>
              <a:rPr lang="en-GB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Macnaughton’s</a:t>
            </a: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en-GB" sz="24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Progressive</a:t>
            </a: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(2017) Part 1, 8 minutes 40 seconds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  <a:hlinkClick r:id="rId3"/>
              </a:rPr>
              <a:t>https://media.ed.ac.uk/media/OER+Macnaughton+Progressive+Part+1/1_k3gfbke8</a:t>
            </a:r>
            <a: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24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Screenshot of Part 1 video opening slide. Imgae of pregnant woman (as above) plus title information. ">
            <a:extLst>
              <a:ext uri="{FF2B5EF4-FFF2-40B4-BE49-F238E27FC236}">
                <a16:creationId xmlns:a16="http://schemas.microsoft.com/office/drawing/2014/main" id="{FA946C06-9082-2F43-A137-B45F5F8F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712" y="1547238"/>
            <a:ext cx="5984488" cy="3421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78EDA-3955-1E44-BA0F-F6DC57F03CE4}"/>
              </a:ext>
            </a:extLst>
          </p:cNvPr>
          <p:cNvSpPr txBox="1"/>
          <p:nvPr/>
        </p:nvSpPr>
        <p:spPr>
          <a:xfrm>
            <a:off x="1294271" y="394747"/>
            <a:ext cx="46805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Introduction Part 1 </a:t>
            </a:r>
          </a:p>
        </p:txBody>
      </p:sp>
    </p:spTree>
    <p:extLst>
      <p:ext uri="{BB962C8B-B14F-4D97-AF65-F5344CB8AC3E}">
        <p14:creationId xmlns:p14="http://schemas.microsoft.com/office/powerpoint/2010/main" val="216990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65" y="6535727"/>
            <a:ext cx="10258393" cy="6835149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Introduction to Shona </a:t>
            </a:r>
            <a:r>
              <a:rPr lang="en-GB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Macnaughton’s</a:t>
            </a: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r>
              <a:rPr lang="en-GB" sz="24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Progressive</a:t>
            </a: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(2017) Part 2, 11 minutes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  <a:hlinkClick r:id="rId3"/>
              </a:rPr>
              <a:t>https://media.ed.ac.uk/media/OER+Macnaughton+Progressive+Part+2/1_yhi6plt4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0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24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24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Screenshot of Part 2 video opening slide. Imgae of pregnant woman (as above) plus title information. ">
            <a:hlinkClick r:id="rId3"/>
            <a:extLst>
              <a:ext uri="{FF2B5EF4-FFF2-40B4-BE49-F238E27FC236}">
                <a16:creationId xmlns:a16="http://schemas.microsoft.com/office/drawing/2014/main" id="{57B402A4-F973-4147-A493-6956E4FC9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995" y="1438322"/>
            <a:ext cx="5291206" cy="2977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404A9C-4C97-7B41-9C28-DE7196168B82}"/>
              </a:ext>
            </a:extLst>
          </p:cNvPr>
          <p:cNvSpPr txBox="1"/>
          <p:nvPr/>
        </p:nvSpPr>
        <p:spPr>
          <a:xfrm>
            <a:off x="1294271" y="394747"/>
            <a:ext cx="418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Introduction Part 2 </a:t>
            </a:r>
          </a:p>
        </p:txBody>
      </p:sp>
    </p:spTree>
    <p:extLst>
      <p:ext uri="{BB962C8B-B14F-4D97-AF65-F5344CB8AC3E}">
        <p14:creationId xmlns:p14="http://schemas.microsoft.com/office/powerpoint/2010/main" val="316771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222" y="1662873"/>
            <a:ext cx="11067373" cy="9351444"/>
          </a:xfrm>
        </p:spPr>
        <p:txBody>
          <a:bodyPr>
            <a:noAutofit/>
          </a:bodyPr>
          <a:lstStyle/>
          <a:p>
            <a:pPr algn="l"/>
            <a:r>
              <a:rPr lang="en-GB" sz="45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Additional References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Liz Bondi, ‘Gender Divisions and Gentrification: A Critique’, 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Transactions of the Institute of British Geographers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16, no. 2 (1991): 190–98.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US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Catriona </a:t>
            </a:r>
            <a:r>
              <a:rPr lang="en-GB" sz="1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Burness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‘Remember Mary Barbour’, 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Scottish Labour History 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50 (2015): 81–96.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Neil Gray, ed., 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Rent and Its Discontents 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(London; New York: Rowman &amp; Littlefield International, 2018).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Neil Gray and Gerry Mooney, ‘Glasgow’s New Urban Frontier: “Civilising” the Population of “Glasgow East”’, 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City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15, no. 1 (2011): 4–24.  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Hamish </a:t>
            </a:r>
            <a:r>
              <a:rPr lang="en-GB" sz="1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Kallin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‘Opening the Reputational Gap’, in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Negative Neighbourhood Reputation and Place Attachment: The Production and Contestation of Territorial Stigma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ed. Paul </a:t>
            </a:r>
            <a:r>
              <a:rPr lang="en-GB" sz="1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Kirkness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and Andreas </a:t>
            </a:r>
            <a:r>
              <a:rPr lang="en-GB" sz="1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Tije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-Dra (Abingdon: Routledge, 2017), 103–18.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Leslie Kern, ‘From Toxic Wreck to Crunchy Chic: Environmental Gentrification through the Body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’, Environment and Planning D: Society and Space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33, no. 1 (2015): 67–83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 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Gregory </a:t>
            </a:r>
            <a:r>
              <a:rPr lang="en-GB" sz="1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Sholette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, </a:t>
            </a:r>
            <a:r>
              <a:rPr lang="en-GB" sz="1800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Dark Matter: Art and Politics in the Age of Enterprise Culture </a:t>
            </a: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(London ; New York: Pluto Press, 2011).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u="sng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US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GB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br>
              <a:rPr lang="en-US" sz="1800" dirty="0">
                <a:latin typeface="Gill Sans Light" panose="020B0302020104020203" pitchFamily="34" charset="-79"/>
                <a:ea typeface="Gill Sans Light" charset="0"/>
                <a:cs typeface="Gill Sans Light" panose="020B0302020104020203" pitchFamily="34" charset="-79"/>
              </a:rPr>
            </a:br>
            <a:endParaRPr lang="en-US" sz="1800" dirty="0">
              <a:latin typeface="Gill Sans Light" panose="020B0302020104020203" pitchFamily="34" charset="-79"/>
              <a:ea typeface="Gill Sans Light" charset="0"/>
              <a:cs typeface="Gill Sans Light" panose="020B0302020104020203" pitchFamily="34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A93E7-7986-DA48-8735-AEB321E4D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19" y="4641792"/>
            <a:ext cx="141911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7318" y="4710452"/>
            <a:ext cx="5271247" cy="1886674"/>
          </a:xfrm>
        </p:spPr>
        <p:txBody>
          <a:bodyPr>
            <a:normAutofit/>
          </a:bodyPr>
          <a:lstStyle/>
          <a:p>
            <a:pPr algn="l"/>
            <a:br>
              <a:rPr lang="en-US" sz="2800" dirty="0">
                <a:latin typeface="Gill Sans Light" charset="0"/>
                <a:ea typeface="Gill Sans Light" charset="0"/>
                <a:cs typeface="Gill Sans Light" charset="0"/>
              </a:rPr>
            </a:br>
            <a:endParaRPr lang="en-US" sz="3111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18" y="1239606"/>
            <a:ext cx="961505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Questions</a:t>
            </a:r>
            <a:r>
              <a:rPr lang="en-US" sz="40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</a:t>
            </a:r>
          </a:p>
          <a:p>
            <a:endParaRPr lang="en-US" sz="4000" b="1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1. What links does the artist draw between her own body and the environment, and to what ends?</a:t>
            </a:r>
          </a:p>
          <a:p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2. Is neoliberal urbanism a concern for feminist struggle? </a:t>
            </a:r>
            <a:endParaRPr lang="en-GB" sz="2400" dirty="0">
              <a:latin typeface="Gill Sans Light" panose="020B0302020104020203" pitchFamily="34" charset="-79"/>
              <a:ea typeface="Times New Roman" panose="02020603050405020304" pitchFamily="18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641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837</Words>
  <Application>Microsoft Macintosh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Gill Sans Light</vt:lpstr>
      <vt:lpstr>Gill Sans Light</vt:lpstr>
      <vt:lpstr>Times New Roman</vt:lpstr>
      <vt:lpstr>Office Theme</vt:lpstr>
      <vt:lpstr>Shona Macnaughton Progressive (2017)   www.shonamacnaughton.com  The University of Edinburgh Contemporary Art Research Collection  Accession number EU5663  Kirsten Lloyd  School of History of Art, The University of Edinburgh (Kirsten.Lloyd@ed.ac.uk)  This resource is licensed CC BY NC ND, Kirsten Lloyd, University of Edinburgh, 2021.            </vt:lpstr>
      <vt:lpstr>              </vt:lpstr>
      <vt:lpstr>   </vt:lpstr>
      <vt:lpstr>Resources  Art and the City   Rosalyn Deutsche and Cara Gendel Ryan, ‘The Fine Art of Gentrification’, October 31 (1984): 91–111.   Josephine Berry Slater and Anthony Iles, ‘No Room to Move: Radical Art and the Regenerate City’, Mute, 2009, https://www.metamute.org/editorial/articles/no-room-to-move-radical-art-and-regenerate-city.   Richard Florida, ‘The Rise of the Creative Class’, Washington Monthly, May 2002, https://washingtonmonthly.com/magazine/may-2002/the-rise-of-the-creative-class/.   Gender and Gentrification   Kirsteen Paton, Gentrification: A Working-Class Perspective (Farnham: Ashgate, 2014).   Winifred Curran, Gender and Gentrification (Abingdon, Oxon; New York: Routledge, 2017).                </vt:lpstr>
      <vt:lpstr>Resources  Progressive   Contemporary Art Research Collection, online catalogue entry: https://collections.ed.ac.uk/art/record/111643?highlight=*    Shona Macnaughton: Script read by the artist (available to all those with an EASE password)  https://media.ed.ac.uk/media/Progressive_Full/1_y9wqczb0                      </vt:lpstr>
      <vt:lpstr>Introduction to Shona Macnaughton’s Progressive (2017) Part 1, 8 minutes 40 seconds   https://media.ed.ac.uk/media/OER+Macnaughton+Progressive+Part+1/1_k3gfbke8                     </vt:lpstr>
      <vt:lpstr>Introduction to Shona Macnaughton’s Progressive (2017) Part 2, 11 minutes  https://media.ed.ac.uk/media/OER+Macnaughton+Progressive+Part+2/1_yhi6plt4                        </vt:lpstr>
      <vt:lpstr>Additional References  Liz Bondi, ‘Gender Divisions and Gentrification: A Critique’, Transactions of the Institute of British Geographers 16, no. 2 (1991): 190–98.   Catriona Burness, ‘Remember Mary Barbour’, Scottish Labour History 50 (2015): 81–96.   Neil Gray, ed., Rent and Its Discontents (London; New York: Rowman &amp; Littlefield International, 2018).   Neil Gray and Gerry Mooney, ‘Glasgow’s New Urban Frontier: “Civilising” the Population of “Glasgow East”’, City 15, no. 1 (2011): 4–24.     Hamish Kallin, ‘Opening the Reputational Gap’, in Negative Neighbourhood Reputation and Place Attachment: The Production and Contestation of Territorial Stigma, ed. Paul Kirkness and Andreas Tije-Dra (Abingdon: Routledge, 2017), 103–18.   Leslie Kern, ‘From Toxic Wreck to Crunchy Chic: Environmental Gentrification through the Body’, Environment and Planning D: Society and Space 33, no. 1 (2015): 67–83   Gregory Sholette, Dark Matter: Art and Politics in the Age of Enterprise Culture (London ; New York: Pluto Press, 2011).                      </vt:lpstr>
      <vt:lpstr>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Tuesdays 11:10 – 13:00 Kirsten Lloyd (Kirsten.Lloyd@ed.ac.uk) Term Time Office Hour: Thursdays  14:00 - 15:00 </dc:title>
  <dc:creator>LLOYD Kirsten</dc:creator>
  <cp:lastModifiedBy>CAMPBELL Lorna</cp:lastModifiedBy>
  <cp:revision>117</cp:revision>
  <dcterms:created xsi:type="dcterms:W3CDTF">2020-01-14T07:51:04Z</dcterms:created>
  <dcterms:modified xsi:type="dcterms:W3CDTF">2021-06-01T12:08:45Z</dcterms:modified>
</cp:coreProperties>
</file>