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sldIdLst>
    <p:sldId id="438" r:id="rId5"/>
    <p:sldId id="457" r:id="rId6"/>
    <p:sldId id="413" r:id="rId7"/>
    <p:sldId id="412" r:id="rId8"/>
    <p:sldId id="322" r:id="rId9"/>
    <p:sldId id="479" r:id="rId10"/>
    <p:sldId id="471" r:id="rId11"/>
    <p:sldId id="480" r:id="rId12"/>
    <p:sldId id="45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02"/>
    <p:restoredTop sz="72703"/>
  </p:normalViewPr>
  <p:slideViewPr>
    <p:cSldViewPr snapToGrid="0" snapToObjects="1">
      <p:cViewPr varScale="1">
        <p:scale>
          <a:sx n="78" d="100"/>
          <a:sy n="78" d="100"/>
        </p:scale>
        <p:origin x="168" y="5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0EDBF1-8026-ED4D-AEDF-9DA97F18B2EE}" type="datetimeFigureOut">
              <a:rPr lang="en-US" smtClean="0"/>
              <a:t>3/9/22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1AB641-D424-704C-A440-E02F908FDFAB}" type="slidenum">
              <a:rPr lang="en-US" smtClean="0"/>
              <a:t>‹#›</a:t>
            </a:fld>
            <a:endParaRPr lang="en-US"/>
          </a:p>
        </p:txBody>
      </p:sp>
    </p:spTree>
    <p:extLst>
      <p:ext uri="{BB962C8B-B14F-4D97-AF65-F5344CB8AC3E}">
        <p14:creationId xmlns:p14="http://schemas.microsoft.com/office/powerpoint/2010/main" val="3086637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central OER Service, comprising of myself and Lorna, is based in our Learning Technology and Web Services division, instead of Library services where OER often sits in many institutions. This is because our focus is specifically on learning and teaching materials and the education, training, and support of our staff and students to make the use, creation, and sharing of those materials open both within and without of our university. </a:t>
            </a:r>
          </a:p>
        </p:txBody>
      </p:sp>
      <p:sp>
        <p:nvSpPr>
          <p:cNvPr id="4" name="Slide Number Placeholder 3"/>
          <p:cNvSpPr>
            <a:spLocks noGrp="1"/>
          </p:cNvSpPr>
          <p:nvPr>
            <p:ph type="sldNum" sz="quarter" idx="10"/>
          </p:nvPr>
        </p:nvSpPr>
        <p:spPr/>
        <p:txBody>
          <a:bodyPr/>
          <a:lstStyle/>
          <a:p>
            <a:fld id="{B088F6AC-B2F3-D14D-87FD-3FA9436698DA}" type="slidenum">
              <a:rPr lang="en-US" smtClean="0"/>
              <a:t>2</a:t>
            </a:fld>
            <a:endParaRPr lang="en-US"/>
          </a:p>
        </p:txBody>
      </p:sp>
    </p:spTree>
    <p:extLst>
      <p:ext uri="{BB962C8B-B14F-4D97-AF65-F5344CB8AC3E}">
        <p14:creationId xmlns:p14="http://schemas.microsoft.com/office/powerpoint/2010/main" val="2207289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The OER Services runs a wide range of digital skills workshops and events focused on OER and open education.  We offer support directly to Schools and Colleges, and we provide advice, guidance and training on copyright and open licensing. The Service also supports the ISG Playful Engagement Strategy and works closely with our Wikimedian in Residence.</a:t>
            </a:r>
            <a:endParaRPr lang="en-US" dirty="0"/>
          </a:p>
        </p:txBody>
      </p:sp>
      <p:sp>
        <p:nvSpPr>
          <p:cNvPr id="4" name="Slide Number Placeholder 3"/>
          <p:cNvSpPr>
            <a:spLocks noGrp="1"/>
          </p:cNvSpPr>
          <p:nvPr>
            <p:ph type="sldNum" sz="quarter" idx="5"/>
          </p:nvPr>
        </p:nvSpPr>
        <p:spPr/>
        <p:txBody>
          <a:bodyPr/>
          <a:lstStyle/>
          <a:p>
            <a:fld id="{5C130BDB-6584-8C45-83C4-123D1895A304}" type="slidenum">
              <a:rPr lang="en-US" smtClean="0"/>
              <a:t>3</a:t>
            </a:fld>
            <a:endParaRPr lang="en-US"/>
          </a:p>
        </p:txBody>
      </p:sp>
    </p:spTree>
    <p:extLst>
      <p:ext uri="{BB962C8B-B14F-4D97-AF65-F5344CB8AC3E}">
        <p14:creationId xmlns:p14="http://schemas.microsoft.com/office/powerpoint/2010/main" val="3699211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our own dedicated website for the service on which we provide guidance materials, information about training and events, blog posts from ourselves and staff and students across the university. We also use this space to provide a showcase of the excellent OER created by our staff and students that have come to our attention. Including showcases of the open licensed and high value materials produced by our MOOCs and short online learning courses.</a:t>
            </a:r>
          </a:p>
        </p:txBody>
      </p:sp>
      <p:sp>
        <p:nvSpPr>
          <p:cNvPr id="4" name="Slide Number Placeholder 3"/>
          <p:cNvSpPr>
            <a:spLocks noGrp="1"/>
          </p:cNvSpPr>
          <p:nvPr>
            <p:ph type="sldNum" sz="quarter" idx="5"/>
          </p:nvPr>
        </p:nvSpPr>
        <p:spPr/>
        <p:txBody>
          <a:bodyPr/>
          <a:lstStyle/>
          <a:p>
            <a:fld id="{5C130BDB-6584-8C45-83C4-123D1895A304}" type="slidenum">
              <a:rPr lang="en-US" smtClean="0"/>
              <a:t>4</a:t>
            </a:fld>
            <a:endParaRPr lang="en-US"/>
          </a:p>
        </p:txBody>
      </p:sp>
    </p:spTree>
    <p:extLst>
      <p:ext uri="{BB962C8B-B14F-4D97-AF65-F5344CB8AC3E}">
        <p14:creationId xmlns:p14="http://schemas.microsoft.com/office/powerpoint/2010/main" val="11761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Underpinning all of this activity is our University’s OER Policy.</a:t>
            </a:r>
          </a:p>
          <a:p>
            <a:r>
              <a:rPr lang="en-GB" sz="1200" b="0" i="0" kern="1200" dirty="0">
                <a:solidFill>
                  <a:schemeClr val="tx1"/>
                </a:solidFill>
                <a:effectLst/>
                <a:latin typeface="+mn-lt"/>
                <a:ea typeface="+mn-ea"/>
                <a:cs typeface="+mn-cs"/>
              </a:rPr>
              <a:t>Approved by our Learning and Teaching Committee in 2016 and revised and updated just last year. The policy sets out our mission and vision as mentioned earlier by Melissa. It outlines why and how we  encourage staff and students to use, create and publish OERs, and the OER service exists to provide the support  and structure to make this happen. </a:t>
            </a:r>
            <a:endParaRPr lang="en-US" dirty="0"/>
          </a:p>
        </p:txBody>
      </p:sp>
      <p:sp>
        <p:nvSpPr>
          <p:cNvPr id="4" name="Slide Number Placeholder 3"/>
          <p:cNvSpPr>
            <a:spLocks noGrp="1"/>
          </p:cNvSpPr>
          <p:nvPr>
            <p:ph type="sldNum" sz="quarter" idx="10"/>
          </p:nvPr>
        </p:nvSpPr>
        <p:spPr/>
        <p:txBody>
          <a:bodyPr/>
          <a:lstStyle/>
          <a:p>
            <a:fld id="{B088F6AC-B2F3-D14D-87FD-3FA9436698DA}" type="slidenum">
              <a:rPr lang="en-US" smtClean="0"/>
              <a:t>5</a:t>
            </a:fld>
            <a:endParaRPr lang="en-US"/>
          </a:p>
        </p:txBody>
      </p:sp>
    </p:spTree>
    <p:extLst>
      <p:ext uri="{BB962C8B-B14F-4D97-AF65-F5344CB8AC3E}">
        <p14:creationId xmlns:p14="http://schemas.microsoft.com/office/powerpoint/2010/main" val="852186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It’s very common to think of OER as primarily being of benefit to those </a:t>
            </a:r>
            <a:r>
              <a:rPr lang="en-GB" sz="1200" b="0" i="0" kern="1200" dirty="0" err="1">
                <a:solidFill>
                  <a:schemeClr val="tx1"/>
                </a:solidFill>
                <a:effectLst/>
                <a:latin typeface="+mn-lt"/>
                <a:ea typeface="+mn-ea"/>
                <a:cs typeface="+mn-cs"/>
              </a:rPr>
              <a:t>outwith</a:t>
            </a:r>
            <a:r>
              <a:rPr lang="en-GB" sz="1200" b="0" i="0" kern="1200" dirty="0">
                <a:solidFill>
                  <a:schemeClr val="tx1"/>
                </a:solidFill>
                <a:effectLst/>
                <a:latin typeface="+mn-lt"/>
                <a:ea typeface="+mn-ea"/>
                <a:cs typeface="+mn-cs"/>
              </a:rPr>
              <a:t> the institution, however open licenses also help to ensure that we can continue to use and reuse the resources that we ourselves have created.</a:t>
            </a:r>
          </a:p>
          <a:p>
            <a:r>
              <a:rPr lang="en-GB" sz="1200" b="0" i="0" kern="1200" dirty="0">
                <a:solidFill>
                  <a:schemeClr val="tx1"/>
                </a:solidFill>
                <a:effectLst/>
                <a:latin typeface="+mn-lt"/>
                <a:ea typeface="+mn-ea"/>
                <a:cs typeface="+mn-cs"/>
              </a:rPr>
              <a:t>Unless teaching and learning resources carry a clear and unambiguous licence statement, it is difficult to know whether and in what context they can be reused. This is a phenomenon that Melissa Highton has referred to as copyright debt. </a:t>
            </a:r>
          </a:p>
          <a:p>
            <a:r>
              <a:rPr lang="en-GB" sz="1200" b="0" i="0" kern="1200" dirty="0">
                <a:solidFill>
                  <a:schemeClr val="tx1"/>
                </a:solidFill>
                <a:effectLst/>
                <a:latin typeface="+mn-lt"/>
                <a:ea typeface="+mn-ea"/>
                <a:cs typeface="+mn-cs"/>
              </a:rPr>
              <a:t>If you don’t get the licensing right first time round it will cost you to fix it further down the line, and the cost and reputational risk to the university could be significant if copyright is breached. And this is one of the best strategic reasons for investing in open educational resources at the institutional level. We need to ensure that we have the right to use, adapt, and reuse, the educational resources we have invested in.</a:t>
            </a:r>
            <a:endParaRPr lang="en-US" dirty="0"/>
          </a:p>
        </p:txBody>
      </p:sp>
      <p:sp>
        <p:nvSpPr>
          <p:cNvPr id="4" name="Slide Number Placeholder 3"/>
          <p:cNvSpPr>
            <a:spLocks noGrp="1"/>
          </p:cNvSpPr>
          <p:nvPr>
            <p:ph type="sldNum" sz="quarter" idx="5"/>
          </p:nvPr>
        </p:nvSpPr>
        <p:spPr/>
        <p:txBody>
          <a:bodyPr/>
          <a:lstStyle/>
          <a:p>
            <a:fld id="{B91AB641-D424-704C-A440-E02F908FDFAB}" type="slidenum">
              <a:rPr lang="en-US" smtClean="0"/>
              <a:t>6</a:t>
            </a:fld>
            <a:endParaRPr lang="en-US"/>
          </a:p>
        </p:txBody>
      </p:sp>
    </p:spTree>
    <p:extLst>
      <p:ext uri="{BB962C8B-B14F-4D97-AF65-F5344CB8AC3E}">
        <p14:creationId xmlns:p14="http://schemas.microsoft.com/office/powerpoint/2010/main" val="570079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So one of the ways that we’re addressing this is to ensure that all the content we produce for our open online courses is also freely available to download under open licence from the Open Media Bank channel on Media Hopper Create service. We now have over 650 open licensed MOOC videos which are available to re-use under Creative Commons licence, covering topics as diverse as music theory, mental health, clinical psychology, programming, the discovery of the Higgs Boson particle, astrobiology and the Scottish independence referendum. And some of these resources are now being re-used for campus based teaching.</a:t>
            </a:r>
            <a:endParaRPr lang="en-US" dirty="0"/>
          </a:p>
        </p:txBody>
      </p:sp>
      <p:sp>
        <p:nvSpPr>
          <p:cNvPr id="4" name="Slide Number Placeholder 3"/>
          <p:cNvSpPr>
            <a:spLocks noGrp="1"/>
          </p:cNvSpPr>
          <p:nvPr>
            <p:ph type="sldNum" sz="quarter" idx="5"/>
          </p:nvPr>
        </p:nvSpPr>
        <p:spPr/>
        <p:txBody>
          <a:bodyPr/>
          <a:lstStyle/>
          <a:p>
            <a:fld id="{B91AB641-D424-704C-A440-E02F908FDFAB}" type="slidenum">
              <a:rPr lang="en-US" smtClean="0"/>
              <a:t>7</a:t>
            </a:fld>
            <a:endParaRPr lang="en-US"/>
          </a:p>
        </p:txBody>
      </p:sp>
    </p:spTree>
    <p:extLst>
      <p:ext uri="{BB962C8B-B14F-4D97-AF65-F5344CB8AC3E}">
        <p14:creationId xmlns:p14="http://schemas.microsoft.com/office/powerpoint/2010/main" val="1751066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A perfect example of this is our Fundamentals of Music Theory open textbook. The content for this book came from our popular Coursera MOOC Fundamentals of Music Theory, which was reused in addition to new materials developed for an on campus blended learning course.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Led by Dr Nikki Moran and Lorna M. Campbell, a Student Experience Grant was used to fund a collaborative project between the University’s OER Service, and staff and student interns from the Reid School of Music to further re-use and adapt this content to create an open textbook suitable for use by staff and students both within and beyond the University.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This is just one of many projects in which we work with and co-create OER with our students. </a:t>
            </a:r>
            <a:br>
              <a:rPr lang="en-GB" sz="1200" b="0" i="0" kern="1200" dirty="0">
                <a:solidFill>
                  <a:schemeClr val="tx1"/>
                </a:solidFill>
                <a:effectLst/>
                <a:latin typeface="+mn-lt"/>
                <a:ea typeface="+mn-ea"/>
                <a:cs typeface="+mn-cs"/>
              </a:rPr>
            </a:b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91AB641-D424-704C-A440-E02F908FDFAB}" type="slidenum">
              <a:rPr lang="en-US" smtClean="0"/>
              <a:t>8</a:t>
            </a:fld>
            <a:endParaRPr lang="en-US"/>
          </a:p>
        </p:txBody>
      </p:sp>
    </p:spTree>
    <p:extLst>
      <p:ext uri="{BB962C8B-B14F-4D97-AF65-F5344CB8AC3E}">
        <p14:creationId xmlns:p14="http://schemas.microsoft.com/office/powerpoint/2010/main" val="3597595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0" i="0" kern="1200" dirty="0">
                <a:solidFill>
                  <a:schemeClr val="tx1"/>
                </a:solidFill>
                <a:effectLst/>
                <a:latin typeface="+mn-lt"/>
                <a:ea typeface="+mn-ea"/>
                <a:cs typeface="+mn-cs"/>
              </a:rPr>
              <a:t>Each summer the OER Service employs Open Content Creation student interns, who take the materials created by Geoscience Outreach students, make sure everything in those resources can be released under open license and then share them on TES along with Curriculum for Excellence learning objectives and outcomes, so they could be found and reused by other teachers and learners.</a:t>
            </a:r>
          </a:p>
          <a:p>
            <a:pPr fontAlgn="base"/>
            <a:r>
              <a:rPr lang="en-GB" sz="1200" b="0" i="0" kern="1200" dirty="0">
                <a:solidFill>
                  <a:schemeClr val="tx1"/>
                </a:solidFill>
                <a:effectLst/>
                <a:latin typeface="+mn-lt"/>
                <a:ea typeface="+mn-ea"/>
                <a:cs typeface="+mn-cs"/>
              </a:rPr>
              <a:t>However, I’ll pass the baton on now to Ari to speak about how we promote our online courses.</a:t>
            </a:r>
          </a:p>
          <a:p>
            <a:endParaRPr lang="en-US" dirty="0"/>
          </a:p>
        </p:txBody>
      </p:sp>
      <p:sp>
        <p:nvSpPr>
          <p:cNvPr id="4" name="Slide Number Placeholder 3"/>
          <p:cNvSpPr>
            <a:spLocks noGrp="1"/>
          </p:cNvSpPr>
          <p:nvPr>
            <p:ph type="sldNum" sz="quarter" idx="5"/>
          </p:nvPr>
        </p:nvSpPr>
        <p:spPr/>
        <p:txBody>
          <a:bodyPr/>
          <a:lstStyle/>
          <a:p>
            <a:fld id="{B91AB641-D424-704C-A440-E02F908FDFAB}" type="slidenum">
              <a:rPr lang="en-US" smtClean="0"/>
              <a:t>9</a:t>
            </a:fld>
            <a:endParaRPr lang="en-US"/>
          </a:p>
        </p:txBody>
      </p:sp>
    </p:spTree>
    <p:extLst>
      <p:ext uri="{BB962C8B-B14F-4D97-AF65-F5344CB8AC3E}">
        <p14:creationId xmlns:p14="http://schemas.microsoft.com/office/powerpoint/2010/main" val="2002948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BBB6F-3C2E-984A-B5EB-6AEE579A30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D46C3A-DC51-4640-BC3A-813D3C43CC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3491AC1-D92E-CE4D-B667-2B987C4D66F2}"/>
              </a:ext>
            </a:extLst>
          </p:cNvPr>
          <p:cNvSpPr>
            <a:spLocks noGrp="1"/>
          </p:cNvSpPr>
          <p:nvPr>
            <p:ph type="dt" sz="half" idx="10"/>
          </p:nvPr>
        </p:nvSpPr>
        <p:spPr/>
        <p:txBody>
          <a:bodyPr/>
          <a:lstStyle/>
          <a:p>
            <a:fld id="{CF6ECB47-7073-0D48-90C3-C9713FBB21CF}" type="datetimeFigureOut">
              <a:rPr lang="en-US" smtClean="0"/>
              <a:t>3/9/22</a:t>
            </a:fld>
            <a:endParaRPr lang="en-US"/>
          </a:p>
        </p:txBody>
      </p:sp>
      <p:sp>
        <p:nvSpPr>
          <p:cNvPr id="5" name="Footer Placeholder 4">
            <a:extLst>
              <a:ext uri="{FF2B5EF4-FFF2-40B4-BE49-F238E27FC236}">
                <a16:creationId xmlns:a16="http://schemas.microsoft.com/office/drawing/2014/main" id="{4597B08C-F2B5-7B4E-81BB-0DA8610D00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484A37-58F0-834B-8E11-607146338677}"/>
              </a:ext>
            </a:extLst>
          </p:cNvPr>
          <p:cNvSpPr>
            <a:spLocks noGrp="1"/>
          </p:cNvSpPr>
          <p:nvPr>
            <p:ph type="sldNum" sz="quarter" idx="12"/>
          </p:nvPr>
        </p:nvSpPr>
        <p:spPr/>
        <p:txBody>
          <a:bodyPr/>
          <a:lstStyle/>
          <a:p>
            <a:fld id="{E7D1FCCD-0508-9B4D-98C7-7762F5B0F95A}" type="slidenum">
              <a:rPr lang="en-US" smtClean="0"/>
              <a:t>‹#›</a:t>
            </a:fld>
            <a:endParaRPr lang="en-US"/>
          </a:p>
        </p:txBody>
      </p:sp>
    </p:spTree>
    <p:extLst>
      <p:ext uri="{BB962C8B-B14F-4D97-AF65-F5344CB8AC3E}">
        <p14:creationId xmlns:p14="http://schemas.microsoft.com/office/powerpoint/2010/main" val="1310184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B37F6-2765-BD4A-B56B-98DBDCA349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01BF74-DDA1-394D-AA50-B82554B1851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EF67B0-2EB4-0541-8EF9-205CB23A773E}"/>
              </a:ext>
            </a:extLst>
          </p:cNvPr>
          <p:cNvSpPr>
            <a:spLocks noGrp="1"/>
          </p:cNvSpPr>
          <p:nvPr>
            <p:ph type="dt" sz="half" idx="10"/>
          </p:nvPr>
        </p:nvSpPr>
        <p:spPr/>
        <p:txBody>
          <a:bodyPr/>
          <a:lstStyle/>
          <a:p>
            <a:fld id="{CF6ECB47-7073-0D48-90C3-C9713FBB21CF}" type="datetimeFigureOut">
              <a:rPr lang="en-US" smtClean="0"/>
              <a:t>3/9/22</a:t>
            </a:fld>
            <a:endParaRPr lang="en-US"/>
          </a:p>
        </p:txBody>
      </p:sp>
      <p:sp>
        <p:nvSpPr>
          <p:cNvPr id="5" name="Footer Placeholder 4">
            <a:extLst>
              <a:ext uri="{FF2B5EF4-FFF2-40B4-BE49-F238E27FC236}">
                <a16:creationId xmlns:a16="http://schemas.microsoft.com/office/drawing/2014/main" id="{1415BA92-49D4-4C46-999B-E728253FBC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E9759A-4EAE-7F4E-91BC-AE24CAB72807}"/>
              </a:ext>
            </a:extLst>
          </p:cNvPr>
          <p:cNvSpPr>
            <a:spLocks noGrp="1"/>
          </p:cNvSpPr>
          <p:nvPr>
            <p:ph type="sldNum" sz="quarter" idx="12"/>
          </p:nvPr>
        </p:nvSpPr>
        <p:spPr/>
        <p:txBody>
          <a:bodyPr/>
          <a:lstStyle/>
          <a:p>
            <a:fld id="{E7D1FCCD-0508-9B4D-98C7-7762F5B0F95A}" type="slidenum">
              <a:rPr lang="en-US" smtClean="0"/>
              <a:t>‹#›</a:t>
            </a:fld>
            <a:endParaRPr lang="en-US"/>
          </a:p>
        </p:txBody>
      </p:sp>
    </p:spTree>
    <p:extLst>
      <p:ext uri="{BB962C8B-B14F-4D97-AF65-F5344CB8AC3E}">
        <p14:creationId xmlns:p14="http://schemas.microsoft.com/office/powerpoint/2010/main" val="3718920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88F0E3-38D6-6844-9026-685B51ABF03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A0BCC1-64CD-EB48-BFEB-6679B3C5050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C357D8-9FB8-E74E-97D8-89E8B7059232}"/>
              </a:ext>
            </a:extLst>
          </p:cNvPr>
          <p:cNvSpPr>
            <a:spLocks noGrp="1"/>
          </p:cNvSpPr>
          <p:nvPr>
            <p:ph type="dt" sz="half" idx="10"/>
          </p:nvPr>
        </p:nvSpPr>
        <p:spPr/>
        <p:txBody>
          <a:bodyPr/>
          <a:lstStyle/>
          <a:p>
            <a:fld id="{CF6ECB47-7073-0D48-90C3-C9713FBB21CF}" type="datetimeFigureOut">
              <a:rPr lang="en-US" smtClean="0"/>
              <a:t>3/9/22</a:t>
            </a:fld>
            <a:endParaRPr lang="en-US"/>
          </a:p>
        </p:txBody>
      </p:sp>
      <p:sp>
        <p:nvSpPr>
          <p:cNvPr id="5" name="Footer Placeholder 4">
            <a:extLst>
              <a:ext uri="{FF2B5EF4-FFF2-40B4-BE49-F238E27FC236}">
                <a16:creationId xmlns:a16="http://schemas.microsoft.com/office/drawing/2014/main" id="{F48BF129-1CF8-FC46-A26B-E45DC9C583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EC9AB2-F06B-B541-AF75-24B66C179E55}"/>
              </a:ext>
            </a:extLst>
          </p:cNvPr>
          <p:cNvSpPr>
            <a:spLocks noGrp="1"/>
          </p:cNvSpPr>
          <p:nvPr>
            <p:ph type="sldNum" sz="quarter" idx="12"/>
          </p:nvPr>
        </p:nvSpPr>
        <p:spPr/>
        <p:txBody>
          <a:bodyPr/>
          <a:lstStyle/>
          <a:p>
            <a:fld id="{E7D1FCCD-0508-9B4D-98C7-7762F5B0F95A}" type="slidenum">
              <a:rPr lang="en-US" smtClean="0"/>
              <a:t>‹#›</a:t>
            </a:fld>
            <a:endParaRPr lang="en-US"/>
          </a:p>
        </p:txBody>
      </p:sp>
    </p:spTree>
    <p:extLst>
      <p:ext uri="{BB962C8B-B14F-4D97-AF65-F5344CB8AC3E}">
        <p14:creationId xmlns:p14="http://schemas.microsoft.com/office/powerpoint/2010/main" val="1208295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5759A-5D32-2249-B93D-281B2013E4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D6FFC9-8257-9B47-B84C-E0B25C54A59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793139-26CF-884E-9E7B-E0C59755CE46}"/>
              </a:ext>
            </a:extLst>
          </p:cNvPr>
          <p:cNvSpPr>
            <a:spLocks noGrp="1"/>
          </p:cNvSpPr>
          <p:nvPr>
            <p:ph type="dt" sz="half" idx="10"/>
          </p:nvPr>
        </p:nvSpPr>
        <p:spPr/>
        <p:txBody>
          <a:bodyPr/>
          <a:lstStyle/>
          <a:p>
            <a:fld id="{CF6ECB47-7073-0D48-90C3-C9713FBB21CF}" type="datetimeFigureOut">
              <a:rPr lang="en-US" smtClean="0"/>
              <a:t>3/9/22</a:t>
            </a:fld>
            <a:endParaRPr lang="en-US"/>
          </a:p>
        </p:txBody>
      </p:sp>
      <p:sp>
        <p:nvSpPr>
          <p:cNvPr id="5" name="Footer Placeholder 4">
            <a:extLst>
              <a:ext uri="{FF2B5EF4-FFF2-40B4-BE49-F238E27FC236}">
                <a16:creationId xmlns:a16="http://schemas.microsoft.com/office/drawing/2014/main" id="{6E7F6C9B-8BFC-2142-8CC6-E7AE0C195F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8F8605-7B3D-7C47-9A8B-E984D2AEF4FC}"/>
              </a:ext>
            </a:extLst>
          </p:cNvPr>
          <p:cNvSpPr>
            <a:spLocks noGrp="1"/>
          </p:cNvSpPr>
          <p:nvPr>
            <p:ph type="sldNum" sz="quarter" idx="12"/>
          </p:nvPr>
        </p:nvSpPr>
        <p:spPr/>
        <p:txBody>
          <a:bodyPr/>
          <a:lstStyle/>
          <a:p>
            <a:fld id="{E7D1FCCD-0508-9B4D-98C7-7762F5B0F95A}" type="slidenum">
              <a:rPr lang="en-US" smtClean="0"/>
              <a:t>‹#›</a:t>
            </a:fld>
            <a:endParaRPr lang="en-US"/>
          </a:p>
        </p:txBody>
      </p:sp>
    </p:spTree>
    <p:extLst>
      <p:ext uri="{BB962C8B-B14F-4D97-AF65-F5344CB8AC3E}">
        <p14:creationId xmlns:p14="http://schemas.microsoft.com/office/powerpoint/2010/main" val="791160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D4FC9-7EF8-D640-BF21-B8F944FD0B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614C0C6-5C98-AA41-81DD-23999189D4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AE915EE-CB01-1241-8CDC-4C62EA2E0635}"/>
              </a:ext>
            </a:extLst>
          </p:cNvPr>
          <p:cNvSpPr>
            <a:spLocks noGrp="1"/>
          </p:cNvSpPr>
          <p:nvPr>
            <p:ph type="dt" sz="half" idx="10"/>
          </p:nvPr>
        </p:nvSpPr>
        <p:spPr/>
        <p:txBody>
          <a:bodyPr/>
          <a:lstStyle/>
          <a:p>
            <a:fld id="{CF6ECB47-7073-0D48-90C3-C9713FBB21CF}" type="datetimeFigureOut">
              <a:rPr lang="en-US" smtClean="0"/>
              <a:t>3/9/22</a:t>
            </a:fld>
            <a:endParaRPr lang="en-US"/>
          </a:p>
        </p:txBody>
      </p:sp>
      <p:sp>
        <p:nvSpPr>
          <p:cNvPr id="5" name="Footer Placeholder 4">
            <a:extLst>
              <a:ext uri="{FF2B5EF4-FFF2-40B4-BE49-F238E27FC236}">
                <a16:creationId xmlns:a16="http://schemas.microsoft.com/office/drawing/2014/main" id="{2CD6CC50-D8BA-A049-885E-E5520866AF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7AB46E-365F-8842-BCB3-B9DE56F32666}"/>
              </a:ext>
            </a:extLst>
          </p:cNvPr>
          <p:cNvSpPr>
            <a:spLocks noGrp="1"/>
          </p:cNvSpPr>
          <p:nvPr>
            <p:ph type="sldNum" sz="quarter" idx="12"/>
          </p:nvPr>
        </p:nvSpPr>
        <p:spPr/>
        <p:txBody>
          <a:bodyPr/>
          <a:lstStyle/>
          <a:p>
            <a:fld id="{E7D1FCCD-0508-9B4D-98C7-7762F5B0F95A}" type="slidenum">
              <a:rPr lang="en-US" smtClean="0"/>
              <a:t>‹#›</a:t>
            </a:fld>
            <a:endParaRPr lang="en-US"/>
          </a:p>
        </p:txBody>
      </p:sp>
    </p:spTree>
    <p:extLst>
      <p:ext uri="{BB962C8B-B14F-4D97-AF65-F5344CB8AC3E}">
        <p14:creationId xmlns:p14="http://schemas.microsoft.com/office/powerpoint/2010/main" val="3906301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5D42D-135F-324D-ABA7-35C99EE267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FDC142-E9CA-E346-ABA6-B49BBA2EDAC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9688C5-BAD0-9040-9320-C5DE38AD587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8D5812-4006-2F48-BFE7-9E691A5B0D59}"/>
              </a:ext>
            </a:extLst>
          </p:cNvPr>
          <p:cNvSpPr>
            <a:spLocks noGrp="1"/>
          </p:cNvSpPr>
          <p:nvPr>
            <p:ph type="dt" sz="half" idx="10"/>
          </p:nvPr>
        </p:nvSpPr>
        <p:spPr/>
        <p:txBody>
          <a:bodyPr/>
          <a:lstStyle/>
          <a:p>
            <a:fld id="{CF6ECB47-7073-0D48-90C3-C9713FBB21CF}" type="datetimeFigureOut">
              <a:rPr lang="en-US" smtClean="0"/>
              <a:t>3/9/22</a:t>
            </a:fld>
            <a:endParaRPr lang="en-US"/>
          </a:p>
        </p:txBody>
      </p:sp>
      <p:sp>
        <p:nvSpPr>
          <p:cNvPr id="6" name="Footer Placeholder 5">
            <a:extLst>
              <a:ext uri="{FF2B5EF4-FFF2-40B4-BE49-F238E27FC236}">
                <a16:creationId xmlns:a16="http://schemas.microsoft.com/office/drawing/2014/main" id="{D5633BE4-090F-3845-AE99-9808346FE1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794650-42A5-BB44-85E8-D22B7FB1444B}"/>
              </a:ext>
            </a:extLst>
          </p:cNvPr>
          <p:cNvSpPr>
            <a:spLocks noGrp="1"/>
          </p:cNvSpPr>
          <p:nvPr>
            <p:ph type="sldNum" sz="quarter" idx="12"/>
          </p:nvPr>
        </p:nvSpPr>
        <p:spPr/>
        <p:txBody>
          <a:bodyPr/>
          <a:lstStyle/>
          <a:p>
            <a:fld id="{E7D1FCCD-0508-9B4D-98C7-7762F5B0F95A}" type="slidenum">
              <a:rPr lang="en-US" smtClean="0"/>
              <a:t>‹#›</a:t>
            </a:fld>
            <a:endParaRPr lang="en-US"/>
          </a:p>
        </p:txBody>
      </p:sp>
    </p:spTree>
    <p:extLst>
      <p:ext uri="{BB962C8B-B14F-4D97-AF65-F5344CB8AC3E}">
        <p14:creationId xmlns:p14="http://schemas.microsoft.com/office/powerpoint/2010/main" val="111373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08AA2-8D78-8E45-85E8-EFF7F922DC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7C7D49-4A9B-6A42-AC15-03D754513A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7660E8E-B03C-ED47-86FD-A0BE7AD0DC0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24C7C4-4C18-9B43-B906-E72F2A327A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5510E11-1BD1-6245-A6D1-E05103D90C3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3A7D14-DD39-5E4A-B98B-4EA1FDC05800}"/>
              </a:ext>
            </a:extLst>
          </p:cNvPr>
          <p:cNvSpPr>
            <a:spLocks noGrp="1"/>
          </p:cNvSpPr>
          <p:nvPr>
            <p:ph type="dt" sz="half" idx="10"/>
          </p:nvPr>
        </p:nvSpPr>
        <p:spPr/>
        <p:txBody>
          <a:bodyPr/>
          <a:lstStyle/>
          <a:p>
            <a:fld id="{CF6ECB47-7073-0D48-90C3-C9713FBB21CF}" type="datetimeFigureOut">
              <a:rPr lang="en-US" smtClean="0"/>
              <a:t>3/9/22</a:t>
            </a:fld>
            <a:endParaRPr lang="en-US"/>
          </a:p>
        </p:txBody>
      </p:sp>
      <p:sp>
        <p:nvSpPr>
          <p:cNvPr id="8" name="Footer Placeholder 7">
            <a:extLst>
              <a:ext uri="{FF2B5EF4-FFF2-40B4-BE49-F238E27FC236}">
                <a16:creationId xmlns:a16="http://schemas.microsoft.com/office/drawing/2014/main" id="{FAB0665C-110A-6B49-9198-A0CABE05B9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3E9164F-C680-B841-B0FB-C0E44DA08789}"/>
              </a:ext>
            </a:extLst>
          </p:cNvPr>
          <p:cNvSpPr>
            <a:spLocks noGrp="1"/>
          </p:cNvSpPr>
          <p:nvPr>
            <p:ph type="sldNum" sz="quarter" idx="12"/>
          </p:nvPr>
        </p:nvSpPr>
        <p:spPr/>
        <p:txBody>
          <a:bodyPr/>
          <a:lstStyle/>
          <a:p>
            <a:fld id="{E7D1FCCD-0508-9B4D-98C7-7762F5B0F95A}" type="slidenum">
              <a:rPr lang="en-US" smtClean="0"/>
              <a:t>‹#›</a:t>
            </a:fld>
            <a:endParaRPr lang="en-US"/>
          </a:p>
        </p:txBody>
      </p:sp>
    </p:spTree>
    <p:extLst>
      <p:ext uri="{BB962C8B-B14F-4D97-AF65-F5344CB8AC3E}">
        <p14:creationId xmlns:p14="http://schemas.microsoft.com/office/powerpoint/2010/main" val="2298563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043C7-0000-C642-B531-40A0FE0AEB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ECE0C3C-7B13-1A4E-A848-9F0720919D9D}"/>
              </a:ext>
            </a:extLst>
          </p:cNvPr>
          <p:cNvSpPr>
            <a:spLocks noGrp="1"/>
          </p:cNvSpPr>
          <p:nvPr>
            <p:ph type="dt" sz="half" idx="10"/>
          </p:nvPr>
        </p:nvSpPr>
        <p:spPr/>
        <p:txBody>
          <a:bodyPr/>
          <a:lstStyle/>
          <a:p>
            <a:fld id="{CF6ECB47-7073-0D48-90C3-C9713FBB21CF}" type="datetimeFigureOut">
              <a:rPr lang="en-US" smtClean="0"/>
              <a:t>3/9/22</a:t>
            </a:fld>
            <a:endParaRPr lang="en-US"/>
          </a:p>
        </p:txBody>
      </p:sp>
      <p:sp>
        <p:nvSpPr>
          <p:cNvPr id="4" name="Footer Placeholder 3">
            <a:extLst>
              <a:ext uri="{FF2B5EF4-FFF2-40B4-BE49-F238E27FC236}">
                <a16:creationId xmlns:a16="http://schemas.microsoft.com/office/drawing/2014/main" id="{95F36691-06E9-0743-985C-D68758ED823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E9655F5-0FCD-FB4B-84C0-3E882D045DDE}"/>
              </a:ext>
            </a:extLst>
          </p:cNvPr>
          <p:cNvSpPr>
            <a:spLocks noGrp="1"/>
          </p:cNvSpPr>
          <p:nvPr>
            <p:ph type="sldNum" sz="quarter" idx="12"/>
          </p:nvPr>
        </p:nvSpPr>
        <p:spPr/>
        <p:txBody>
          <a:bodyPr/>
          <a:lstStyle/>
          <a:p>
            <a:fld id="{E7D1FCCD-0508-9B4D-98C7-7762F5B0F95A}" type="slidenum">
              <a:rPr lang="en-US" smtClean="0"/>
              <a:t>‹#›</a:t>
            </a:fld>
            <a:endParaRPr lang="en-US"/>
          </a:p>
        </p:txBody>
      </p:sp>
    </p:spTree>
    <p:extLst>
      <p:ext uri="{BB962C8B-B14F-4D97-AF65-F5344CB8AC3E}">
        <p14:creationId xmlns:p14="http://schemas.microsoft.com/office/powerpoint/2010/main" val="667687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B0542E-B11D-1042-9B4D-32BA19A6D1AE}"/>
              </a:ext>
            </a:extLst>
          </p:cNvPr>
          <p:cNvSpPr>
            <a:spLocks noGrp="1"/>
          </p:cNvSpPr>
          <p:nvPr>
            <p:ph type="dt" sz="half" idx="10"/>
          </p:nvPr>
        </p:nvSpPr>
        <p:spPr/>
        <p:txBody>
          <a:bodyPr/>
          <a:lstStyle/>
          <a:p>
            <a:fld id="{CF6ECB47-7073-0D48-90C3-C9713FBB21CF}" type="datetimeFigureOut">
              <a:rPr lang="en-US" smtClean="0"/>
              <a:t>3/9/22</a:t>
            </a:fld>
            <a:endParaRPr lang="en-US"/>
          </a:p>
        </p:txBody>
      </p:sp>
      <p:sp>
        <p:nvSpPr>
          <p:cNvPr id="3" name="Footer Placeholder 2">
            <a:extLst>
              <a:ext uri="{FF2B5EF4-FFF2-40B4-BE49-F238E27FC236}">
                <a16:creationId xmlns:a16="http://schemas.microsoft.com/office/drawing/2014/main" id="{02831421-E8A1-6A47-9DC6-C32EC55B93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821CBD-6A8E-904F-BFDC-937014B7CC58}"/>
              </a:ext>
            </a:extLst>
          </p:cNvPr>
          <p:cNvSpPr>
            <a:spLocks noGrp="1"/>
          </p:cNvSpPr>
          <p:nvPr>
            <p:ph type="sldNum" sz="quarter" idx="12"/>
          </p:nvPr>
        </p:nvSpPr>
        <p:spPr/>
        <p:txBody>
          <a:bodyPr/>
          <a:lstStyle/>
          <a:p>
            <a:fld id="{E7D1FCCD-0508-9B4D-98C7-7762F5B0F95A}" type="slidenum">
              <a:rPr lang="en-US" smtClean="0"/>
              <a:t>‹#›</a:t>
            </a:fld>
            <a:endParaRPr lang="en-US"/>
          </a:p>
        </p:txBody>
      </p:sp>
    </p:spTree>
    <p:extLst>
      <p:ext uri="{BB962C8B-B14F-4D97-AF65-F5344CB8AC3E}">
        <p14:creationId xmlns:p14="http://schemas.microsoft.com/office/powerpoint/2010/main" val="1476075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9DFD2-6340-DA4F-87A7-51A8725D12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5B2906-FA07-294B-BF49-3D69D1862E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4E2352-84F1-AD44-AF02-5B22835FDB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FEDA4B8-2841-FF48-ADDB-D539BB3BC7DF}"/>
              </a:ext>
            </a:extLst>
          </p:cNvPr>
          <p:cNvSpPr>
            <a:spLocks noGrp="1"/>
          </p:cNvSpPr>
          <p:nvPr>
            <p:ph type="dt" sz="half" idx="10"/>
          </p:nvPr>
        </p:nvSpPr>
        <p:spPr/>
        <p:txBody>
          <a:bodyPr/>
          <a:lstStyle/>
          <a:p>
            <a:fld id="{CF6ECB47-7073-0D48-90C3-C9713FBB21CF}" type="datetimeFigureOut">
              <a:rPr lang="en-US" smtClean="0"/>
              <a:t>3/9/22</a:t>
            </a:fld>
            <a:endParaRPr lang="en-US"/>
          </a:p>
        </p:txBody>
      </p:sp>
      <p:sp>
        <p:nvSpPr>
          <p:cNvPr id="6" name="Footer Placeholder 5">
            <a:extLst>
              <a:ext uri="{FF2B5EF4-FFF2-40B4-BE49-F238E27FC236}">
                <a16:creationId xmlns:a16="http://schemas.microsoft.com/office/drawing/2014/main" id="{21730601-A5A6-314B-855F-D4535489CC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24546D-995C-5448-BD2F-C4A0BB6EAD3C}"/>
              </a:ext>
            </a:extLst>
          </p:cNvPr>
          <p:cNvSpPr>
            <a:spLocks noGrp="1"/>
          </p:cNvSpPr>
          <p:nvPr>
            <p:ph type="sldNum" sz="quarter" idx="12"/>
          </p:nvPr>
        </p:nvSpPr>
        <p:spPr/>
        <p:txBody>
          <a:bodyPr/>
          <a:lstStyle/>
          <a:p>
            <a:fld id="{E7D1FCCD-0508-9B4D-98C7-7762F5B0F95A}" type="slidenum">
              <a:rPr lang="en-US" smtClean="0"/>
              <a:t>‹#›</a:t>
            </a:fld>
            <a:endParaRPr lang="en-US"/>
          </a:p>
        </p:txBody>
      </p:sp>
    </p:spTree>
    <p:extLst>
      <p:ext uri="{BB962C8B-B14F-4D97-AF65-F5344CB8AC3E}">
        <p14:creationId xmlns:p14="http://schemas.microsoft.com/office/powerpoint/2010/main" val="3415091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B2CC1-66B4-F84A-86C2-958F42F151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9536D1-D9F7-7E4D-8998-9A64C6A403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487419-C1FF-0942-AD15-24C7A194BF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D28C954-1D5B-4946-8714-F29A73E08ECB}"/>
              </a:ext>
            </a:extLst>
          </p:cNvPr>
          <p:cNvSpPr>
            <a:spLocks noGrp="1"/>
          </p:cNvSpPr>
          <p:nvPr>
            <p:ph type="dt" sz="half" idx="10"/>
          </p:nvPr>
        </p:nvSpPr>
        <p:spPr/>
        <p:txBody>
          <a:bodyPr/>
          <a:lstStyle/>
          <a:p>
            <a:fld id="{CF6ECB47-7073-0D48-90C3-C9713FBB21CF}" type="datetimeFigureOut">
              <a:rPr lang="en-US" smtClean="0"/>
              <a:t>3/9/22</a:t>
            </a:fld>
            <a:endParaRPr lang="en-US"/>
          </a:p>
        </p:txBody>
      </p:sp>
      <p:sp>
        <p:nvSpPr>
          <p:cNvPr id="6" name="Footer Placeholder 5">
            <a:extLst>
              <a:ext uri="{FF2B5EF4-FFF2-40B4-BE49-F238E27FC236}">
                <a16:creationId xmlns:a16="http://schemas.microsoft.com/office/drawing/2014/main" id="{7202496C-A629-6F4D-99E9-3445ECE546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E7D522-C0E0-FD44-ADBD-B260DD6662FA}"/>
              </a:ext>
            </a:extLst>
          </p:cNvPr>
          <p:cNvSpPr>
            <a:spLocks noGrp="1"/>
          </p:cNvSpPr>
          <p:nvPr>
            <p:ph type="sldNum" sz="quarter" idx="12"/>
          </p:nvPr>
        </p:nvSpPr>
        <p:spPr/>
        <p:txBody>
          <a:bodyPr/>
          <a:lstStyle/>
          <a:p>
            <a:fld id="{E7D1FCCD-0508-9B4D-98C7-7762F5B0F95A}" type="slidenum">
              <a:rPr lang="en-US" smtClean="0"/>
              <a:t>‹#›</a:t>
            </a:fld>
            <a:endParaRPr lang="en-US"/>
          </a:p>
        </p:txBody>
      </p:sp>
    </p:spTree>
    <p:extLst>
      <p:ext uri="{BB962C8B-B14F-4D97-AF65-F5344CB8AC3E}">
        <p14:creationId xmlns:p14="http://schemas.microsoft.com/office/powerpoint/2010/main" val="2433021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015C73-DDD6-544B-975C-4AE08FB8A2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F248931-72A2-794F-A106-C400563FE4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310E3C-37D9-8041-B262-D2AD460D62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6ECB47-7073-0D48-90C3-C9713FBB21CF}" type="datetimeFigureOut">
              <a:rPr lang="en-US" smtClean="0"/>
              <a:t>3/9/22</a:t>
            </a:fld>
            <a:endParaRPr lang="en-US"/>
          </a:p>
        </p:txBody>
      </p:sp>
      <p:sp>
        <p:nvSpPr>
          <p:cNvPr id="5" name="Footer Placeholder 4">
            <a:extLst>
              <a:ext uri="{FF2B5EF4-FFF2-40B4-BE49-F238E27FC236}">
                <a16:creationId xmlns:a16="http://schemas.microsoft.com/office/drawing/2014/main" id="{E7C83C93-698E-D941-9C53-CFE77511D6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69F8770-F400-6C42-9B5E-D595AA3127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D1FCCD-0508-9B4D-98C7-7762F5B0F95A}" type="slidenum">
              <a:rPr lang="en-US" smtClean="0"/>
              <a:t>‹#›</a:t>
            </a:fld>
            <a:endParaRPr lang="en-US"/>
          </a:p>
        </p:txBody>
      </p:sp>
    </p:spTree>
    <p:extLst>
      <p:ext uri="{BB962C8B-B14F-4D97-AF65-F5344CB8AC3E}">
        <p14:creationId xmlns:p14="http://schemas.microsoft.com/office/powerpoint/2010/main" val="3667265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images.is.ed.ac.uk/luna/servlet/s/perpr8"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open.ed.ac.uk/"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flic.kr/p/fcwCzM" TargetMode="Externa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s://open.ed.ac.uk/"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open.ed.ac.uk/abou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2.png"/><Relationship Id="rId4" Type="http://schemas.openxmlformats.org/officeDocument/2006/relationships/hyperlink" Target="https://flic.kr/p/fcwNd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thinking.is.ed.ac.uk/melissa/2015/04/24/technical-deb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media.ed.ac.uk/channel/Open%2BMedia%2BBank/76589901"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blogs.ed.ac.uk/opentextbooks/" TargetMode="External"/><Relationship Id="rId5" Type="http://schemas.openxmlformats.org/officeDocument/2006/relationships/image" Target="../media/image9.png"/><Relationship Id="rId4" Type="http://schemas.openxmlformats.org/officeDocument/2006/relationships/hyperlink" Target="https://books.ed.ac.uk/edinburgh-diamond/catalog/book/ed-9781912669226"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awards.oeglobal.org/awards/2021/open-curation/open-ed-collection-of-geoscience-outreach-oers-and-more-on-tes/" TargetMode="External"/><Relationship Id="rId5" Type="http://schemas.openxmlformats.org/officeDocument/2006/relationships/image" Target="../media/image10.png"/><Relationship Id="rId4" Type="http://schemas.openxmlformats.org/officeDocument/2006/relationships/hyperlink" Target="https://www.tes.com/teaching-resources/shop/Open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C920277-5B3C-9F49-ADE5-42B4E8F8E722}"/>
              </a:ext>
            </a:extLst>
          </p:cNvPr>
          <p:cNvSpPr txBox="1"/>
          <p:nvPr/>
        </p:nvSpPr>
        <p:spPr>
          <a:xfrm>
            <a:off x="5262591" y="6073203"/>
            <a:ext cx="6529605" cy="584775"/>
          </a:xfrm>
          <a:prstGeom prst="rect">
            <a:avLst/>
          </a:prstGeom>
          <a:noFill/>
        </p:spPr>
        <p:txBody>
          <a:bodyPr wrap="square" rtlCol="0">
            <a:spAutoFit/>
          </a:bodyPr>
          <a:lstStyle/>
          <a:p>
            <a:r>
              <a:rPr lang="en-GB" sz="1600" dirty="0"/>
              <a:t>Song School St. Mary, 1897, Phoebe Anna </a:t>
            </a:r>
            <a:r>
              <a:rPr lang="en-GB" sz="1600" dirty="0" err="1"/>
              <a:t>Traquair</a:t>
            </a:r>
            <a:r>
              <a:rPr lang="en-GB" sz="1600" dirty="0"/>
              <a:t>, CC BY,  University </a:t>
            </a:r>
            <a:r>
              <a:rPr lang="en-GB" sz="1600"/>
              <a:t>of Edinburgh, </a:t>
            </a:r>
            <a:r>
              <a:rPr lang="en-GB" sz="1600" dirty="0">
                <a:hlinkClick r:id="rId2"/>
              </a:rPr>
              <a:t>https://images.is.ed.ac.uk/luna/servlet/s/perpr8</a:t>
            </a:r>
            <a:r>
              <a:rPr lang="en-GB" sz="1600" dirty="0"/>
              <a:t> </a:t>
            </a:r>
            <a:endParaRPr lang="en-US" sz="1400" dirty="0"/>
          </a:p>
        </p:txBody>
      </p:sp>
      <p:sp>
        <p:nvSpPr>
          <p:cNvPr id="5" name="TextBox 4">
            <a:extLst>
              <a:ext uri="{FF2B5EF4-FFF2-40B4-BE49-F238E27FC236}">
                <a16:creationId xmlns:a16="http://schemas.microsoft.com/office/drawing/2014/main" id="{66B8BE2E-66AE-7341-89D5-F32739B35E66}"/>
              </a:ext>
            </a:extLst>
          </p:cNvPr>
          <p:cNvSpPr txBox="1"/>
          <p:nvPr/>
        </p:nvSpPr>
        <p:spPr>
          <a:xfrm>
            <a:off x="5262591" y="530856"/>
            <a:ext cx="6929409" cy="5309146"/>
          </a:xfrm>
          <a:prstGeom prst="rect">
            <a:avLst/>
          </a:prstGeom>
          <a:noFill/>
        </p:spPr>
        <p:txBody>
          <a:bodyPr wrap="square" rtlCol="0">
            <a:spAutoFit/>
          </a:bodyPr>
          <a:lstStyle/>
          <a:p>
            <a:pPr algn="ctr">
              <a:lnSpc>
                <a:spcPct val="150000"/>
              </a:lnSpc>
            </a:pPr>
            <a:r>
              <a:rPr lang="en-GB" sz="5400" dirty="0"/>
              <a:t>OER Service, Policy, </a:t>
            </a:r>
          </a:p>
          <a:p>
            <a:pPr algn="ctr">
              <a:lnSpc>
                <a:spcPct val="150000"/>
              </a:lnSpc>
            </a:pPr>
            <a:r>
              <a:rPr lang="en-GB" sz="5400" dirty="0"/>
              <a:t>Open Media Bank, </a:t>
            </a:r>
          </a:p>
          <a:p>
            <a:pPr algn="ctr">
              <a:lnSpc>
                <a:spcPct val="150000"/>
              </a:lnSpc>
            </a:pPr>
            <a:r>
              <a:rPr lang="en-GB" sz="5400" dirty="0"/>
              <a:t>&amp; Open Textbooks</a:t>
            </a:r>
            <a:endParaRPr lang="en-GB" sz="5400" b="1" dirty="0"/>
          </a:p>
          <a:p>
            <a:pPr algn="ctr">
              <a:lnSpc>
                <a:spcPct val="150000"/>
              </a:lnSpc>
            </a:pPr>
            <a:r>
              <a:rPr lang="en-GB" sz="2000" dirty="0"/>
              <a:t>Stephanie (Charlie) Farley</a:t>
            </a:r>
          </a:p>
          <a:p>
            <a:pPr algn="ctr">
              <a:lnSpc>
                <a:spcPct val="150000"/>
              </a:lnSpc>
            </a:pPr>
            <a:r>
              <a:rPr lang="en-GB" sz="2000" dirty="0"/>
              <a:t>Information Services, University of Edinburgh</a:t>
            </a:r>
          </a:p>
          <a:p>
            <a:pPr algn="ctr"/>
            <a:endParaRPr lang="en-GB" dirty="0"/>
          </a:p>
          <a:p>
            <a:endParaRPr lang="en-US" dirty="0"/>
          </a:p>
        </p:txBody>
      </p:sp>
      <p:pic>
        <p:nvPicPr>
          <p:cNvPr id="3" name="Picture 2">
            <a:extLst>
              <a:ext uri="{FF2B5EF4-FFF2-40B4-BE49-F238E27FC236}">
                <a16:creationId xmlns:a16="http://schemas.microsoft.com/office/drawing/2014/main" id="{046F027D-6396-9145-9748-385F66B6FDBE}"/>
              </a:ext>
            </a:extLst>
          </p:cNvPr>
          <p:cNvPicPr>
            <a:picLocks noChangeAspect="1"/>
          </p:cNvPicPr>
          <p:nvPr/>
        </p:nvPicPr>
        <p:blipFill>
          <a:blip r:embed="rId3"/>
          <a:stretch>
            <a:fillRect/>
          </a:stretch>
        </p:blipFill>
        <p:spPr>
          <a:xfrm>
            <a:off x="181697" y="178129"/>
            <a:ext cx="4845540" cy="64860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88371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8FE20D-FF38-FB42-9AC9-FA899DFB386F}"/>
              </a:ext>
            </a:extLst>
          </p:cNvPr>
          <p:cNvPicPr>
            <a:picLocks noChangeAspect="1"/>
          </p:cNvPicPr>
          <p:nvPr/>
        </p:nvPicPr>
        <p:blipFill>
          <a:blip r:embed="rId3"/>
          <a:stretch>
            <a:fillRect/>
          </a:stretch>
        </p:blipFill>
        <p:spPr>
          <a:xfrm>
            <a:off x="291693" y="5629008"/>
            <a:ext cx="1037046" cy="1034348"/>
          </a:xfrm>
          <a:prstGeom prst="rect">
            <a:avLst/>
          </a:prstGeom>
        </p:spPr>
      </p:pic>
      <p:pic>
        <p:nvPicPr>
          <p:cNvPr id="3" name="Picture 2">
            <a:extLst>
              <a:ext uri="{FF2B5EF4-FFF2-40B4-BE49-F238E27FC236}">
                <a16:creationId xmlns:a16="http://schemas.microsoft.com/office/drawing/2014/main" id="{F13023B4-26A5-2741-9E49-F5EE5A9EC711}"/>
              </a:ext>
            </a:extLst>
          </p:cNvPr>
          <p:cNvPicPr>
            <a:picLocks noChangeAspect="1"/>
          </p:cNvPicPr>
          <p:nvPr/>
        </p:nvPicPr>
        <p:blipFill>
          <a:blip r:embed="rId4"/>
          <a:stretch>
            <a:fillRect/>
          </a:stretch>
        </p:blipFill>
        <p:spPr>
          <a:xfrm>
            <a:off x="4700425" y="358577"/>
            <a:ext cx="7035539" cy="6029523"/>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4139DF06-0E3E-5644-A296-E12F1EF25B61}"/>
              </a:ext>
            </a:extLst>
          </p:cNvPr>
          <p:cNvSpPr txBox="1"/>
          <p:nvPr/>
        </p:nvSpPr>
        <p:spPr>
          <a:xfrm>
            <a:off x="469899" y="472877"/>
            <a:ext cx="4230525" cy="4154984"/>
          </a:xfrm>
          <a:prstGeom prst="rect">
            <a:avLst/>
          </a:prstGeom>
          <a:noFill/>
        </p:spPr>
        <p:txBody>
          <a:bodyPr wrap="square" rtlCol="0">
            <a:spAutoFit/>
          </a:bodyPr>
          <a:lstStyle/>
          <a:p>
            <a:r>
              <a:rPr lang="en-US" sz="2400" dirty="0">
                <a:solidFill>
                  <a:srgbClr val="002060"/>
                </a:solidFill>
              </a:rPr>
              <a:t>Lorna M. Campbell</a:t>
            </a:r>
          </a:p>
          <a:p>
            <a:r>
              <a:rPr lang="en-US" sz="2400" dirty="0">
                <a:solidFill>
                  <a:srgbClr val="002060"/>
                </a:solidFill>
              </a:rPr>
              <a:t>@</a:t>
            </a:r>
            <a:r>
              <a:rPr lang="en-US" sz="2400" dirty="0" err="1">
                <a:solidFill>
                  <a:srgbClr val="002060"/>
                </a:solidFill>
              </a:rPr>
              <a:t>LornaMCampbell</a:t>
            </a:r>
            <a:endParaRPr lang="en-US" sz="2400" dirty="0">
              <a:solidFill>
                <a:srgbClr val="002060"/>
              </a:solidFill>
            </a:endParaRPr>
          </a:p>
          <a:p>
            <a:endParaRPr lang="en-US" sz="2400" dirty="0"/>
          </a:p>
          <a:p>
            <a:r>
              <a:rPr lang="en-US" sz="2400" dirty="0">
                <a:solidFill>
                  <a:srgbClr val="002060"/>
                </a:solidFill>
              </a:rPr>
              <a:t>Stephanie (Charlie) Farley</a:t>
            </a:r>
          </a:p>
          <a:p>
            <a:r>
              <a:rPr lang="en-US" sz="2400" dirty="0">
                <a:solidFill>
                  <a:srgbClr val="002060"/>
                </a:solidFill>
              </a:rPr>
              <a:t>@</a:t>
            </a:r>
            <a:r>
              <a:rPr lang="en-US" sz="2400" dirty="0" err="1">
                <a:solidFill>
                  <a:srgbClr val="002060"/>
                </a:solidFill>
              </a:rPr>
              <a:t>SFarley_Charlie</a:t>
            </a:r>
            <a:endParaRPr lang="en-US" sz="2400" dirty="0">
              <a:solidFill>
                <a:srgbClr val="002060"/>
              </a:solidFill>
            </a:endParaRPr>
          </a:p>
          <a:p>
            <a:endParaRPr lang="en-US" sz="2400" dirty="0"/>
          </a:p>
          <a:p>
            <a:r>
              <a:rPr lang="en-US" sz="2400" dirty="0">
                <a:solidFill>
                  <a:srgbClr val="002060"/>
                </a:solidFill>
              </a:rPr>
              <a:t>Open.Ed OER Service</a:t>
            </a:r>
          </a:p>
          <a:p>
            <a:r>
              <a:rPr lang="en-US" sz="2400" dirty="0">
                <a:solidFill>
                  <a:srgbClr val="002060"/>
                </a:solidFill>
              </a:rPr>
              <a:t>Learning, Teaching &amp; Web</a:t>
            </a:r>
          </a:p>
          <a:p>
            <a:r>
              <a:rPr lang="en-US" sz="2400" dirty="0">
                <a:solidFill>
                  <a:srgbClr val="002060"/>
                </a:solidFill>
              </a:rPr>
              <a:t>Information Services</a:t>
            </a:r>
          </a:p>
          <a:p>
            <a:r>
              <a:rPr lang="en-US" sz="2400" dirty="0">
                <a:solidFill>
                  <a:srgbClr val="0070C0"/>
                </a:solidFill>
                <a:hlinkClick r:id="rId5">
                  <a:extLst>
                    <a:ext uri="{A12FA001-AC4F-418D-AE19-62706E023703}">
                      <ahyp:hlinkClr xmlns:ahyp="http://schemas.microsoft.com/office/drawing/2018/hyperlinkcolor" val="tx"/>
                    </a:ext>
                  </a:extLst>
                </a:hlinkClick>
              </a:rPr>
              <a:t>http://open.ed.ac.uk/</a:t>
            </a:r>
            <a:endParaRPr lang="en-US" sz="2400" dirty="0">
              <a:solidFill>
                <a:srgbClr val="0070C0"/>
              </a:solidFill>
            </a:endParaRPr>
          </a:p>
          <a:p>
            <a:r>
              <a:rPr lang="en-GB" sz="2400" b="1" dirty="0">
                <a:solidFill>
                  <a:srgbClr val="002060"/>
                </a:solidFill>
              </a:rPr>
              <a:t>@</a:t>
            </a:r>
            <a:r>
              <a:rPr lang="en-GB" sz="2400" dirty="0" err="1">
                <a:solidFill>
                  <a:srgbClr val="002060"/>
                </a:solidFill>
              </a:rPr>
              <a:t>OpenEdEdinburgh</a:t>
            </a:r>
            <a:r>
              <a:rPr lang="en-GB" sz="2400" b="1" dirty="0"/>
              <a:t> </a:t>
            </a:r>
            <a:endParaRPr lang="en-US" dirty="0"/>
          </a:p>
        </p:txBody>
      </p:sp>
    </p:spTree>
    <p:extLst>
      <p:ext uri="{BB962C8B-B14F-4D97-AF65-F5344CB8AC3E}">
        <p14:creationId xmlns:p14="http://schemas.microsoft.com/office/powerpoint/2010/main" val="1316718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A9ACF3-072A-BE4D-A4F3-964EB7ADCC60}"/>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91693" y="5629008"/>
            <a:ext cx="1037046" cy="1034348"/>
          </a:xfrm>
          <a:prstGeom prst="rect">
            <a:avLst/>
          </a:prstGeom>
        </p:spPr>
      </p:pic>
      <p:sp>
        <p:nvSpPr>
          <p:cNvPr id="7" name="TextBox 6">
            <a:extLst>
              <a:ext uri="{FF2B5EF4-FFF2-40B4-BE49-F238E27FC236}">
                <a16:creationId xmlns:a16="http://schemas.microsoft.com/office/drawing/2014/main" id="{AE4F40C8-38EF-C740-A273-F80FA3B20E3F}"/>
              </a:ext>
            </a:extLst>
          </p:cNvPr>
          <p:cNvSpPr txBox="1"/>
          <p:nvPr/>
        </p:nvSpPr>
        <p:spPr>
          <a:xfrm>
            <a:off x="590084" y="615628"/>
            <a:ext cx="6225416" cy="4323748"/>
          </a:xfrm>
          <a:prstGeom prst="rect">
            <a:avLst/>
          </a:prstGeom>
          <a:noFill/>
        </p:spPr>
        <p:txBody>
          <a:bodyPr wrap="square" rtlCol="0" anchor="t">
            <a:spAutoFit/>
          </a:bodyPr>
          <a:lstStyle/>
          <a:p>
            <a:pPr>
              <a:lnSpc>
                <a:spcPct val="150000"/>
              </a:lnSpc>
            </a:pPr>
            <a:r>
              <a:rPr lang="en-GB" sz="3000" b="1" dirty="0"/>
              <a:t>OER Service Activities</a:t>
            </a:r>
          </a:p>
          <a:p>
            <a:pPr marL="285750" indent="-285750">
              <a:lnSpc>
                <a:spcPct val="150000"/>
              </a:lnSpc>
              <a:buFont typeface="Arial" panose="020B0604020202020204" pitchFamily="34" charset="0"/>
              <a:buChar char="•"/>
            </a:pPr>
            <a:r>
              <a:rPr lang="en-US" sz="2600" dirty="0"/>
              <a:t>Digital skills workshops &amp; events around OER and open education.</a:t>
            </a:r>
            <a:endParaRPr lang="en-US" sz="2600" dirty="0">
              <a:cs typeface="Calibri" panose="020F0502020204030204"/>
            </a:endParaRPr>
          </a:p>
          <a:p>
            <a:pPr marL="285750" indent="-285750">
              <a:lnSpc>
                <a:spcPct val="150000"/>
              </a:lnSpc>
              <a:buFont typeface="Arial" panose="020B0604020202020204" pitchFamily="34" charset="0"/>
              <a:buChar char="•"/>
            </a:pPr>
            <a:r>
              <a:rPr lang="en-US" sz="2600" dirty="0"/>
              <a:t>Provide support to Schools and Colleges.</a:t>
            </a:r>
            <a:endParaRPr lang="en-US" sz="2600" dirty="0">
              <a:cs typeface="Calibri" panose="020F0502020204030204"/>
            </a:endParaRPr>
          </a:p>
          <a:p>
            <a:pPr marL="285750" indent="-285750">
              <a:lnSpc>
                <a:spcPct val="150000"/>
              </a:lnSpc>
              <a:buFont typeface="Arial" panose="020B0604020202020204" pitchFamily="34" charset="0"/>
              <a:buChar char="•"/>
            </a:pPr>
            <a:r>
              <a:rPr lang="en-US" sz="2600" dirty="0"/>
              <a:t>Provide advice, guidance and training on copyright and open licensing.</a:t>
            </a:r>
            <a:endParaRPr lang="en-US" sz="2600" dirty="0">
              <a:cs typeface="Calibri" panose="020F0502020204030204"/>
            </a:endParaRPr>
          </a:p>
          <a:p>
            <a:pPr marL="285750" indent="-285750">
              <a:lnSpc>
                <a:spcPct val="150000"/>
              </a:lnSpc>
              <a:buFont typeface="Arial" panose="020B0604020202020204" pitchFamily="34" charset="0"/>
              <a:buChar char="•"/>
            </a:pPr>
            <a:r>
              <a:rPr lang="en-US" sz="2600" dirty="0"/>
              <a:t>Support ISG Playful Engagement Strategy.</a:t>
            </a:r>
            <a:endParaRPr lang="en-US" sz="2600" dirty="0">
              <a:cs typeface="Calibri" panose="020F0502020204030204"/>
            </a:endParaRPr>
          </a:p>
        </p:txBody>
      </p:sp>
      <p:pic>
        <p:nvPicPr>
          <p:cNvPr id="8" name="Picture 7">
            <a:extLst>
              <a:ext uri="{FF2B5EF4-FFF2-40B4-BE49-F238E27FC236}">
                <a16:creationId xmlns:a16="http://schemas.microsoft.com/office/drawing/2014/main" id="{113CF82C-F8D8-6F43-835E-A2063451D57F}"/>
              </a:ext>
            </a:extLst>
          </p:cNvPr>
          <p:cNvPicPr>
            <a:picLocks noChangeAspect="1"/>
          </p:cNvPicPr>
          <p:nvPr/>
        </p:nvPicPr>
        <p:blipFill>
          <a:blip r:embed="rId4"/>
          <a:stretch>
            <a:fillRect/>
          </a:stretch>
        </p:blipFill>
        <p:spPr>
          <a:xfrm>
            <a:off x="7342332" y="395495"/>
            <a:ext cx="4394507" cy="6005305"/>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B826DA87-4DBD-CD43-BDA4-B9114ADD3209}"/>
              </a:ext>
            </a:extLst>
          </p:cNvPr>
          <p:cNvSpPr/>
          <p:nvPr/>
        </p:nvSpPr>
        <p:spPr>
          <a:xfrm>
            <a:off x="982916" y="5715295"/>
            <a:ext cx="6096000" cy="861774"/>
          </a:xfrm>
          <a:prstGeom prst="rect">
            <a:avLst/>
          </a:prstGeom>
        </p:spPr>
        <p:txBody>
          <a:bodyPr>
            <a:spAutoFit/>
          </a:bodyPr>
          <a:lstStyle/>
          <a:p>
            <a:pPr algn="r"/>
            <a:r>
              <a:rPr lang="en-GB" sz="1600" dirty="0"/>
              <a:t>Papers of William Speirs Bruce, No.686, </a:t>
            </a:r>
          </a:p>
          <a:p>
            <a:pPr algn="r"/>
            <a:r>
              <a:rPr lang="en-GB" sz="1600" dirty="0"/>
              <a:t>©University of Edinburgh</a:t>
            </a:r>
            <a:r>
              <a:rPr lang="en-US" sz="1600" dirty="0"/>
              <a:t>, </a:t>
            </a:r>
          </a:p>
          <a:p>
            <a:pPr algn="r"/>
            <a:r>
              <a:rPr lang="en-US" sz="1600" dirty="0"/>
              <a:t>CC BY-NC-SA 2.0,  </a:t>
            </a:r>
            <a:r>
              <a:rPr lang="en-US" sz="1600" u="sng" dirty="0">
                <a:hlinkClick r:id="rId5"/>
              </a:rPr>
              <a:t>https://flic.kr/p/fcwCzM</a:t>
            </a:r>
            <a:endParaRPr lang="en-US" sz="1600" u="sng" dirty="0"/>
          </a:p>
        </p:txBody>
      </p:sp>
    </p:spTree>
    <p:extLst>
      <p:ext uri="{BB962C8B-B14F-4D97-AF65-F5344CB8AC3E}">
        <p14:creationId xmlns:p14="http://schemas.microsoft.com/office/powerpoint/2010/main" val="482272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E71688-D9EF-2147-8143-6CB14BA1C34A}"/>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91693" y="5629008"/>
            <a:ext cx="1037046" cy="1034348"/>
          </a:xfrm>
          <a:prstGeom prst="rect">
            <a:avLst/>
          </a:prstGeom>
        </p:spPr>
      </p:pic>
      <p:sp>
        <p:nvSpPr>
          <p:cNvPr id="7" name="TextBox 6">
            <a:extLst>
              <a:ext uri="{FF2B5EF4-FFF2-40B4-BE49-F238E27FC236}">
                <a16:creationId xmlns:a16="http://schemas.microsoft.com/office/drawing/2014/main" id="{6C920277-5B3C-9F49-ADE5-42B4E8F8E722}"/>
              </a:ext>
            </a:extLst>
          </p:cNvPr>
          <p:cNvSpPr txBox="1"/>
          <p:nvPr/>
        </p:nvSpPr>
        <p:spPr>
          <a:xfrm>
            <a:off x="4342049" y="6273225"/>
            <a:ext cx="3635327" cy="584775"/>
          </a:xfrm>
          <a:prstGeom prst="rect">
            <a:avLst/>
          </a:prstGeom>
          <a:noFill/>
        </p:spPr>
        <p:txBody>
          <a:bodyPr wrap="square" rtlCol="0">
            <a:spAutoFit/>
          </a:bodyPr>
          <a:lstStyle/>
          <a:p>
            <a:r>
              <a:rPr lang="en-US" sz="1600" dirty="0" err="1"/>
              <a:t>Open.Ed</a:t>
            </a:r>
            <a:r>
              <a:rPr lang="en-US" sz="1600" dirty="0"/>
              <a:t>, </a:t>
            </a:r>
            <a:r>
              <a:rPr lang="en-US" sz="1600" dirty="0">
                <a:hlinkClick r:id="rId4"/>
              </a:rPr>
              <a:t>https://open.ed.ac.uk/</a:t>
            </a:r>
            <a:endParaRPr lang="en-US" sz="1600" dirty="0"/>
          </a:p>
          <a:p>
            <a:endParaRPr lang="en-US" sz="1600" dirty="0"/>
          </a:p>
        </p:txBody>
      </p:sp>
      <p:pic>
        <p:nvPicPr>
          <p:cNvPr id="3" name="Picture 2">
            <a:extLst>
              <a:ext uri="{FF2B5EF4-FFF2-40B4-BE49-F238E27FC236}">
                <a16:creationId xmlns:a16="http://schemas.microsoft.com/office/drawing/2014/main" id="{8D3741A8-B303-3943-B227-FCBF69DE33AB}"/>
              </a:ext>
            </a:extLst>
          </p:cNvPr>
          <p:cNvPicPr>
            <a:picLocks noChangeAspect="1"/>
          </p:cNvPicPr>
          <p:nvPr/>
        </p:nvPicPr>
        <p:blipFill>
          <a:blip r:embed="rId5"/>
          <a:stretch>
            <a:fillRect/>
          </a:stretch>
        </p:blipFill>
        <p:spPr>
          <a:xfrm>
            <a:off x="1730334" y="295592"/>
            <a:ext cx="8858756" cy="58505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98606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4528" y="455085"/>
            <a:ext cx="6316473" cy="5005758"/>
          </a:xfrm>
        </p:spPr>
        <p:txBody>
          <a:bodyPr>
            <a:normAutofit lnSpcReduction="10000"/>
          </a:bodyPr>
          <a:lstStyle/>
          <a:p>
            <a:pPr marL="0" lvl="0" indent="0">
              <a:buNone/>
            </a:pPr>
            <a:r>
              <a:rPr lang="en-GB" sz="3200" b="1" dirty="0"/>
              <a:t>University of Edinburgh OER Policy</a:t>
            </a:r>
            <a:endParaRPr lang="en-US" sz="3200" dirty="0"/>
          </a:p>
          <a:p>
            <a:pPr marL="285750" indent="-285750"/>
            <a:r>
              <a:rPr lang="en-US" dirty="0">
                <a:hlinkClick r:id="rId3"/>
              </a:rPr>
              <a:t>http://open.ed.ac.uk/about/</a:t>
            </a:r>
            <a:endParaRPr lang="en-US" dirty="0"/>
          </a:p>
          <a:p>
            <a:pPr marL="285750" indent="-285750"/>
            <a:r>
              <a:rPr lang="en-US" dirty="0"/>
              <a:t>Approved by Learning and Teaching Committee in January 2016, revised &amp; updated in 2021.</a:t>
            </a:r>
          </a:p>
          <a:p>
            <a:pPr marL="285750" indent="-285750"/>
            <a:r>
              <a:rPr lang="en-US" dirty="0"/>
              <a:t>Informative and permissive.</a:t>
            </a:r>
          </a:p>
          <a:p>
            <a:pPr marL="285750" indent="-285750"/>
            <a:r>
              <a:rPr lang="en-GB" dirty="0"/>
              <a:t>Encourages staff and students to use, create and publish OERs to enhance the quality of the student experience. </a:t>
            </a:r>
          </a:p>
          <a:p>
            <a:pPr marL="285750" indent="-285750"/>
            <a:r>
              <a:rPr lang="en-GB" dirty="0"/>
              <a:t>Helps colleagues make informed decisions about creating and using OER. </a:t>
            </a:r>
            <a:endParaRPr lang="en-US" dirty="0"/>
          </a:p>
          <a:p>
            <a:pPr marL="0" lvl="0" indent="0">
              <a:buNone/>
            </a:pPr>
            <a:endParaRPr lang="en-US" dirty="0"/>
          </a:p>
        </p:txBody>
      </p:sp>
      <p:sp>
        <p:nvSpPr>
          <p:cNvPr id="5" name="TextBox 4"/>
          <p:cNvSpPr txBox="1"/>
          <p:nvPr/>
        </p:nvSpPr>
        <p:spPr>
          <a:xfrm>
            <a:off x="1409484" y="5725428"/>
            <a:ext cx="5321517" cy="584775"/>
          </a:xfrm>
          <a:prstGeom prst="rect">
            <a:avLst/>
          </a:prstGeom>
          <a:noFill/>
        </p:spPr>
        <p:txBody>
          <a:bodyPr wrap="square" rtlCol="0">
            <a:spAutoFit/>
          </a:bodyPr>
          <a:lstStyle/>
          <a:p>
            <a:pPr algn="r"/>
            <a:r>
              <a:rPr lang="en-US" sz="1600" dirty="0"/>
              <a:t>CC BY-NC-SA 2.0, Centre for Research Collections, </a:t>
            </a:r>
            <a:r>
              <a:rPr lang="en-US" sz="1600" u="sng" dirty="0">
                <a:hlinkClick r:id="rId4"/>
              </a:rPr>
              <a:t>https://flic.kr/p/fcwNdT</a:t>
            </a:r>
            <a:r>
              <a:rPr lang="en-US" sz="1600" u="sng" dirty="0"/>
              <a:t> </a:t>
            </a:r>
            <a:endParaRPr lang="en-GB" dirty="0"/>
          </a:p>
        </p:txBody>
      </p:sp>
      <p:pic>
        <p:nvPicPr>
          <p:cNvPr id="6" name="Picture 5">
            <a:extLst>
              <a:ext uri="{FF2B5EF4-FFF2-40B4-BE49-F238E27FC236}">
                <a16:creationId xmlns:a16="http://schemas.microsoft.com/office/drawing/2014/main" id="{648FE20D-FF38-FB42-9AC9-FA899DFB386F}"/>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291693" y="5629008"/>
            <a:ext cx="1037046" cy="1034348"/>
          </a:xfrm>
          <a:prstGeom prst="rect">
            <a:avLst/>
          </a:prstGeom>
        </p:spPr>
      </p:pic>
      <p:pic>
        <p:nvPicPr>
          <p:cNvPr id="4" name="Picture 3">
            <a:extLst>
              <a:ext uri="{FF2B5EF4-FFF2-40B4-BE49-F238E27FC236}">
                <a16:creationId xmlns:a16="http://schemas.microsoft.com/office/drawing/2014/main" id="{769099FA-A29B-6C44-AE4D-CA7D1F65AEFB}"/>
              </a:ext>
            </a:extLst>
          </p:cNvPr>
          <p:cNvPicPr>
            <a:picLocks noChangeAspect="1"/>
          </p:cNvPicPr>
          <p:nvPr/>
        </p:nvPicPr>
        <p:blipFill>
          <a:blip r:embed="rId6"/>
          <a:stretch>
            <a:fillRect/>
          </a:stretch>
        </p:blipFill>
        <p:spPr>
          <a:xfrm>
            <a:off x="7017732" y="543985"/>
            <a:ext cx="4602463" cy="57662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84781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A9ACF3-072A-BE4D-A4F3-964EB7ADCC60}"/>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91693" y="5629008"/>
            <a:ext cx="1037046" cy="1034348"/>
          </a:xfrm>
          <a:prstGeom prst="rect">
            <a:avLst/>
          </a:prstGeom>
        </p:spPr>
      </p:pic>
      <p:sp>
        <p:nvSpPr>
          <p:cNvPr id="7" name="TextBox 6">
            <a:extLst>
              <a:ext uri="{FF2B5EF4-FFF2-40B4-BE49-F238E27FC236}">
                <a16:creationId xmlns:a16="http://schemas.microsoft.com/office/drawing/2014/main" id="{AE4F40C8-38EF-C740-A273-F80FA3B20E3F}"/>
              </a:ext>
            </a:extLst>
          </p:cNvPr>
          <p:cNvSpPr txBox="1"/>
          <p:nvPr/>
        </p:nvSpPr>
        <p:spPr>
          <a:xfrm>
            <a:off x="442080" y="302618"/>
            <a:ext cx="6231851" cy="5478423"/>
          </a:xfrm>
          <a:prstGeom prst="rect">
            <a:avLst/>
          </a:prstGeom>
          <a:noFill/>
        </p:spPr>
        <p:txBody>
          <a:bodyPr wrap="square" rtlCol="0">
            <a:spAutoFit/>
          </a:bodyPr>
          <a:lstStyle/>
          <a:p>
            <a:pPr>
              <a:lnSpc>
                <a:spcPct val="150000"/>
              </a:lnSpc>
            </a:pPr>
            <a:r>
              <a:rPr lang="en-GB" sz="2800" b="1" dirty="0"/>
              <a:t>Copyright Debt</a:t>
            </a:r>
          </a:p>
          <a:p>
            <a:pPr fontAlgn="base"/>
            <a:endParaRPr lang="en-GB" sz="2800" b="1" dirty="0"/>
          </a:p>
          <a:p>
            <a:pPr fontAlgn="base"/>
            <a:r>
              <a:rPr lang="en-GB" sz="2000" dirty="0"/>
              <a:t>“From the moment a colleague tells you that they don’t have time, or don’t care about the copyright licensing and metadata on their teaching materials and load them up into a VLE, online course environment, departmental website, online course-pack, lecture power-point slides, whatever, you start to accrue ‘copyright debt’.</a:t>
            </a:r>
          </a:p>
          <a:p>
            <a:pPr fontAlgn="base"/>
            <a:endParaRPr lang="en-GB" sz="2000" dirty="0"/>
          </a:p>
          <a:p>
            <a:pPr fontAlgn="base"/>
            <a:r>
              <a:rPr lang="en-GB" sz="2000" dirty="0"/>
              <a:t>Someone will have to go back to those materials at some point to check them, figure out who made them and when and check for 3rd party content. The longer time passes (or staff change) between the original materials   being uploaded in to the VLE the harder it will be to find the original source.”</a:t>
            </a:r>
          </a:p>
          <a:p>
            <a:pPr algn="r" fontAlgn="base"/>
            <a:r>
              <a:rPr lang="en-GB" sz="2000" dirty="0"/>
              <a:t>~ Melissa </a:t>
            </a:r>
            <a:r>
              <a:rPr lang="en-GB" sz="2000" dirty="0" err="1"/>
              <a:t>Highton</a:t>
            </a:r>
            <a:endParaRPr lang="en-GB" sz="2000" dirty="0"/>
          </a:p>
        </p:txBody>
      </p:sp>
      <p:sp>
        <p:nvSpPr>
          <p:cNvPr id="2" name="Rectangle 1">
            <a:extLst>
              <a:ext uri="{FF2B5EF4-FFF2-40B4-BE49-F238E27FC236}">
                <a16:creationId xmlns:a16="http://schemas.microsoft.com/office/drawing/2014/main" id="{74536154-31C0-224F-AE39-9A27A40138BA}"/>
              </a:ext>
            </a:extLst>
          </p:cNvPr>
          <p:cNvSpPr/>
          <p:nvPr/>
        </p:nvSpPr>
        <p:spPr>
          <a:xfrm>
            <a:off x="2505694" y="6146182"/>
            <a:ext cx="9989588" cy="338554"/>
          </a:xfrm>
          <a:prstGeom prst="rect">
            <a:avLst/>
          </a:prstGeom>
        </p:spPr>
        <p:txBody>
          <a:bodyPr wrap="square">
            <a:spAutoFit/>
          </a:bodyPr>
          <a:lstStyle/>
          <a:p>
            <a:r>
              <a:rPr lang="en-GB" sz="1600" dirty="0"/>
              <a:t>Technical debt for OER </a:t>
            </a:r>
            <a:r>
              <a:rPr lang="en-GB" sz="1600" dirty="0">
                <a:hlinkClick r:id="rId4"/>
              </a:rPr>
              <a:t>https://thinking.is.ed.ac.uk/melissa/2015/04/24/technical-debt/</a:t>
            </a:r>
            <a:endParaRPr lang="en-GB" sz="1600" dirty="0"/>
          </a:p>
        </p:txBody>
      </p:sp>
      <p:pic>
        <p:nvPicPr>
          <p:cNvPr id="5" name="Picture 4">
            <a:extLst>
              <a:ext uri="{FF2B5EF4-FFF2-40B4-BE49-F238E27FC236}">
                <a16:creationId xmlns:a16="http://schemas.microsoft.com/office/drawing/2014/main" id="{7E57713D-3BA7-104D-8EBA-77FF63593CB7}"/>
              </a:ext>
            </a:extLst>
          </p:cNvPr>
          <p:cNvPicPr>
            <a:picLocks noChangeAspect="1"/>
          </p:cNvPicPr>
          <p:nvPr/>
        </p:nvPicPr>
        <p:blipFill>
          <a:blip r:embed="rId5"/>
          <a:stretch>
            <a:fillRect/>
          </a:stretch>
        </p:blipFill>
        <p:spPr>
          <a:xfrm>
            <a:off x="7204331" y="1034143"/>
            <a:ext cx="4305300" cy="4267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05670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E71688-D9EF-2147-8143-6CB14BA1C34A}"/>
              </a:ext>
            </a:extLst>
          </p:cNvPr>
          <p:cNvPicPr>
            <a:picLocks noChangeAspect="1"/>
          </p:cNvPicPr>
          <p:nvPr/>
        </p:nvPicPr>
        <p:blipFill>
          <a:blip r:embed="rId3"/>
          <a:stretch>
            <a:fillRect/>
          </a:stretch>
        </p:blipFill>
        <p:spPr>
          <a:xfrm>
            <a:off x="291693" y="5629008"/>
            <a:ext cx="1037046" cy="1034348"/>
          </a:xfrm>
          <a:prstGeom prst="rect">
            <a:avLst/>
          </a:prstGeom>
        </p:spPr>
      </p:pic>
      <p:sp>
        <p:nvSpPr>
          <p:cNvPr id="7" name="TextBox 6">
            <a:extLst>
              <a:ext uri="{FF2B5EF4-FFF2-40B4-BE49-F238E27FC236}">
                <a16:creationId xmlns:a16="http://schemas.microsoft.com/office/drawing/2014/main" id="{6C920277-5B3C-9F49-ADE5-42B4E8F8E722}"/>
              </a:ext>
            </a:extLst>
          </p:cNvPr>
          <p:cNvSpPr txBox="1"/>
          <p:nvPr/>
        </p:nvSpPr>
        <p:spPr>
          <a:xfrm>
            <a:off x="1463040" y="6235392"/>
            <a:ext cx="9680448" cy="338554"/>
          </a:xfrm>
          <a:prstGeom prst="rect">
            <a:avLst/>
          </a:prstGeom>
          <a:noFill/>
        </p:spPr>
        <p:txBody>
          <a:bodyPr wrap="square" rtlCol="0">
            <a:spAutoFit/>
          </a:bodyPr>
          <a:lstStyle/>
          <a:p>
            <a:pPr algn="ctr"/>
            <a:r>
              <a:rPr lang="en-US" sz="1600" dirty="0"/>
              <a:t>Open Media Bank, </a:t>
            </a:r>
            <a:r>
              <a:rPr lang="en-GB" sz="1600" dirty="0">
                <a:hlinkClick r:id="rId4"/>
              </a:rPr>
              <a:t>https://media.ed.ac.uk/channel/Open%2BMedia%2BBank/</a:t>
            </a:r>
            <a:endParaRPr lang="en-US" sz="1600" dirty="0"/>
          </a:p>
        </p:txBody>
      </p:sp>
      <p:pic>
        <p:nvPicPr>
          <p:cNvPr id="3" name="Picture 2">
            <a:extLst>
              <a:ext uri="{FF2B5EF4-FFF2-40B4-BE49-F238E27FC236}">
                <a16:creationId xmlns:a16="http://schemas.microsoft.com/office/drawing/2014/main" id="{D2E9AC23-AEF4-CB4B-A64C-35F4C0877FFE}"/>
              </a:ext>
            </a:extLst>
          </p:cNvPr>
          <p:cNvPicPr>
            <a:picLocks noChangeAspect="1"/>
          </p:cNvPicPr>
          <p:nvPr/>
        </p:nvPicPr>
        <p:blipFill>
          <a:blip r:embed="rId5"/>
          <a:stretch>
            <a:fillRect/>
          </a:stretch>
        </p:blipFill>
        <p:spPr>
          <a:xfrm>
            <a:off x="2492360" y="355498"/>
            <a:ext cx="7621808" cy="56687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22628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E71688-D9EF-2147-8143-6CB14BA1C34A}"/>
              </a:ext>
            </a:extLst>
          </p:cNvPr>
          <p:cNvPicPr>
            <a:picLocks noChangeAspect="1"/>
          </p:cNvPicPr>
          <p:nvPr/>
        </p:nvPicPr>
        <p:blipFill>
          <a:blip r:embed="rId3"/>
          <a:stretch>
            <a:fillRect/>
          </a:stretch>
        </p:blipFill>
        <p:spPr>
          <a:xfrm>
            <a:off x="291693" y="5629008"/>
            <a:ext cx="1037046" cy="1034348"/>
          </a:xfrm>
          <a:prstGeom prst="rect">
            <a:avLst/>
          </a:prstGeom>
        </p:spPr>
      </p:pic>
      <p:sp>
        <p:nvSpPr>
          <p:cNvPr id="7" name="TextBox 6">
            <a:extLst>
              <a:ext uri="{FF2B5EF4-FFF2-40B4-BE49-F238E27FC236}">
                <a16:creationId xmlns:a16="http://schemas.microsoft.com/office/drawing/2014/main" id="{6C920277-5B3C-9F49-ADE5-42B4E8F8E722}"/>
              </a:ext>
            </a:extLst>
          </p:cNvPr>
          <p:cNvSpPr txBox="1"/>
          <p:nvPr/>
        </p:nvSpPr>
        <p:spPr>
          <a:xfrm>
            <a:off x="3572764" y="5834491"/>
            <a:ext cx="4421309" cy="830997"/>
          </a:xfrm>
          <a:prstGeom prst="rect">
            <a:avLst/>
          </a:prstGeom>
          <a:noFill/>
        </p:spPr>
        <p:txBody>
          <a:bodyPr wrap="square" rtlCol="0">
            <a:spAutoFit/>
          </a:bodyPr>
          <a:lstStyle/>
          <a:p>
            <a:pPr algn="ctr"/>
            <a:r>
              <a:rPr lang="en-US" sz="1600" dirty="0"/>
              <a:t>Fundamentals of Music Theory open textbook, </a:t>
            </a:r>
            <a:r>
              <a:rPr lang="en-US" sz="1600" dirty="0">
                <a:hlinkClick r:id="rId4"/>
              </a:rPr>
              <a:t>https://</a:t>
            </a:r>
            <a:r>
              <a:rPr lang="en-US" sz="1600" dirty="0" err="1">
                <a:hlinkClick r:id="rId4"/>
              </a:rPr>
              <a:t>books.ed.ac.uk</a:t>
            </a:r>
            <a:r>
              <a:rPr lang="en-US" sz="1600" dirty="0">
                <a:hlinkClick r:id="rId4"/>
              </a:rPr>
              <a:t>/</a:t>
            </a:r>
            <a:r>
              <a:rPr lang="en-US" sz="1600" dirty="0" err="1">
                <a:hlinkClick r:id="rId4"/>
              </a:rPr>
              <a:t>edinburgh</a:t>
            </a:r>
            <a:r>
              <a:rPr lang="en-US" sz="1600" dirty="0">
                <a:hlinkClick r:id="rId4"/>
              </a:rPr>
              <a:t>-diamond/catalog/book/ed-9781912669226 </a:t>
            </a:r>
            <a:endParaRPr lang="en-US" sz="1600" dirty="0"/>
          </a:p>
        </p:txBody>
      </p:sp>
      <p:pic>
        <p:nvPicPr>
          <p:cNvPr id="5" name="Picture 4">
            <a:extLst>
              <a:ext uri="{FF2B5EF4-FFF2-40B4-BE49-F238E27FC236}">
                <a16:creationId xmlns:a16="http://schemas.microsoft.com/office/drawing/2014/main" id="{52E2510A-EA74-974E-884D-51AB3A50D570}"/>
              </a:ext>
            </a:extLst>
          </p:cNvPr>
          <p:cNvPicPr>
            <a:picLocks noChangeAspect="1"/>
          </p:cNvPicPr>
          <p:nvPr/>
        </p:nvPicPr>
        <p:blipFill>
          <a:blip r:embed="rId5"/>
          <a:stretch>
            <a:fillRect/>
          </a:stretch>
        </p:blipFill>
        <p:spPr>
          <a:xfrm>
            <a:off x="7994073" y="159363"/>
            <a:ext cx="4034014" cy="6503993"/>
          </a:xfrm>
          <a:prstGeom prst="rect">
            <a:avLst/>
          </a:prstGeom>
          <a:ln>
            <a:noFill/>
          </a:ln>
          <a:effectLst>
            <a:outerShdw blurRad="292100" dist="139700" dir="2700000" algn="tl" rotWithShape="0">
              <a:srgbClr val="333333">
                <a:alpha val="65000"/>
              </a:srgbClr>
            </a:outerShdw>
          </a:effectLst>
        </p:spPr>
      </p:pic>
      <p:sp>
        <p:nvSpPr>
          <p:cNvPr id="8" name="Content Placeholder 2">
            <a:extLst>
              <a:ext uri="{FF2B5EF4-FFF2-40B4-BE49-F238E27FC236}">
                <a16:creationId xmlns:a16="http://schemas.microsoft.com/office/drawing/2014/main" id="{538B6472-87FD-4246-A1D7-15D7EFA19206}"/>
              </a:ext>
            </a:extLst>
          </p:cNvPr>
          <p:cNvSpPr>
            <a:spLocks noGrp="1"/>
          </p:cNvSpPr>
          <p:nvPr>
            <p:ph idx="1"/>
          </p:nvPr>
        </p:nvSpPr>
        <p:spPr>
          <a:xfrm>
            <a:off x="414528" y="455085"/>
            <a:ext cx="6316473" cy="5005758"/>
          </a:xfrm>
        </p:spPr>
        <p:txBody>
          <a:bodyPr>
            <a:normAutofit fontScale="92500" lnSpcReduction="20000"/>
          </a:bodyPr>
          <a:lstStyle/>
          <a:p>
            <a:pPr marL="0" lvl="0" indent="0">
              <a:buNone/>
            </a:pPr>
            <a:r>
              <a:rPr lang="en-GB" sz="3200" b="1" dirty="0"/>
              <a:t>Fundamentals of Music Theory</a:t>
            </a:r>
          </a:p>
          <a:p>
            <a:pPr marL="0" lvl="0" indent="0">
              <a:buNone/>
            </a:pPr>
            <a:r>
              <a:rPr lang="en-US" sz="3200" b="1" dirty="0"/>
              <a:t>Open Textbook</a:t>
            </a:r>
          </a:p>
          <a:p>
            <a:pPr marL="285750" indent="-285750"/>
            <a:r>
              <a:rPr lang="en-US" dirty="0"/>
              <a:t>Coursera MOOC: Fundamentals of Music Theory</a:t>
            </a:r>
          </a:p>
          <a:p>
            <a:pPr marL="285750" indent="-285750"/>
            <a:r>
              <a:rPr lang="en-US" dirty="0"/>
              <a:t>MOOC content adapted alongside new materials for a blended learning course.</a:t>
            </a:r>
          </a:p>
          <a:p>
            <a:pPr marL="285750" indent="-285750"/>
            <a:r>
              <a:rPr lang="en-GB" dirty="0"/>
              <a:t>Student Experience Grant funded collaborative project between OER service &amp; staff and student interns from the Reid School of Music.</a:t>
            </a:r>
          </a:p>
          <a:p>
            <a:pPr marL="285750" indent="-285750"/>
            <a:r>
              <a:rPr lang="en-GB" dirty="0"/>
              <a:t>Content adapted into a open textbook for use within and beyond the University.</a:t>
            </a:r>
          </a:p>
          <a:p>
            <a:pPr marL="0" indent="0">
              <a:buNone/>
            </a:pPr>
            <a:endParaRPr lang="en-GB" dirty="0"/>
          </a:p>
          <a:p>
            <a:pPr marL="0" indent="0">
              <a:buNone/>
            </a:pPr>
            <a:r>
              <a:rPr lang="en-US" dirty="0">
                <a:hlinkClick r:id="rId6"/>
              </a:rPr>
              <a:t>https://</a:t>
            </a:r>
            <a:r>
              <a:rPr lang="en-US" dirty="0" err="1">
                <a:hlinkClick r:id="rId6"/>
              </a:rPr>
              <a:t>blogs.ed.ac.uk</a:t>
            </a:r>
            <a:r>
              <a:rPr lang="en-US" dirty="0">
                <a:hlinkClick r:id="rId6"/>
              </a:rPr>
              <a:t>/</a:t>
            </a:r>
            <a:r>
              <a:rPr lang="en-US" dirty="0" err="1">
                <a:hlinkClick r:id="rId6"/>
              </a:rPr>
              <a:t>opentextbooks</a:t>
            </a:r>
            <a:r>
              <a:rPr lang="en-US" dirty="0">
                <a:hlinkClick r:id="rId6"/>
              </a:rPr>
              <a:t>/</a:t>
            </a:r>
            <a:endParaRPr lang="en-US" dirty="0"/>
          </a:p>
          <a:p>
            <a:pPr marL="0" lvl="0" indent="0">
              <a:buNone/>
            </a:pPr>
            <a:endParaRPr lang="en-US" dirty="0"/>
          </a:p>
        </p:txBody>
      </p:sp>
    </p:spTree>
    <p:extLst>
      <p:ext uri="{BB962C8B-B14F-4D97-AF65-F5344CB8AC3E}">
        <p14:creationId xmlns:p14="http://schemas.microsoft.com/office/powerpoint/2010/main" val="2580842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62E6FC-94AD-B344-8285-A45AE691AE9A}"/>
              </a:ext>
            </a:extLst>
          </p:cNvPr>
          <p:cNvPicPr>
            <a:picLocks noChangeAspect="1"/>
          </p:cNvPicPr>
          <p:nvPr/>
        </p:nvPicPr>
        <p:blipFill>
          <a:blip r:embed="rId3"/>
          <a:stretch>
            <a:fillRect/>
          </a:stretch>
        </p:blipFill>
        <p:spPr>
          <a:xfrm>
            <a:off x="291693" y="5629008"/>
            <a:ext cx="1037046" cy="1034348"/>
          </a:xfrm>
          <a:prstGeom prst="rect">
            <a:avLst/>
          </a:prstGeom>
        </p:spPr>
      </p:pic>
      <p:sp>
        <p:nvSpPr>
          <p:cNvPr id="2" name="TextBox 1">
            <a:extLst>
              <a:ext uri="{FF2B5EF4-FFF2-40B4-BE49-F238E27FC236}">
                <a16:creationId xmlns:a16="http://schemas.microsoft.com/office/drawing/2014/main" id="{653BA717-3C11-1442-A597-D739440EEB94}"/>
              </a:ext>
            </a:extLst>
          </p:cNvPr>
          <p:cNvSpPr txBox="1"/>
          <p:nvPr/>
        </p:nvSpPr>
        <p:spPr>
          <a:xfrm>
            <a:off x="2122715" y="5807628"/>
            <a:ext cx="8630660" cy="338554"/>
          </a:xfrm>
          <a:prstGeom prst="rect">
            <a:avLst/>
          </a:prstGeom>
          <a:noFill/>
        </p:spPr>
        <p:txBody>
          <a:bodyPr wrap="square" rtlCol="0">
            <a:spAutoFit/>
          </a:bodyPr>
          <a:lstStyle/>
          <a:p>
            <a:r>
              <a:rPr lang="en-GB" sz="1600" dirty="0"/>
              <a:t>University of Edinburgh on TES Resources, </a:t>
            </a:r>
            <a:r>
              <a:rPr lang="en-GB" sz="1600" dirty="0">
                <a:hlinkClick r:id="rId4"/>
              </a:rPr>
              <a:t>https://www.tes.com/teaching-resources/shop/OpenEd</a:t>
            </a:r>
            <a:endParaRPr lang="en-US" sz="1600" dirty="0"/>
          </a:p>
        </p:txBody>
      </p:sp>
      <p:pic>
        <p:nvPicPr>
          <p:cNvPr id="5" name="Picture 4">
            <a:extLst>
              <a:ext uri="{FF2B5EF4-FFF2-40B4-BE49-F238E27FC236}">
                <a16:creationId xmlns:a16="http://schemas.microsoft.com/office/drawing/2014/main" id="{F3C40664-F82B-564C-A715-C28C78CEDE1E}"/>
              </a:ext>
            </a:extLst>
          </p:cNvPr>
          <p:cNvPicPr>
            <a:picLocks noChangeAspect="1"/>
          </p:cNvPicPr>
          <p:nvPr/>
        </p:nvPicPr>
        <p:blipFill>
          <a:blip r:embed="rId5"/>
          <a:stretch>
            <a:fillRect/>
          </a:stretch>
        </p:blipFill>
        <p:spPr>
          <a:xfrm>
            <a:off x="2467091" y="194644"/>
            <a:ext cx="7257818" cy="5292683"/>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CF72CC2C-BC28-1D48-9C0A-901B16BE3EBA}"/>
              </a:ext>
            </a:extLst>
          </p:cNvPr>
          <p:cNvSpPr txBox="1"/>
          <p:nvPr/>
        </p:nvSpPr>
        <p:spPr>
          <a:xfrm>
            <a:off x="2122715" y="6146182"/>
            <a:ext cx="9519556" cy="584775"/>
          </a:xfrm>
          <a:prstGeom prst="rect">
            <a:avLst/>
          </a:prstGeom>
          <a:noFill/>
        </p:spPr>
        <p:txBody>
          <a:bodyPr wrap="square" rtlCol="0">
            <a:spAutoFit/>
          </a:bodyPr>
          <a:lstStyle/>
          <a:p>
            <a:r>
              <a:rPr lang="en-GB" sz="1600" dirty="0"/>
              <a:t>2021 OE Global Open Curation Award, </a:t>
            </a:r>
            <a:r>
              <a:rPr lang="en-GB" sz="1600" dirty="0">
                <a:hlinkClick r:id="rId6"/>
              </a:rPr>
              <a:t>https://</a:t>
            </a:r>
            <a:r>
              <a:rPr lang="en-GB" sz="1600" dirty="0" err="1">
                <a:hlinkClick r:id="rId6"/>
              </a:rPr>
              <a:t>awards.oeglobal.org</a:t>
            </a:r>
            <a:r>
              <a:rPr lang="en-GB" sz="1600" dirty="0">
                <a:hlinkClick r:id="rId6"/>
              </a:rPr>
              <a:t>/awards/2021/open-curation/open-ed-collection-of-geoscience-outreach-</a:t>
            </a:r>
            <a:r>
              <a:rPr lang="en-GB" sz="1600" dirty="0" err="1">
                <a:hlinkClick r:id="rId6"/>
              </a:rPr>
              <a:t>oers</a:t>
            </a:r>
            <a:r>
              <a:rPr lang="en-GB" sz="1600" dirty="0">
                <a:hlinkClick r:id="rId6"/>
              </a:rPr>
              <a:t>-and-more-on-</a:t>
            </a:r>
            <a:r>
              <a:rPr lang="en-GB" sz="1600" dirty="0" err="1">
                <a:hlinkClick r:id="rId6"/>
              </a:rPr>
              <a:t>tes</a:t>
            </a:r>
            <a:r>
              <a:rPr lang="en-GB" sz="1600" dirty="0">
                <a:hlinkClick r:id="rId6"/>
              </a:rPr>
              <a:t>/ </a:t>
            </a:r>
            <a:endParaRPr lang="en-US" sz="1600" dirty="0"/>
          </a:p>
        </p:txBody>
      </p:sp>
    </p:spTree>
    <p:extLst>
      <p:ext uri="{BB962C8B-B14F-4D97-AF65-F5344CB8AC3E}">
        <p14:creationId xmlns:p14="http://schemas.microsoft.com/office/powerpoint/2010/main" val="21436280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EA5B860EECEF640BDEB10A923B208BC" ma:contentTypeVersion="13" ma:contentTypeDescription="Create a new document." ma:contentTypeScope="" ma:versionID="15657218de1bddadbce37a91cf9107ab">
  <xsd:schema xmlns:xsd="http://www.w3.org/2001/XMLSchema" xmlns:xs="http://www.w3.org/2001/XMLSchema" xmlns:p="http://schemas.microsoft.com/office/2006/metadata/properties" xmlns:ns2="f89d0d59-e098-47f8-b192-88eacd2d677e" xmlns:ns3="cdcc3cc5-f774-4277-b444-cf685199e55b" targetNamespace="http://schemas.microsoft.com/office/2006/metadata/properties" ma:root="true" ma:fieldsID="a22d202876d273145797d9dfebf62782" ns2:_="" ns3:_="">
    <xsd:import namespace="f89d0d59-e098-47f8-b192-88eacd2d677e"/>
    <xsd:import namespace="cdcc3cc5-f774-4277-b444-cf685199e55b"/>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9d0d59-e098-47f8-b192-88eacd2d677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cdcc3cc5-f774-4277-b444-cf685199e55b"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f89d0d59-e098-47f8-b192-88eacd2d677e">
      <UserInfo>
        <DisplayName>FARLEY Charlie</DisplayName>
        <AccountId>13</AccountId>
        <AccountType/>
      </UserInfo>
    </SharedWithUsers>
  </documentManagement>
</p:properties>
</file>

<file path=customXml/itemProps1.xml><?xml version="1.0" encoding="utf-8"?>
<ds:datastoreItem xmlns:ds="http://schemas.openxmlformats.org/officeDocument/2006/customXml" ds:itemID="{831A3E69-1227-4117-ADF3-AE6686371888}">
  <ds:schemaRefs>
    <ds:schemaRef ds:uri="http://schemas.microsoft.com/sharepoint/v3/contenttype/forms"/>
  </ds:schemaRefs>
</ds:datastoreItem>
</file>

<file path=customXml/itemProps2.xml><?xml version="1.0" encoding="utf-8"?>
<ds:datastoreItem xmlns:ds="http://schemas.openxmlformats.org/officeDocument/2006/customXml" ds:itemID="{927189DC-1197-4AD7-A74B-D2FB017196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9d0d59-e098-47f8-b192-88eacd2d677e"/>
    <ds:schemaRef ds:uri="cdcc3cc5-f774-4277-b444-cf685199e5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8B60B3D-586F-4B4E-8951-676E582974C2}">
  <ds:schemaRefs>
    <ds:schemaRef ds:uri="http://schemas.microsoft.com/office/infopath/2007/PartnerControls"/>
    <ds:schemaRef ds:uri="http://purl.org/dc/dcmitype/"/>
    <ds:schemaRef ds:uri="http://purl.org/dc/terms/"/>
    <ds:schemaRef ds:uri="http://purl.org/dc/elements/1.1/"/>
    <ds:schemaRef ds:uri="f89d0d59-e098-47f8-b192-88eacd2d677e"/>
    <ds:schemaRef ds:uri="http://schemas.microsoft.com/office/2006/documentManagement/types"/>
    <ds:schemaRef ds:uri="cdcc3cc5-f774-4277-b444-cf685199e55b"/>
    <ds:schemaRef ds:uri="http://schemas.microsoft.com/office/2006/metadata/properti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10606</TotalTime>
  <Words>1369</Words>
  <Application>Microsoft Macintosh PowerPoint</Application>
  <PresentationFormat>Widescreen</PresentationFormat>
  <Paragraphs>74</Paragraphs>
  <Slides>9</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CAMPBELL Lorna</dc:creator>
  <cp:lastModifiedBy>FARLEY Charlie</cp:lastModifiedBy>
  <cp:revision>97</cp:revision>
  <dcterms:created xsi:type="dcterms:W3CDTF">2019-05-15T13:36:47Z</dcterms:created>
  <dcterms:modified xsi:type="dcterms:W3CDTF">2022-03-09T15:27:44Z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0x0101005EA5B860EECEF640BDEB10A923B208BC</vt:lpwstr>
  </property>
</Properties>
</file>