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95" r:id="rId11"/>
    <p:sldId id="265" r:id="rId12"/>
    <p:sldId id="266" r:id="rId13"/>
    <p:sldId id="296" r:id="rId14"/>
    <p:sldId id="267" r:id="rId15"/>
    <p:sldId id="297" r:id="rId16"/>
    <p:sldId id="298" r:id="rId17"/>
    <p:sldId id="268" r:id="rId18"/>
    <p:sldId id="269" r:id="rId19"/>
    <p:sldId id="299" r:id="rId20"/>
    <p:sldId id="270" r:id="rId21"/>
    <p:sldId id="271" r:id="rId22"/>
    <p:sldId id="300" r:id="rId23"/>
    <p:sldId id="301" r:id="rId24"/>
    <p:sldId id="272" r:id="rId25"/>
    <p:sldId id="273" r:id="rId26"/>
    <p:sldId id="274" r:id="rId27"/>
    <p:sldId id="275" r:id="rId28"/>
    <p:sldId id="280" r:id="rId29"/>
    <p:sldId id="291" r:id="rId30"/>
    <p:sldId id="294" r:id="rId31"/>
    <p:sldId id="292" r:id="rId32"/>
    <p:sldId id="293"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86"/>
  </p:normalViewPr>
  <p:slideViewPr>
    <p:cSldViewPr snapToGrid="0" snapToObjects="1">
      <p:cViewPr varScale="1">
        <p:scale>
          <a:sx n="102" d="100"/>
          <a:sy n="102" d="100"/>
        </p:scale>
        <p:origin x="4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Dschuang-Dsi-Schmetterlingstraum-Zhuangzi-Butterfly-Dream.jpg"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commons.wikimedia.org/wiki/File:Zhuangzi_Song_Edition.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ed.ac.uk/open-learnin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twitter.com/uoeshortcourses" TargetMode="External"/><Relationship Id="rId4" Type="http://schemas.openxmlformats.org/officeDocument/2006/relationships/hyperlink" Target="http://www.facebook.com/uoeshortcourse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2" name="Content Placeholder 8" descr="Content Placeholder 8"/>
          <p:cNvPicPr>
            <a:picLocks noChangeAspect="1"/>
          </p:cNvPicPr>
          <p:nvPr/>
        </p:nvPicPr>
        <p:blipFill>
          <a:blip r:embed="rId3"/>
          <a:stretch>
            <a:fillRect/>
          </a:stretch>
        </p:blipFill>
        <p:spPr>
          <a:xfrm>
            <a:off x="362470" y="5664610"/>
            <a:ext cx="3918217" cy="887144"/>
          </a:xfrm>
          <a:prstGeom prst="rect">
            <a:avLst/>
          </a:prstGeom>
          <a:ln w="12700">
            <a:miter lim="400000"/>
          </a:ln>
        </p:spPr>
      </p:pic>
      <p:sp>
        <p:nvSpPr>
          <p:cNvPr id="113" name="Title 7"/>
          <p:cNvSpPr txBox="1">
            <a:spLocks noGrp="1"/>
          </p:cNvSpPr>
          <p:nvPr>
            <p:ph type="ctrTitle"/>
          </p:nvPr>
        </p:nvSpPr>
        <p:spPr>
          <a:xfrm>
            <a:off x="73794" y="1854201"/>
            <a:ext cx="12044412" cy="1655762"/>
          </a:xfrm>
          <a:prstGeom prst="rect">
            <a:avLst/>
          </a:prstGeom>
        </p:spPr>
        <p:txBody>
          <a:bodyPr>
            <a:normAutofit/>
          </a:bodyPr>
          <a:lstStyle/>
          <a:p>
            <a:pPr>
              <a:defRPr sz="5200" b="1">
                <a:solidFill>
                  <a:srgbClr val="FFFFFF"/>
                </a:solidFill>
              </a:defRPr>
            </a:pPr>
            <a:r>
              <a:rPr sz="4800" dirty="0">
                <a:latin typeface="Arial" panose="020B0604020202020204" pitchFamily="34" charset="0"/>
                <a:cs typeface="Arial" panose="020B0604020202020204" pitchFamily="34" charset="0"/>
              </a:rPr>
              <a:t>Introduction to Chinese Philosophy: </a:t>
            </a:r>
            <a:r>
              <a:rPr sz="4800" i="1" dirty="0">
                <a:latin typeface="Arial" panose="020B0604020202020204" pitchFamily="34" charset="0"/>
                <a:cs typeface="Arial" panose="020B0604020202020204" pitchFamily="34" charset="0"/>
              </a:rPr>
              <a:t>Daoism II</a:t>
            </a:r>
          </a:p>
        </p:txBody>
      </p:sp>
      <p:sp>
        <p:nvSpPr>
          <p:cNvPr id="114" name="Subtitle 8"/>
          <p:cNvSpPr txBox="1">
            <a:spLocks noGrp="1"/>
          </p:cNvSpPr>
          <p:nvPr>
            <p:ph type="subTitle" sz="quarter" idx="1"/>
          </p:nvPr>
        </p:nvSpPr>
        <p:spPr>
          <a:xfrm>
            <a:off x="1524000" y="3602037"/>
            <a:ext cx="9144000" cy="1655762"/>
          </a:xfrm>
          <a:prstGeom prst="rect">
            <a:avLst/>
          </a:prstGeom>
        </p:spPr>
        <p:txBody>
          <a:bodyPr/>
          <a:lstStyle>
            <a:lvl1pPr>
              <a:defRPr sz="3000" i="1">
                <a:solidFill>
                  <a:srgbClr val="FFFFFF"/>
                </a:solidFill>
              </a:defRPr>
            </a:lvl1pPr>
          </a:lstStyle>
          <a:p>
            <a:pPr>
              <a:defRPr i="0"/>
            </a:pPr>
            <a:r>
              <a:rPr i="1" dirty="0">
                <a:latin typeface="Arial" panose="020B0604020202020204" pitchFamily="34" charset="0"/>
                <a:cs typeface="Arial" panose="020B0604020202020204" pitchFamily="34" charset="0"/>
              </a:rPr>
              <a:t>Zhuangzi</a:t>
            </a:r>
          </a:p>
        </p:txBody>
      </p:sp>
      <p:sp>
        <p:nvSpPr>
          <p:cNvPr id="5" name="TextBox 4">
            <a:extLst>
              <a:ext uri="{FF2B5EF4-FFF2-40B4-BE49-F238E27FC236}">
                <a16:creationId xmlns:a16="http://schemas.microsoft.com/office/drawing/2014/main" id="{F1E30D05-36E8-274E-9331-1074AEA808F5}"/>
              </a:ext>
            </a:extLst>
          </p:cNvPr>
          <p:cNvSpPr txBox="1"/>
          <p:nvPr/>
        </p:nvSpPr>
        <p:spPr>
          <a:xfrm>
            <a:off x="8323551" y="5991689"/>
            <a:ext cx="3174821" cy="400110"/>
          </a:xfrm>
          <a:prstGeom prst="rect">
            <a:avLst/>
          </a:prstGeom>
          <a:noFill/>
        </p:spPr>
        <p:txBody>
          <a:bodyPr wrap="square" rtlCol="0">
            <a:spAutoFit/>
          </a:bodyPr>
          <a:lstStyle/>
          <a:p>
            <a:pPr algn="r"/>
            <a:r>
              <a:rPr lang="en-GB" sz="2000" dirty="0">
                <a:solidFill>
                  <a:schemeClr val="bg1"/>
                </a:solidFill>
              </a:rPr>
              <a:t>Lee Wilson, 2020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86"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88"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189" name="Content Placeholder 5"/>
          <p:cNvSpPr txBox="1">
            <a:spLocks noGrp="1"/>
          </p:cNvSpPr>
          <p:nvPr>
            <p:ph type="body" idx="1"/>
          </p:nvPr>
        </p:nvSpPr>
        <p:spPr>
          <a:xfrm>
            <a:off x="2628502" y="1028148"/>
            <a:ext cx="9393639" cy="4801703"/>
          </a:xfrm>
          <a:prstGeom prst="rect">
            <a:avLst/>
          </a:prstGeom>
        </p:spPr>
        <p:txBody>
          <a:bodyPr>
            <a:noAutofit/>
          </a:bodyPr>
          <a:lstStyle/>
          <a:p>
            <a:pPr marL="0" indent="0" defTabSz="475487">
              <a:spcBef>
                <a:spcPts val="500"/>
              </a:spcBef>
              <a:buNone/>
              <a:defRPr sz="1456"/>
            </a:pPr>
            <a:r>
              <a:rPr sz="2000" dirty="0">
                <a:latin typeface="Arial" panose="020B0604020202020204" pitchFamily="34" charset="0"/>
                <a:cs typeface="Arial" panose="020B0604020202020204" pitchFamily="34" charset="0"/>
              </a:rPr>
              <a:t>  “You temporarily get involved in something or other and proceed to call it ‘myself ’—but how can we know if what we call ‘self ’ has any ‘self ” to it? You dream you are a bird and find yourself soaring in the heavens, you dream you are a fish and find yourself submerged in the depths. I cannot even know if what I’m saying now is a dream or not. An upsurge of pleasure does not reach the smile it inspires; a burst of laughter does not reach the jest that evoked it. </a:t>
            </a:r>
            <a:r>
              <a:rPr sz="2000" b="1" dirty="0">
                <a:latin typeface="Arial" panose="020B0604020202020204" pitchFamily="34" charset="0"/>
                <a:cs typeface="Arial" panose="020B0604020202020204" pitchFamily="34" charset="0"/>
              </a:rPr>
              <a:t>But when you rest securely in your place in the sequence, however things are arranged, and yet separate each passing transformation from the rest, then you enter into the clear oneness of Heaven.</a:t>
            </a:r>
            <a:r>
              <a:rPr sz="2000" dirty="0">
                <a:latin typeface="Arial" panose="020B0604020202020204" pitchFamily="34" charset="0"/>
                <a:cs typeface="Arial" panose="020B0604020202020204" pitchFamily="34" charset="0"/>
              </a:rPr>
              <a:t>” (Ch. 6 “The Great Source as Teacher”)</a:t>
            </a:r>
          </a:p>
        </p:txBody>
      </p:sp>
      <p:sp>
        <p:nvSpPr>
          <p:cNvPr id="7" name="Title 1">
            <a:extLst>
              <a:ext uri="{FF2B5EF4-FFF2-40B4-BE49-F238E27FC236}">
                <a16:creationId xmlns:a16="http://schemas.microsoft.com/office/drawing/2014/main" id="{946D78E8-3A69-8B4B-ADE3-F6AD012BA9A2}"/>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(1) Transformation</a:t>
            </a:r>
            <a:endParaRPr lang="en-GB" sz="3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190034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92"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94"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195" name="Content Placeholder 5"/>
          <p:cNvSpPr txBox="1">
            <a:spLocks noGrp="1"/>
          </p:cNvSpPr>
          <p:nvPr>
            <p:ph type="body" idx="1"/>
          </p:nvPr>
        </p:nvSpPr>
        <p:spPr>
          <a:xfrm>
            <a:off x="2533501" y="989414"/>
            <a:ext cx="8811998" cy="4351338"/>
          </a:xfrm>
          <a:prstGeom prst="rect">
            <a:avLst/>
          </a:prstGeom>
        </p:spPr>
        <p:txBody>
          <a:bodyPr>
            <a:normAutofit/>
          </a:bodyPr>
          <a:lstStyle/>
          <a:p>
            <a:pPr marL="176021" indent="-176021" defTabSz="704087">
              <a:spcBef>
                <a:spcPts val="700"/>
              </a:spcBef>
              <a:defRPr sz="2156"/>
            </a:pPr>
            <a:r>
              <a:rPr sz="2000" dirty="0">
                <a:latin typeface="Arial" panose="020B0604020202020204" pitchFamily="34" charset="0"/>
                <a:cs typeface="Arial" panose="020B0604020202020204" pitchFamily="34" charset="0"/>
              </a:rPr>
              <a:t>Perspectival relativism</a:t>
            </a:r>
          </a:p>
          <a:p>
            <a:pPr marL="528065" lvl="1" indent="-176021" defTabSz="704087">
              <a:spcBef>
                <a:spcPts val="700"/>
              </a:spcBef>
              <a:defRPr sz="2156"/>
            </a:pPr>
            <a:r>
              <a:rPr sz="2000" dirty="0">
                <a:latin typeface="Arial" panose="020B0604020202020204" pitchFamily="34" charset="0"/>
                <a:cs typeface="Arial" panose="020B0604020202020204" pitchFamily="34" charset="0"/>
              </a:rPr>
              <a:t>Peng and </a:t>
            </a:r>
            <a:r>
              <a:rPr sz="2000" dirty="0" err="1">
                <a:latin typeface="Arial" panose="020B0604020202020204" pitchFamily="34" charset="0"/>
                <a:cs typeface="Arial" panose="020B0604020202020204" pitchFamily="34" charset="0"/>
              </a:rPr>
              <a:t>Kun</a:t>
            </a:r>
            <a:endParaRPr sz="2000" dirty="0">
              <a:latin typeface="Arial" panose="020B0604020202020204" pitchFamily="34" charset="0"/>
              <a:cs typeface="Arial" panose="020B0604020202020204" pitchFamily="34" charset="0"/>
            </a:endParaRPr>
          </a:p>
          <a:p>
            <a:pPr marL="528065" lvl="1" indent="-176021" defTabSz="704087">
              <a:spcBef>
                <a:spcPts val="700"/>
              </a:spcBef>
              <a:defRPr sz="2156"/>
            </a:pPr>
            <a:r>
              <a:rPr sz="2000" dirty="0">
                <a:latin typeface="Arial" panose="020B0604020202020204" pitchFamily="34" charset="0"/>
                <a:cs typeface="Arial" panose="020B0604020202020204" pitchFamily="34" charset="0"/>
              </a:rPr>
              <a:t>Cicada and Fledgling Dove</a:t>
            </a:r>
          </a:p>
          <a:p>
            <a:pPr marL="528065" lvl="1" indent="-176021" defTabSz="704087">
              <a:spcBef>
                <a:spcPts val="700"/>
              </a:spcBef>
              <a:defRPr sz="2156"/>
            </a:pPr>
            <a:r>
              <a:rPr sz="2000" dirty="0">
                <a:latin typeface="Arial" panose="020B0604020202020204" pitchFamily="34" charset="0"/>
                <a:cs typeface="Arial" panose="020B0604020202020204" pitchFamily="34" charset="0"/>
              </a:rPr>
              <a:t>Mingling and </a:t>
            </a:r>
            <a:r>
              <a:rPr sz="2000" dirty="0" err="1">
                <a:latin typeface="Arial" panose="020B0604020202020204" pitchFamily="34" charset="0"/>
                <a:cs typeface="Arial" panose="020B0604020202020204" pitchFamily="34" charset="0"/>
              </a:rPr>
              <a:t>Pengzu</a:t>
            </a:r>
            <a:endParaRPr sz="2000" dirty="0">
              <a:latin typeface="Arial" panose="020B0604020202020204" pitchFamily="34" charset="0"/>
              <a:cs typeface="Arial" panose="020B0604020202020204" pitchFamily="34" charset="0"/>
            </a:endParaRPr>
          </a:p>
          <a:p>
            <a:pPr marL="528065" lvl="1" indent="-176021" defTabSz="704087">
              <a:spcBef>
                <a:spcPts val="700"/>
              </a:spcBef>
              <a:defRPr sz="2156"/>
            </a:pPr>
            <a:r>
              <a:rPr sz="2000" dirty="0">
                <a:latin typeface="Arial" panose="020B0604020202020204" pitchFamily="34" charset="0"/>
                <a:cs typeface="Arial" panose="020B0604020202020204" pitchFamily="34" charset="0"/>
              </a:rPr>
              <a:t>Song </a:t>
            </a:r>
            <a:r>
              <a:rPr sz="2000" dirty="0" err="1">
                <a:latin typeface="Arial" panose="020B0604020202020204" pitchFamily="34" charset="0"/>
                <a:cs typeface="Arial" panose="020B0604020202020204" pitchFamily="34" charset="0"/>
              </a:rPr>
              <a:t>Rongzi</a:t>
            </a:r>
            <a:r>
              <a:rPr sz="2000" dirty="0">
                <a:latin typeface="Arial" panose="020B0604020202020204" pitchFamily="34" charset="0"/>
                <a:cs typeface="Arial" panose="020B0604020202020204" pitchFamily="34" charset="0"/>
              </a:rPr>
              <a:t> and </a:t>
            </a:r>
            <a:r>
              <a:rPr sz="2000" dirty="0" err="1">
                <a:latin typeface="Arial" panose="020B0604020202020204" pitchFamily="34" charset="0"/>
                <a:cs typeface="Arial" panose="020B0604020202020204" pitchFamily="34" charset="0"/>
              </a:rPr>
              <a:t>Liezi</a:t>
            </a:r>
            <a:endParaRPr sz="2000" dirty="0">
              <a:latin typeface="Arial" panose="020B0604020202020204" pitchFamily="34" charset="0"/>
              <a:cs typeface="Arial" panose="020B0604020202020204" pitchFamily="34" charset="0"/>
            </a:endParaRPr>
          </a:p>
          <a:p>
            <a:pPr marL="880109" lvl="2" indent="-176021" defTabSz="704087">
              <a:spcBef>
                <a:spcPts val="700"/>
              </a:spcBef>
              <a:defRPr sz="2156"/>
            </a:pPr>
            <a:r>
              <a:rPr sz="2000" dirty="0">
                <a:latin typeface="Arial" panose="020B0604020202020204" pitchFamily="34" charset="0"/>
                <a:cs typeface="Arial" panose="020B0604020202020204" pitchFamily="34" charset="0"/>
              </a:rPr>
              <a:t>Consummate Person, Spirit Man, Sage</a:t>
            </a:r>
          </a:p>
          <a:p>
            <a:pPr marL="176021" indent="-176021" defTabSz="704087">
              <a:spcBef>
                <a:spcPts val="700"/>
              </a:spcBef>
              <a:defRPr sz="2156"/>
            </a:pPr>
            <a:endParaRPr sz="2000" dirty="0">
              <a:latin typeface="Arial" panose="020B0604020202020204" pitchFamily="34" charset="0"/>
              <a:cs typeface="Arial" panose="020B0604020202020204" pitchFamily="34" charset="0"/>
            </a:endParaRPr>
          </a:p>
          <a:p>
            <a:pPr marL="176021" indent="-176021" defTabSz="704087">
              <a:spcBef>
                <a:spcPts val="700"/>
              </a:spcBef>
              <a:defRPr sz="2156"/>
            </a:pPr>
            <a:r>
              <a:rPr sz="2000" dirty="0">
                <a:latin typeface="Arial" panose="020B0604020202020204" pitchFamily="34" charset="0"/>
                <a:cs typeface="Arial" panose="020B0604020202020204" pitchFamily="34" charset="0"/>
              </a:rPr>
              <a:t>Flexibility of perspectives in relation to</a:t>
            </a:r>
          </a:p>
          <a:p>
            <a:pPr marL="849228" lvl="1" indent="-360278" defTabSz="704087">
              <a:spcBef>
                <a:spcPts val="700"/>
              </a:spcBef>
              <a:buFontTx/>
              <a:buAutoNum type="alphaLcPeriod"/>
              <a:defRPr sz="2156"/>
            </a:pPr>
            <a:r>
              <a:rPr sz="2000" dirty="0">
                <a:latin typeface="Arial" panose="020B0604020202020204" pitchFamily="34" charset="0"/>
                <a:cs typeface="Arial" panose="020B0604020202020204" pitchFamily="34" charset="0"/>
              </a:rPr>
              <a:t>Various inter-human perspectives</a:t>
            </a:r>
          </a:p>
          <a:p>
            <a:pPr marL="849228" lvl="1" indent="-360278" defTabSz="704087">
              <a:spcBef>
                <a:spcPts val="700"/>
              </a:spcBef>
              <a:buFontTx/>
              <a:buAutoNum type="alphaLcPeriod"/>
              <a:defRPr sz="2156"/>
            </a:pPr>
            <a:r>
              <a:rPr sz="2000" dirty="0">
                <a:latin typeface="Arial" panose="020B0604020202020204" pitchFamily="34" charset="0"/>
                <a:cs typeface="Arial" panose="020B0604020202020204" pitchFamily="34" charset="0"/>
              </a:rPr>
              <a:t>The human perspective as such</a:t>
            </a:r>
          </a:p>
          <a:p>
            <a:pPr marL="849228" lvl="1" indent="-360278" defTabSz="704087">
              <a:spcBef>
                <a:spcPts val="700"/>
              </a:spcBef>
              <a:buFontTx/>
              <a:buAutoNum type="alphaLcPeriod"/>
              <a:defRPr sz="2156"/>
            </a:pPr>
            <a:r>
              <a:rPr sz="2000" dirty="0">
                <a:latin typeface="Arial" panose="020B0604020202020204" pitchFamily="34" charset="0"/>
                <a:cs typeface="Arial" panose="020B0604020202020204" pitchFamily="34" charset="0"/>
              </a:rPr>
              <a:t>Perspectives as such</a:t>
            </a:r>
          </a:p>
        </p:txBody>
      </p:sp>
      <p:sp>
        <p:nvSpPr>
          <p:cNvPr id="7" name="Title 1">
            <a:extLst>
              <a:ext uri="{FF2B5EF4-FFF2-40B4-BE49-F238E27FC236}">
                <a16:creationId xmlns:a16="http://schemas.microsoft.com/office/drawing/2014/main" id="{3AC93640-431A-6643-9B35-8A2DAEB838B8}"/>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(1) Transformation</a:t>
            </a:r>
            <a:endParaRPr lang="en-GB" sz="3600" b="1" i="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98"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00"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01" name="Content Placeholder 5"/>
          <p:cNvSpPr txBox="1">
            <a:spLocks noGrp="1"/>
          </p:cNvSpPr>
          <p:nvPr>
            <p:ph type="body" idx="1"/>
          </p:nvPr>
        </p:nvSpPr>
        <p:spPr>
          <a:xfrm>
            <a:off x="2533501" y="989414"/>
            <a:ext cx="8811998" cy="4929461"/>
          </a:xfrm>
          <a:prstGeom prst="rect">
            <a:avLst/>
          </a:prstGeom>
        </p:spPr>
        <p:txBody>
          <a:bodyPr>
            <a:noAutofit/>
          </a:bodyPr>
          <a:lstStyle/>
          <a:p>
            <a:pPr marL="112013" indent="-112013" defTabSz="448055">
              <a:spcBef>
                <a:spcPts val="400"/>
              </a:spcBef>
              <a:defRPr sz="1372"/>
            </a:pPr>
            <a:r>
              <a:rPr sz="2000" dirty="0">
                <a:latin typeface="Arial" panose="020B0604020202020204" pitchFamily="34" charset="0"/>
                <a:cs typeface="Arial" panose="020B0604020202020204" pitchFamily="34" charset="0"/>
              </a:rPr>
              <a:t>The cook was carving up an ox for King Hui of Liang. Wherever his hand smacked it, wherever his shoulder leaned into it, wherever his foot braced it, wherever his knee pressed it, the thwacking tones of flesh falling from bone would echo, the knife would whiz through with its resonant </a:t>
            </a:r>
            <a:r>
              <a:rPr sz="2000" dirty="0" err="1">
                <a:latin typeface="Arial" panose="020B0604020202020204" pitchFamily="34" charset="0"/>
                <a:cs typeface="Arial" panose="020B0604020202020204" pitchFamily="34" charset="0"/>
              </a:rPr>
              <a:t>thwing</a:t>
            </a:r>
            <a:r>
              <a:rPr sz="2000" dirty="0">
                <a:latin typeface="Arial" panose="020B0604020202020204" pitchFamily="34" charset="0"/>
                <a:cs typeface="Arial" panose="020B0604020202020204" pitchFamily="34" charset="0"/>
              </a:rPr>
              <a:t>, each stroke ringing out the perfect note, attuned to the “Dance of the Mulberry Grove” or the “</a:t>
            </a:r>
            <a:r>
              <a:rPr sz="2000" dirty="0" err="1">
                <a:latin typeface="Arial" panose="020B0604020202020204" pitchFamily="34" charset="0"/>
                <a:cs typeface="Arial" panose="020B0604020202020204" pitchFamily="34" charset="0"/>
              </a:rPr>
              <a:t>Jingshou</a:t>
            </a:r>
            <a:r>
              <a:rPr sz="2000" dirty="0">
                <a:latin typeface="Arial" panose="020B0604020202020204" pitchFamily="34" charset="0"/>
                <a:cs typeface="Arial" panose="020B0604020202020204" pitchFamily="34" charset="0"/>
              </a:rPr>
              <a:t> Chorus” of the ancient sage-kings.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The king said, “Ah! It is wonderful that skill can reach such heights!”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The cook put down his knife and said, “What I love is the Course, something that advances beyond mere skill. When I first started cutting up oxen, all I looked at for three years was oxen, and yet still I was unable to see all there was to see in an ox. </a:t>
            </a:r>
            <a:r>
              <a:rPr sz="2000" b="1" dirty="0">
                <a:latin typeface="Arial" panose="020B0604020202020204" pitchFamily="34" charset="0"/>
                <a:cs typeface="Arial" panose="020B0604020202020204" pitchFamily="34" charset="0"/>
              </a:rPr>
              <a:t>But now I encounter it with the spirit rather than scrutinizing it with the eyes. My understanding consciousness, beholden to its specific purposes, comes to a halt, and thus the promptings of the spirit begin to flow. I depend on Heaven’s unwrought perforations and strike the larger gaps, following along with the broader hollows. I go by how they already are, playing them as they lay.</a:t>
            </a:r>
            <a:r>
              <a:rPr sz="2000" dirty="0">
                <a:latin typeface="Arial" panose="020B0604020202020204" pitchFamily="34" charset="0"/>
                <a:cs typeface="Arial" panose="020B0604020202020204" pitchFamily="34" charset="0"/>
              </a:rPr>
              <a:t> So my knife has never had to cut through the knotted nodes where the warp hits the weave, much less the gnarled joints of bone. A good cook changes his blade once a year: he slices.</a:t>
            </a:r>
          </a:p>
        </p:txBody>
      </p:sp>
      <p:sp>
        <p:nvSpPr>
          <p:cNvPr id="7" name="Title 1">
            <a:extLst>
              <a:ext uri="{FF2B5EF4-FFF2-40B4-BE49-F238E27FC236}">
                <a16:creationId xmlns:a16="http://schemas.microsoft.com/office/drawing/2014/main" id="{EFC96CA3-7A94-F645-B352-9693B3786D59}"/>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(2) </a:t>
            </a:r>
            <a:r>
              <a:rPr lang="en-GB" sz="3600" b="1" i="1" dirty="0" err="1">
                <a:latin typeface="Arial" panose="020B0604020202020204" pitchFamily="34" charset="0"/>
                <a:cs typeface="Arial" panose="020B0604020202020204" pitchFamily="34" charset="0"/>
              </a:rPr>
              <a:t>Wuwei</a:t>
            </a:r>
            <a:r>
              <a:rPr lang="en-GB" sz="3600" b="1" dirty="0">
                <a:latin typeface="Arial" panose="020B0604020202020204" pitchFamily="34" charset="0"/>
                <a:cs typeface="Arial" panose="020B0604020202020204" pitchFamily="34" charset="0"/>
              </a:rPr>
              <a:t> 2.0</a:t>
            </a:r>
            <a:endParaRPr lang="en-GB" sz="3600" b="1" i="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98"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00"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01" name="Content Placeholder 5"/>
          <p:cNvSpPr txBox="1">
            <a:spLocks noGrp="1"/>
          </p:cNvSpPr>
          <p:nvPr>
            <p:ph type="body" idx="1"/>
          </p:nvPr>
        </p:nvSpPr>
        <p:spPr>
          <a:xfrm>
            <a:off x="2599737" y="989414"/>
            <a:ext cx="8811998" cy="4929461"/>
          </a:xfrm>
          <a:prstGeom prst="rect">
            <a:avLst/>
          </a:prstGeom>
        </p:spPr>
        <p:txBody>
          <a:bodyPr>
            <a:noAutofit/>
          </a:bodyPr>
          <a:lstStyle/>
          <a:p>
            <a:pPr marL="0" indent="0" defTabSz="448055">
              <a:spcBef>
                <a:spcPts val="400"/>
              </a:spcBef>
              <a:buNone/>
              <a:defRPr sz="1372"/>
            </a:pPr>
            <a:r>
              <a:rPr sz="2000" dirty="0">
                <a:latin typeface="Arial" panose="020B0604020202020204" pitchFamily="34" charset="0"/>
                <a:cs typeface="Arial" panose="020B0604020202020204" pitchFamily="34" charset="0"/>
              </a:rPr>
              <a:t>An ordinary cook changes his blade one a month: he hacks. I have been using this same blade for nineteen years, cutting up thousands of oxen, and yet it is still as sharp as the day it came off the whetstone. For the joints have spaces within them, and the very edge of the blade has no thickness at all. When what has no thickness enters into an empty space, it is vast and open, with more than enough room for the play of the blade. That is why my knife is still as sharp as if it had just come off the whetstone, even after nineteen years.</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“Nonetheless, </a:t>
            </a:r>
            <a:r>
              <a:rPr sz="2000" b="1" dirty="0">
                <a:latin typeface="Arial" panose="020B0604020202020204" pitchFamily="34" charset="0"/>
                <a:cs typeface="Arial" panose="020B0604020202020204" pitchFamily="34" charset="0"/>
              </a:rPr>
              <a:t>whenever I come to a clustered tangle, realizing that it is difficult to do anything about it, I instead restrain myself as if terrified, until my seeing comes to a complete halt</a:t>
            </a:r>
            <a:r>
              <a:rPr sz="2000" dirty="0">
                <a:latin typeface="Arial" panose="020B0604020202020204" pitchFamily="34" charset="0"/>
                <a:cs typeface="Arial" panose="020B0604020202020204" pitchFamily="34" charset="0"/>
              </a:rPr>
              <a:t>. My activity slows, and the blade moves ever so slightly. Then all at once, I find the ox already dismembered at my feet like clumps of soil scattered on the ground. I retract the blade and stand there gazing at my work arrayed all around me, dawdling over it with satisfaction. Then I wipe off the blade and put it away.”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The king said, “Wonderful! From hearing the cook’s words I have learned how to nourish life!” (Ch. 3 “The Primacy of Nourishing Life”)</a:t>
            </a:r>
          </a:p>
        </p:txBody>
      </p:sp>
      <p:sp>
        <p:nvSpPr>
          <p:cNvPr id="7" name="Title 1">
            <a:extLst>
              <a:ext uri="{FF2B5EF4-FFF2-40B4-BE49-F238E27FC236}">
                <a16:creationId xmlns:a16="http://schemas.microsoft.com/office/drawing/2014/main" id="{EFC96CA3-7A94-F645-B352-9693B3786D59}"/>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(2) </a:t>
            </a:r>
            <a:r>
              <a:rPr lang="en-GB" sz="3600" b="1" i="1" dirty="0" err="1">
                <a:latin typeface="Arial" panose="020B0604020202020204" pitchFamily="34" charset="0"/>
                <a:cs typeface="Arial" panose="020B0604020202020204" pitchFamily="34" charset="0"/>
              </a:rPr>
              <a:t>Wuwei</a:t>
            </a:r>
            <a:r>
              <a:rPr lang="en-GB" sz="3600" b="1" dirty="0">
                <a:latin typeface="Arial" panose="020B0604020202020204" pitchFamily="34" charset="0"/>
                <a:cs typeface="Arial" panose="020B0604020202020204" pitchFamily="34" charset="0"/>
              </a:rPr>
              <a:t> 2.0</a:t>
            </a:r>
            <a:endParaRPr lang="en-GB" sz="3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487024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04"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06"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07" name="Content Placeholder 5"/>
          <p:cNvSpPr txBox="1">
            <a:spLocks noGrp="1"/>
          </p:cNvSpPr>
          <p:nvPr>
            <p:ph type="body" idx="1"/>
          </p:nvPr>
        </p:nvSpPr>
        <p:spPr>
          <a:xfrm>
            <a:off x="2533501" y="989414"/>
            <a:ext cx="8811998" cy="4985270"/>
          </a:xfrm>
          <a:prstGeom prst="rect">
            <a:avLst/>
          </a:prstGeom>
        </p:spPr>
        <p:txBody>
          <a:bodyPr>
            <a:noAutofit/>
          </a:bodyPr>
          <a:lstStyle/>
          <a:p>
            <a:pPr marL="118871" indent="-118871" defTabSz="475487">
              <a:spcBef>
                <a:spcPts val="500"/>
              </a:spcBef>
              <a:defRPr sz="1456"/>
            </a:pPr>
            <a:r>
              <a:rPr sz="2000" dirty="0">
                <a:latin typeface="Arial" panose="020B0604020202020204" pitchFamily="34" charset="0"/>
                <a:cs typeface="Arial" panose="020B0604020202020204" pitchFamily="34" charset="0"/>
              </a:rPr>
              <a:t>When Confucius was traveling through the forests of Chu, he came upon a hunchback who was catching cicadas with a glue-tipped stick as if plucking them up with his hand. Confucius said, “How skillful you are! Or do you have a course?”</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The old man said, “I have a course. For five or six months, I practiced piling one pellet on top of another. When I could make a stack of two without it toppling over, already I would lose only very few cicadas. When I could make a stack of three, I could catch nine out of ten. By the time I was able to balance a stack of five, I could catch the cicadas as if plucking them up with my hand. </a:t>
            </a:r>
            <a:r>
              <a:rPr sz="2000" b="1" dirty="0">
                <a:latin typeface="Arial" panose="020B0604020202020204" pitchFamily="34" charset="0"/>
                <a:cs typeface="Arial" panose="020B0604020202020204" pitchFamily="34" charset="0"/>
              </a:rPr>
              <a:t>I settle my body like a twisted old stump, holding my arm still like the branch of a withered tree. Although heaven and earth are vast and the ten thousand things numerous, I am aware of nothing but cicada wings. Motionless, neither turning nor leaning, I would not trade away a single cicada wing for all of creation. How could I fail to catch them, no matter what I do?</a:t>
            </a:r>
            <a:r>
              <a:rPr sz="2000" dirty="0">
                <a:latin typeface="Arial" panose="020B0604020202020204" pitchFamily="34" charset="0"/>
                <a:cs typeface="Arial" panose="020B0604020202020204" pitchFamily="34" charset="0"/>
              </a:rPr>
              <a:t>”</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turned to his disciples and said, “</a:t>
            </a:r>
            <a:r>
              <a:rPr sz="2000" b="1" dirty="0">
                <a:latin typeface="Arial" panose="020B0604020202020204" pitchFamily="34" charset="0"/>
                <a:cs typeface="Arial" panose="020B0604020202020204" pitchFamily="34" charset="0"/>
              </a:rPr>
              <a:t>Using his will undividedly, the spiritual in him converges and solidifies</a:t>
            </a:r>
            <a:r>
              <a:rPr sz="2000" dirty="0">
                <a:latin typeface="Arial" panose="020B0604020202020204" pitchFamily="34" charset="0"/>
                <a:cs typeface="Arial" panose="020B0604020202020204" pitchFamily="34" charset="0"/>
              </a:rPr>
              <a:t>—such would perhaps be a description of this hunchbacked gentleman here!” (Ch. 19 “Fathoming Life”)</a:t>
            </a:r>
          </a:p>
        </p:txBody>
      </p:sp>
      <p:sp>
        <p:nvSpPr>
          <p:cNvPr id="7" name="Title 1">
            <a:extLst>
              <a:ext uri="{FF2B5EF4-FFF2-40B4-BE49-F238E27FC236}">
                <a16:creationId xmlns:a16="http://schemas.microsoft.com/office/drawing/2014/main" id="{90369685-35A9-6448-97F1-E9789ED344DE}"/>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(2) </a:t>
            </a:r>
            <a:r>
              <a:rPr lang="en-GB" sz="3600" b="1" i="1" dirty="0" err="1">
                <a:latin typeface="Arial" panose="020B0604020202020204" pitchFamily="34" charset="0"/>
                <a:cs typeface="Arial" panose="020B0604020202020204" pitchFamily="34" charset="0"/>
              </a:rPr>
              <a:t>Wuwei</a:t>
            </a:r>
            <a:r>
              <a:rPr lang="en-GB" sz="3600" b="1" dirty="0">
                <a:latin typeface="Arial" panose="020B0604020202020204" pitchFamily="34" charset="0"/>
                <a:cs typeface="Arial" panose="020B0604020202020204" pitchFamily="34" charset="0"/>
              </a:rPr>
              <a:t> 2.0</a:t>
            </a:r>
            <a:endParaRPr lang="en-GB" sz="3600" b="1" i="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04"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06"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07" name="Content Placeholder 5"/>
          <p:cNvSpPr txBox="1">
            <a:spLocks noGrp="1"/>
          </p:cNvSpPr>
          <p:nvPr>
            <p:ph type="body" idx="1"/>
          </p:nvPr>
        </p:nvSpPr>
        <p:spPr>
          <a:xfrm>
            <a:off x="2533501" y="989414"/>
            <a:ext cx="8811998" cy="4985270"/>
          </a:xfrm>
          <a:prstGeom prst="rect">
            <a:avLst/>
          </a:prstGeom>
        </p:spPr>
        <p:txBody>
          <a:bodyPr>
            <a:noAutofit/>
          </a:bodyPr>
          <a:lstStyle/>
          <a:p>
            <a:pPr marL="118871" indent="-118871" defTabSz="475487">
              <a:spcBef>
                <a:spcPts val="500"/>
              </a:spcBef>
              <a:defRPr sz="1456"/>
            </a:pPr>
            <a:r>
              <a:rPr sz="2000" b="1" dirty="0">
                <a:latin typeface="Arial" panose="020B0604020202020204" pitchFamily="34" charset="0"/>
                <a:cs typeface="Arial" panose="020B0604020202020204" pitchFamily="34" charset="0"/>
              </a:rPr>
              <a:t>	Not doing, not being [</a:t>
            </a:r>
            <a:r>
              <a:rPr sz="2000" b="1" i="1" dirty="0" err="1">
                <a:latin typeface="Arial" panose="020B0604020202020204" pitchFamily="34" charset="0"/>
                <a:cs typeface="Arial" panose="020B0604020202020204" pitchFamily="34" charset="0"/>
              </a:rPr>
              <a:t>wuwei</a:t>
            </a:r>
            <a:r>
              <a:rPr sz="2000" b="1" dirty="0">
                <a:latin typeface="Arial" panose="020B0604020202020204" pitchFamily="34" charset="0"/>
                <a:cs typeface="Arial" panose="020B0604020202020204" pitchFamily="34" charset="0"/>
              </a:rPr>
              <a:t>]</a:t>
            </a:r>
            <a:r>
              <a:rPr sz="2000" dirty="0">
                <a:latin typeface="Arial" panose="020B0604020202020204" pitchFamily="34" charset="0"/>
                <a:cs typeface="Arial" panose="020B0604020202020204" pitchFamily="34" charset="0"/>
              </a:rPr>
              <a:t> a corpse presiding over your good name;</a:t>
            </a:r>
            <a:br>
              <a:rPr sz="2000" dirty="0">
                <a:latin typeface="Arial" panose="020B0604020202020204" pitchFamily="34" charset="0"/>
                <a:cs typeface="Arial" panose="020B0604020202020204" pitchFamily="34" charset="0"/>
              </a:rPr>
            </a:br>
            <a:r>
              <a:rPr sz="2000" b="1" dirty="0">
                <a:latin typeface="Arial" panose="020B0604020202020204" pitchFamily="34" charset="0"/>
                <a:cs typeface="Arial" panose="020B0604020202020204" pitchFamily="34" charset="0"/>
              </a:rPr>
              <a:t>	Not doing, not being [</a:t>
            </a:r>
            <a:r>
              <a:rPr sz="2000" b="1" i="1" dirty="0" err="1">
                <a:latin typeface="Arial" panose="020B0604020202020204" pitchFamily="34" charset="0"/>
                <a:cs typeface="Arial" panose="020B0604020202020204" pitchFamily="34" charset="0"/>
              </a:rPr>
              <a:t>wuwei</a:t>
            </a:r>
            <a:r>
              <a:rPr sz="2000" b="1" dirty="0">
                <a:latin typeface="Arial" panose="020B0604020202020204" pitchFamily="34" charset="0"/>
                <a:cs typeface="Arial" panose="020B0604020202020204" pitchFamily="34" charset="0"/>
              </a:rPr>
              <a:t>]</a:t>
            </a:r>
            <a:r>
              <a:rPr sz="2000" dirty="0">
                <a:latin typeface="Arial" panose="020B0604020202020204" pitchFamily="34" charset="0"/>
                <a:cs typeface="Arial" panose="020B0604020202020204" pitchFamily="34" charset="0"/>
              </a:rPr>
              <a:t> a repository of plans and schemes;</a:t>
            </a:r>
            <a:br>
              <a:rPr sz="2000" dirty="0">
                <a:latin typeface="Arial" panose="020B0604020202020204" pitchFamily="34" charset="0"/>
                <a:cs typeface="Arial" panose="020B0604020202020204" pitchFamily="34" charset="0"/>
              </a:rPr>
            </a:br>
            <a:r>
              <a:rPr sz="2000" b="1" dirty="0">
                <a:latin typeface="Arial" panose="020B0604020202020204" pitchFamily="34" charset="0"/>
                <a:cs typeface="Arial" panose="020B0604020202020204" pitchFamily="34" charset="0"/>
              </a:rPr>
              <a:t>	Not doing, not being [</a:t>
            </a:r>
            <a:r>
              <a:rPr sz="2000" b="1" i="1" dirty="0" err="1">
                <a:latin typeface="Arial" panose="020B0604020202020204" pitchFamily="34" charset="0"/>
                <a:cs typeface="Arial" panose="020B0604020202020204" pitchFamily="34" charset="0"/>
              </a:rPr>
              <a:t>wuwei</a:t>
            </a:r>
            <a:r>
              <a:rPr sz="2000" b="1" dirty="0">
                <a:latin typeface="Arial" panose="020B0604020202020204" pitchFamily="34" charset="0"/>
                <a:cs typeface="Arial" panose="020B0604020202020204" pitchFamily="34" charset="0"/>
              </a:rPr>
              <a:t>]</a:t>
            </a:r>
            <a:r>
              <a:rPr sz="2000" dirty="0">
                <a:latin typeface="Arial" panose="020B0604020202020204" pitchFamily="34" charset="0"/>
                <a:cs typeface="Arial" panose="020B0604020202020204" pitchFamily="34" charset="0"/>
              </a:rPr>
              <a:t> the one in charge of what has to happen;</a:t>
            </a:r>
            <a:br>
              <a:rPr sz="2000" dirty="0">
                <a:latin typeface="Arial" panose="020B0604020202020204" pitchFamily="34" charset="0"/>
                <a:cs typeface="Arial" panose="020B0604020202020204" pitchFamily="34" charset="0"/>
              </a:rPr>
            </a:br>
            <a:r>
              <a:rPr sz="2000" b="1" dirty="0">
                <a:latin typeface="Arial" panose="020B0604020202020204" pitchFamily="34" charset="0"/>
                <a:cs typeface="Arial" panose="020B0604020202020204" pitchFamily="34" charset="0"/>
              </a:rPr>
              <a:t>	Not doing, not being</a:t>
            </a:r>
            <a:r>
              <a:rPr sz="2000" dirty="0">
                <a:latin typeface="Arial" panose="020B0604020202020204" pitchFamily="34" charset="0"/>
                <a:cs typeface="Arial" panose="020B0604020202020204" pitchFamily="34" charset="0"/>
              </a:rPr>
              <a:t> ruled by your own understanding;</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In this way, </a:t>
            </a:r>
            <a:r>
              <a:rPr sz="2000" b="1" dirty="0">
                <a:latin typeface="Arial" panose="020B0604020202020204" pitchFamily="34" charset="0"/>
                <a:cs typeface="Arial" panose="020B0604020202020204" pitchFamily="34" charset="0"/>
              </a:rPr>
              <a:t>wholeheartedly embody the endlessness and roam where there is no sign, fully realize whatever is received from Heaven, but without thinking anything has been gained thereby</a:t>
            </a:r>
            <a:r>
              <a:rPr sz="2000" dirty="0">
                <a:latin typeface="Arial" panose="020B0604020202020204" pitchFamily="34" charset="0"/>
                <a:cs typeface="Arial" panose="020B0604020202020204" pitchFamily="34" charset="0"/>
              </a:rPr>
              <a:t>.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It is just being empty, nothing more.</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The Consummate Person </a:t>
            </a:r>
            <a:r>
              <a:rPr sz="2000" b="1" dirty="0">
                <a:latin typeface="Arial" panose="020B0604020202020204" pitchFamily="34" charset="0"/>
                <a:cs typeface="Arial" panose="020B0604020202020204" pitchFamily="34" charset="0"/>
              </a:rPr>
              <a:t>uses his </a:t>
            </a:r>
            <a:r>
              <a:rPr sz="2000" b="1" dirty="0" err="1">
                <a:latin typeface="Arial" panose="020B0604020202020204" pitchFamily="34" charset="0"/>
                <a:cs typeface="Arial" panose="020B0604020202020204" pitchFamily="34" charset="0"/>
              </a:rPr>
              <a:t>heartmind</a:t>
            </a:r>
            <a:r>
              <a:rPr sz="2000" b="1" dirty="0">
                <a:latin typeface="Arial" panose="020B0604020202020204" pitchFamily="34" charset="0"/>
                <a:cs typeface="Arial" panose="020B0604020202020204" pitchFamily="34" charset="0"/>
              </a:rPr>
              <a:t> like a mirror, rejecting nothing, welcoming nothing: responding but not storing.</a:t>
            </a:r>
            <a:r>
              <a:rPr sz="2000" dirty="0">
                <a:latin typeface="Arial" panose="020B0604020202020204" pitchFamily="34" charset="0"/>
                <a:cs typeface="Arial" panose="020B0604020202020204" pitchFamily="34" charset="0"/>
              </a:rPr>
              <a:t> Thus he can overcome all things without harm. (Ch. 7 “Sovereign Responses for Ruling Powers”)</a:t>
            </a:r>
          </a:p>
        </p:txBody>
      </p:sp>
      <p:sp>
        <p:nvSpPr>
          <p:cNvPr id="7" name="Title 1">
            <a:extLst>
              <a:ext uri="{FF2B5EF4-FFF2-40B4-BE49-F238E27FC236}">
                <a16:creationId xmlns:a16="http://schemas.microsoft.com/office/drawing/2014/main" id="{90369685-35A9-6448-97F1-E9789ED344DE}"/>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(2) </a:t>
            </a:r>
            <a:r>
              <a:rPr lang="en-GB" sz="3600" b="1" i="1" dirty="0" err="1">
                <a:latin typeface="Arial" panose="020B0604020202020204" pitchFamily="34" charset="0"/>
                <a:cs typeface="Arial" panose="020B0604020202020204" pitchFamily="34" charset="0"/>
              </a:rPr>
              <a:t>Wuwei</a:t>
            </a:r>
            <a:r>
              <a:rPr lang="en-GB" sz="3600" b="1" dirty="0">
                <a:latin typeface="Arial" panose="020B0604020202020204" pitchFamily="34" charset="0"/>
                <a:cs typeface="Arial" panose="020B0604020202020204" pitchFamily="34" charset="0"/>
              </a:rPr>
              <a:t> 2.0</a:t>
            </a:r>
            <a:endParaRPr lang="en-GB" sz="3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45701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49"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51"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52" name="Content Placeholder 5"/>
          <p:cNvSpPr txBox="1">
            <a:spLocks noGrp="1"/>
          </p:cNvSpPr>
          <p:nvPr>
            <p:ph type="body" idx="1"/>
          </p:nvPr>
        </p:nvSpPr>
        <p:spPr>
          <a:xfrm>
            <a:off x="2599736" y="1253331"/>
            <a:ext cx="9327403" cy="4351338"/>
          </a:xfrm>
          <a:prstGeom prst="rect">
            <a:avLst/>
          </a:prstGeom>
        </p:spPr>
        <p:txBody>
          <a:bodyPr>
            <a:noAutofit/>
          </a:bodyPr>
          <a:lstStyle/>
          <a:p>
            <a:pPr marL="132587" indent="-132587" defTabSz="530351">
              <a:spcBef>
                <a:spcPts val="500"/>
              </a:spcBef>
              <a:defRPr sz="1624"/>
            </a:pPr>
            <a:r>
              <a:rPr sz="2000" dirty="0">
                <a:latin typeface="Arial" panose="020B0604020202020204" pitchFamily="34" charset="0"/>
                <a:cs typeface="Arial" panose="020B0604020202020204" pitchFamily="34" charset="0"/>
              </a:rPr>
              <a:t>Non-action [</a:t>
            </a:r>
            <a:r>
              <a:rPr sz="2000" i="1" dirty="0" err="1">
                <a:latin typeface="Arial" panose="020B0604020202020204" pitchFamily="34" charset="0"/>
                <a:cs typeface="Arial" panose="020B0604020202020204" pitchFamily="34" charset="0"/>
              </a:rPr>
              <a:t>wuwei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無爲</a:t>
            </a:r>
            <a:r>
              <a:rPr sz="2000" dirty="0">
                <a:latin typeface="Arial" panose="020B0604020202020204" pitchFamily="34" charset="0"/>
                <a:cs typeface="Arial" panose="020B0604020202020204" pitchFamily="34" charset="0"/>
              </a:rPr>
              <a:t>]</a:t>
            </a:r>
          </a:p>
          <a:p>
            <a:pPr marL="397763" lvl="1" indent="-132587" defTabSz="530351">
              <a:spcBef>
                <a:spcPts val="500"/>
              </a:spcBef>
              <a:defRPr sz="1624"/>
            </a:pPr>
            <a:r>
              <a:rPr sz="2000" u="sng" dirty="0">
                <a:latin typeface="Arial" panose="020B0604020202020204" pitchFamily="34" charset="0"/>
                <a:cs typeface="Arial" panose="020B0604020202020204" pitchFamily="34" charset="0"/>
              </a:rPr>
              <a:t>Two</a:t>
            </a:r>
            <a:r>
              <a:rPr sz="2000" dirty="0">
                <a:latin typeface="Arial" panose="020B0604020202020204" pitchFamily="34" charset="0"/>
                <a:cs typeface="Arial" panose="020B0604020202020204" pitchFamily="34" charset="0"/>
              </a:rPr>
              <a:t> possible </a:t>
            </a:r>
            <a:r>
              <a:rPr sz="2000" dirty="0" err="1">
                <a:latin typeface="Arial" panose="020B0604020202020204" pitchFamily="34" charset="0"/>
                <a:cs typeface="Arial" panose="020B0604020202020204" pitchFamily="34" charset="0"/>
              </a:rPr>
              <a:t>disambiguations</a:t>
            </a:r>
            <a:r>
              <a:rPr sz="2000" dirty="0">
                <a:latin typeface="Arial" panose="020B0604020202020204" pitchFamily="34" charset="0"/>
                <a:cs typeface="Arial" panose="020B0604020202020204" pitchFamily="34" charset="0"/>
              </a:rPr>
              <a:t>:</a:t>
            </a:r>
          </a:p>
          <a:p>
            <a:pPr marL="639678" lvl="1" indent="-271378" defTabSz="530351">
              <a:spcBef>
                <a:spcPts val="500"/>
              </a:spcBef>
              <a:buFontTx/>
              <a:buAutoNum type="alphaLcPeriod"/>
              <a:defRPr sz="1624"/>
            </a:pPr>
            <a:r>
              <a:rPr sz="2000" dirty="0">
                <a:latin typeface="Arial" panose="020B0604020202020204" pitchFamily="34" charset="0"/>
                <a:cs typeface="Arial" panose="020B0604020202020204" pitchFamily="34" charset="0"/>
              </a:rPr>
              <a:t>Those who seek learning gain every day / those who seek the Way lose every day / they lose and they lose / until they find nothing to do [</a:t>
            </a:r>
            <a:r>
              <a:rPr sz="2000" i="1" dirty="0" err="1">
                <a:latin typeface="Arial" panose="020B0604020202020204" pitchFamily="34" charset="0"/>
                <a:cs typeface="Arial" panose="020B0604020202020204" pitchFamily="34" charset="0"/>
              </a:rPr>
              <a:t>wuwei</a:t>
            </a:r>
            <a:r>
              <a:rPr sz="2000" dirty="0">
                <a:latin typeface="Arial" panose="020B0604020202020204" pitchFamily="34" charset="0"/>
                <a:cs typeface="Arial" panose="020B0604020202020204" pitchFamily="34" charset="0"/>
              </a:rPr>
              <a:t>] / nothing to do [</a:t>
            </a:r>
            <a:r>
              <a:rPr sz="2000" i="1" dirty="0" err="1">
                <a:latin typeface="Arial" panose="020B0604020202020204" pitchFamily="34" charset="0"/>
                <a:cs typeface="Arial" panose="020B0604020202020204" pitchFamily="34" charset="0"/>
              </a:rPr>
              <a:t>wuwei</a:t>
            </a:r>
            <a:r>
              <a:rPr sz="2000" dirty="0">
                <a:latin typeface="Arial" panose="020B0604020202020204" pitchFamily="34" charset="0"/>
                <a:cs typeface="Arial" panose="020B0604020202020204" pitchFamily="34" charset="0"/>
              </a:rPr>
              <a:t>] means nothing not done (Ch. 48)</a:t>
            </a:r>
          </a:p>
          <a:p>
            <a:pPr marL="1097548" lvl="3" indent="-162827" defTabSz="530351">
              <a:spcBef>
                <a:spcPts val="500"/>
              </a:spcBef>
              <a:buFontTx/>
              <a:defRPr sz="1624"/>
            </a:pPr>
            <a:r>
              <a:rPr sz="2000" dirty="0">
                <a:latin typeface="Arial" panose="020B0604020202020204" pitchFamily="34" charset="0"/>
                <a:cs typeface="Arial" panose="020B0604020202020204" pitchFamily="34" charset="0"/>
              </a:rPr>
              <a:t>Literal not-doing-anything</a:t>
            </a:r>
          </a:p>
          <a:p>
            <a:pPr marL="639678" lvl="1" indent="-271378" defTabSz="530351">
              <a:spcBef>
                <a:spcPts val="500"/>
              </a:spcBef>
              <a:buFontTx/>
              <a:buAutoNum type="alphaLcPeriod"/>
              <a:defRPr sz="1624"/>
            </a:pPr>
            <a:r>
              <a:rPr sz="2000" dirty="0">
                <a:latin typeface="Arial" panose="020B0604020202020204" pitchFamily="34" charset="0"/>
                <a:cs typeface="Arial" panose="020B0604020202020204" pitchFamily="34" charset="0"/>
              </a:rPr>
              <a:t>Higher Virtue is not virtuous / thus it possesses virtue / Lower Virtue is not without virtue thus it possesses no virtue / Higher Virtue lacks effort / and the thought of effort / [Lower Virtue is not without effort / and the thought of effort] (Ch. 38)</a:t>
            </a:r>
          </a:p>
          <a:p>
            <a:pPr marL="1097548" lvl="3" indent="-162827" defTabSz="530351">
              <a:spcBef>
                <a:spcPts val="500"/>
              </a:spcBef>
              <a:buFontTx/>
              <a:defRPr sz="1624"/>
            </a:pPr>
            <a:r>
              <a:rPr sz="2000" dirty="0">
                <a:latin typeface="Arial" panose="020B0604020202020204" pitchFamily="34" charset="0"/>
                <a:cs typeface="Arial" panose="020B0604020202020204" pitchFamily="34" charset="0"/>
              </a:rPr>
              <a:t>Special kind of doing</a:t>
            </a:r>
          </a:p>
          <a:p>
            <a:pPr marL="1282967" lvl="4" indent="-162827" defTabSz="530351">
              <a:spcBef>
                <a:spcPts val="500"/>
              </a:spcBef>
              <a:buFontTx/>
              <a:defRPr sz="1624"/>
            </a:pPr>
            <a:r>
              <a:rPr sz="2000" dirty="0">
                <a:latin typeface="Arial" panose="020B0604020202020204" pitchFamily="34" charset="0"/>
                <a:cs typeface="Arial" panose="020B0604020202020204" pitchFamily="34" charset="0"/>
              </a:rPr>
              <a:t>Without deliberation or intention, or being consciously guided by some normative standard</a:t>
            </a:r>
          </a:p>
          <a:p>
            <a:pPr marL="825767" lvl="3" indent="-162827" defTabSz="530351">
              <a:spcBef>
                <a:spcPts val="500"/>
              </a:spcBef>
              <a:buFontTx/>
              <a:defRPr sz="1624"/>
            </a:pPr>
            <a:endParaRPr sz="2000" dirty="0">
              <a:latin typeface="Arial" panose="020B0604020202020204" pitchFamily="34" charset="0"/>
              <a:cs typeface="Arial" panose="020B0604020202020204" pitchFamily="34" charset="0"/>
            </a:endParaRPr>
          </a:p>
          <a:p>
            <a:pPr marL="383807" lvl="1" indent="-162827" defTabSz="530351">
              <a:spcBef>
                <a:spcPts val="500"/>
              </a:spcBef>
              <a:buFontTx/>
              <a:defRPr sz="1624"/>
            </a:pPr>
            <a:r>
              <a:rPr sz="2000" dirty="0">
                <a:latin typeface="Arial" panose="020B0604020202020204" pitchFamily="34" charset="0"/>
                <a:cs typeface="Arial" panose="020B0604020202020204" pitchFamily="34" charset="0"/>
              </a:rPr>
              <a:t>Natural action</a:t>
            </a:r>
          </a:p>
          <a:p>
            <a:pPr marL="604787" lvl="2" indent="-162827" defTabSz="530351">
              <a:spcBef>
                <a:spcPts val="500"/>
              </a:spcBef>
              <a:buFontTx/>
              <a:defRPr sz="1624"/>
            </a:pPr>
            <a:r>
              <a:rPr sz="2000" dirty="0">
                <a:latin typeface="Arial" panose="020B0604020202020204" pitchFamily="34" charset="0"/>
                <a:cs typeface="Arial" panose="020B0604020202020204" pitchFamily="34" charset="0"/>
              </a:rPr>
              <a:t>Precursors in the </a:t>
            </a:r>
            <a:r>
              <a:rPr sz="2000" i="1" dirty="0">
                <a:latin typeface="Arial" panose="020B0604020202020204" pitchFamily="34" charset="0"/>
                <a:cs typeface="Arial" panose="020B0604020202020204" pitchFamily="34" charset="0"/>
              </a:rPr>
              <a:t>Analects</a:t>
            </a:r>
            <a:r>
              <a:rPr sz="2000" dirty="0">
                <a:latin typeface="Arial" panose="020B0604020202020204" pitchFamily="34" charset="0"/>
                <a:cs typeface="Arial" panose="020B0604020202020204" pitchFamily="34" charset="0"/>
              </a:rPr>
              <a:t> (17.9) and the </a:t>
            </a:r>
            <a:r>
              <a:rPr sz="2000" i="1" dirty="0">
                <a:latin typeface="Arial" panose="020B0604020202020204" pitchFamily="34" charset="0"/>
                <a:cs typeface="Arial" panose="020B0604020202020204" pitchFamily="34" charset="0"/>
              </a:rPr>
              <a:t>Mencius</a:t>
            </a:r>
            <a:r>
              <a:rPr sz="2000" dirty="0">
                <a:latin typeface="Arial" panose="020B0604020202020204" pitchFamily="34" charset="0"/>
                <a:cs typeface="Arial" panose="020B0604020202020204" pitchFamily="34" charset="0"/>
              </a:rPr>
              <a:t> (5A6)</a:t>
            </a:r>
          </a:p>
        </p:txBody>
      </p:sp>
      <p:sp>
        <p:nvSpPr>
          <p:cNvPr id="9" name="Title 1">
            <a:extLst>
              <a:ext uri="{FF2B5EF4-FFF2-40B4-BE49-F238E27FC236}">
                <a16:creationId xmlns:a16="http://schemas.microsoft.com/office/drawing/2014/main" id="{F1E05C53-E2B1-2C40-9AFF-758E880E823F}"/>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(2) </a:t>
            </a:r>
            <a:r>
              <a:rPr lang="en-GB" sz="3600" b="1" i="1" dirty="0" err="1">
                <a:latin typeface="Arial" panose="020B0604020202020204" pitchFamily="34" charset="0"/>
                <a:cs typeface="Arial" panose="020B0604020202020204" pitchFamily="34" charset="0"/>
              </a:rPr>
              <a:t>Wuwei</a:t>
            </a:r>
            <a:r>
              <a:rPr lang="en-GB" sz="3600" b="1" dirty="0">
                <a:latin typeface="Arial" panose="020B0604020202020204" pitchFamily="34" charset="0"/>
                <a:cs typeface="Arial" panose="020B0604020202020204" pitchFamily="34" charset="0"/>
              </a:rPr>
              <a:t> 2.0</a:t>
            </a:r>
            <a:endParaRPr lang="en-GB" sz="3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1715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10"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12"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13" name="Content Placeholder 5"/>
          <p:cNvSpPr txBox="1">
            <a:spLocks noGrp="1"/>
          </p:cNvSpPr>
          <p:nvPr>
            <p:ph type="body" idx="1"/>
          </p:nvPr>
        </p:nvSpPr>
        <p:spPr>
          <a:xfrm>
            <a:off x="2533501" y="1253331"/>
            <a:ext cx="8811998" cy="4351338"/>
          </a:xfrm>
          <a:prstGeom prst="rect">
            <a:avLst/>
          </a:prstGeom>
        </p:spPr>
        <p:txBody>
          <a:bodyPr>
            <a:normAutofit/>
          </a:bodyPr>
          <a:lstStyle/>
          <a:p>
            <a:pPr marL="160019" indent="-160019" defTabSz="640079">
              <a:spcBef>
                <a:spcPts val="700"/>
              </a:spcBef>
              <a:defRPr sz="1960"/>
            </a:pPr>
            <a:r>
              <a:rPr sz="2000" dirty="0">
                <a:latin typeface="Arial" panose="020B0604020202020204" pitchFamily="34" charset="0"/>
                <a:cs typeface="Arial" panose="020B0604020202020204" pitchFamily="34" charset="0"/>
              </a:rPr>
              <a:t>A third possible disambiguation of </a:t>
            </a:r>
            <a:r>
              <a:rPr sz="2000" i="1" dirty="0" err="1">
                <a:latin typeface="Arial" panose="020B0604020202020204" pitchFamily="34" charset="0"/>
                <a:cs typeface="Arial" panose="020B0604020202020204" pitchFamily="34" charset="0"/>
              </a:rPr>
              <a:t>wuwei</a:t>
            </a:r>
            <a:r>
              <a:rPr sz="2000" dirty="0">
                <a:latin typeface="Arial" panose="020B0604020202020204" pitchFamily="34" charset="0"/>
                <a:cs typeface="Arial" panose="020B0604020202020204" pitchFamily="34" charset="0"/>
              </a:rPr>
              <a:t> vis-à-vis the </a:t>
            </a:r>
            <a:r>
              <a:rPr sz="2000" i="1" dirty="0" err="1">
                <a:latin typeface="Arial" panose="020B0604020202020204" pitchFamily="34" charset="0"/>
                <a:cs typeface="Arial" panose="020B0604020202020204" pitchFamily="34" charset="0"/>
              </a:rPr>
              <a:t>Daodejing</a:t>
            </a:r>
            <a:r>
              <a:rPr sz="2000" dirty="0">
                <a:latin typeface="Arial" panose="020B0604020202020204" pitchFamily="34" charset="0"/>
                <a:cs typeface="Arial" panose="020B0604020202020204" pitchFamily="34" charset="0"/>
              </a:rPr>
              <a:t>:</a:t>
            </a:r>
          </a:p>
          <a:p>
            <a:pPr marL="772026" lvl="1" indent="-327526" defTabSz="640079">
              <a:spcBef>
                <a:spcPts val="700"/>
              </a:spcBef>
              <a:buFontTx/>
              <a:buAutoNum type="alphaLcPeriod" startAt="3"/>
              <a:defRPr sz="1960"/>
            </a:pPr>
            <a:r>
              <a:rPr sz="2000" dirty="0">
                <a:latin typeface="Arial" panose="020B0604020202020204" pitchFamily="34" charset="0"/>
                <a:cs typeface="Arial" panose="020B0604020202020204" pitchFamily="34" charset="0"/>
              </a:rPr>
              <a:t>“The Grand Marshal had in his employ an old man of eighty who was still forging harness buckles without the slightest error. The Grand Marshal asked him, ‘Are you just skillful, or do you have the Course?’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He said, ‘I have that which I hold to. Since the age of twenty I took a delight only in making harness buckles. From then on I neglected all other things, noticing nothing besides harness buckles.’</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Thus, what one can make real use of depends on what one has no use for; usefulness grows from having no use for certain things. How much more is this the case for that which makes use of all things! What being fails to find support in it?” (Ch. 22 “</a:t>
            </a:r>
            <a:r>
              <a:rPr sz="2000" dirty="0" err="1">
                <a:latin typeface="Arial" panose="020B0604020202020204" pitchFamily="34" charset="0"/>
                <a:cs typeface="Arial" panose="020B0604020202020204" pitchFamily="34" charset="0"/>
              </a:rPr>
              <a:t>Knowinghood</a:t>
            </a:r>
            <a:r>
              <a:rPr sz="2000" dirty="0">
                <a:latin typeface="Arial" panose="020B0604020202020204" pitchFamily="34" charset="0"/>
                <a:cs typeface="Arial" panose="020B0604020202020204" pitchFamily="34" charset="0"/>
              </a:rPr>
              <a:t> Journeyed North”)</a:t>
            </a:r>
          </a:p>
          <a:p>
            <a:pPr marL="1120139" lvl="3" indent="-160019" defTabSz="640079">
              <a:spcBef>
                <a:spcPts val="700"/>
              </a:spcBef>
              <a:defRPr sz="1960"/>
            </a:pPr>
            <a:r>
              <a:rPr sz="2000" dirty="0">
                <a:latin typeface="Arial" panose="020B0604020202020204" pitchFamily="34" charset="0"/>
                <a:cs typeface="Arial" panose="020B0604020202020204" pitchFamily="34" charset="0"/>
              </a:rPr>
              <a:t>A doing with a special phenomenology</a:t>
            </a:r>
          </a:p>
          <a:p>
            <a:pPr marL="1440180" lvl="4" indent="-160019" defTabSz="640079">
              <a:spcBef>
                <a:spcPts val="700"/>
              </a:spcBef>
              <a:defRPr sz="1960"/>
            </a:pPr>
            <a:r>
              <a:rPr sz="2000" dirty="0">
                <a:latin typeface="Arial" panose="020B0604020202020204" pitchFamily="34" charset="0"/>
                <a:cs typeface="Arial" panose="020B0604020202020204" pitchFamily="34" charset="0"/>
              </a:rPr>
              <a:t>Psychological ‘flow’</a:t>
            </a:r>
          </a:p>
        </p:txBody>
      </p:sp>
      <p:sp>
        <p:nvSpPr>
          <p:cNvPr id="7" name="Title 1">
            <a:extLst>
              <a:ext uri="{FF2B5EF4-FFF2-40B4-BE49-F238E27FC236}">
                <a16:creationId xmlns:a16="http://schemas.microsoft.com/office/drawing/2014/main" id="{B9D382C0-AB61-A34F-A6E4-FAA88E8B8583}"/>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(2) </a:t>
            </a:r>
            <a:r>
              <a:rPr lang="en-GB" sz="3600" b="1" i="1" dirty="0" err="1">
                <a:latin typeface="Arial" panose="020B0604020202020204" pitchFamily="34" charset="0"/>
                <a:cs typeface="Arial" panose="020B0604020202020204" pitchFamily="34" charset="0"/>
              </a:rPr>
              <a:t>Wuwei</a:t>
            </a:r>
            <a:r>
              <a:rPr lang="en-GB" sz="3600" b="1" dirty="0">
                <a:latin typeface="Arial" panose="020B0604020202020204" pitchFamily="34" charset="0"/>
                <a:cs typeface="Arial" panose="020B0604020202020204" pitchFamily="34" charset="0"/>
              </a:rPr>
              <a:t> 2.0</a:t>
            </a:r>
            <a:endParaRPr lang="en-GB" sz="3600" b="1" i="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16"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18"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19" name="Content Placeholder 5"/>
          <p:cNvSpPr txBox="1">
            <a:spLocks noGrp="1"/>
          </p:cNvSpPr>
          <p:nvPr>
            <p:ph type="body" idx="1"/>
          </p:nvPr>
        </p:nvSpPr>
        <p:spPr>
          <a:xfrm>
            <a:off x="2533501" y="989414"/>
            <a:ext cx="8811998" cy="4985270"/>
          </a:xfrm>
          <a:prstGeom prst="rect">
            <a:avLst/>
          </a:prstGeom>
        </p:spPr>
        <p:txBody>
          <a:bodyPr>
            <a:noAutofit/>
          </a:bodyPr>
          <a:lstStyle/>
          <a:p>
            <a:pPr marL="132587" indent="-132587" defTabSz="530351">
              <a:spcBef>
                <a:spcPts val="500"/>
              </a:spcBef>
              <a:defRPr sz="1624"/>
            </a:pPr>
            <a:r>
              <a:rPr sz="2000" b="1" dirty="0">
                <a:latin typeface="Arial" panose="020B0604020202020204" pitchFamily="34" charset="0"/>
                <a:cs typeface="Arial" panose="020B0604020202020204" pitchFamily="34" charset="0"/>
              </a:rPr>
              <a:t>Now I will try some words here about “this.” But I don’t know if it belongs in the same category as “this” or not. For belonging in a category and not belonging in that category themselves form a single category! Being similar is so similar to being dissimilar! So there is finally no way to keep it different from “that.”</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Nevertheless, let me try to say it. There is a beginning. There is a not-yet- beginning-to-be-a-beginning. There is a not-yet-beginning-to-not-yet-begin-to- be-a-beginning. There is existence. There is nonexistence. There is a not-yet- beginning-to-be-nonexistence. There is a not-yet-beginning-to-not-yet-begin- to-be-nonexistence. Suddenly there is nonexistence. But I do not-yet know whether “the existence of nonexistence” is ultimately existence or nonexistence.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Now I have said something. But I do not-yet know: has what I have said really said anything? Or has it not really said anything?</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Nothing in the world is larger than the tip of a hair in autumn, and Mt. Tai</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is small. No one lives longer than a dead child, and old </a:t>
            </a:r>
            <a:r>
              <a:rPr sz="2000" dirty="0" err="1">
                <a:latin typeface="Arial" panose="020B0604020202020204" pitchFamily="34" charset="0"/>
                <a:cs typeface="Arial" panose="020B0604020202020204" pitchFamily="34" charset="0"/>
              </a:rPr>
              <a:t>Pengzu</a:t>
            </a:r>
            <a:r>
              <a:rPr sz="2000" dirty="0">
                <a:latin typeface="Arial" panose="020B0604020202020204" pitchFamily="34" charset="0"/>
                <a:cs typeface="Arial" panose="020B0604020202020204" pitchFamily="34" charset="0"/>
              </a:rPr>
              <a:t> died an early death. Heaven and earth are born together with me, and the ten thousand things and I are one.</a:t>
            </a:r>
          </a:p>
        </p:txBody>
      </p:sp>
      <p:sp>
        <p:nvSpPr>
          <p:cNvPr id="7" name="Title 1">
            <a:extLst>
              <a:ext uri="{FF2B5EF4-FFF2-40B4-BE49-F238E27FC236}">
                <a16:creationId xmlns:a16="http://schemas.microsoft.com/office/drawing/2014/main" id="{2DEA814C-50D8-AF43-AA74-EB1BE4D694EA}"/>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(3) Emptiness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16"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18"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19" name="Content Placeholder 5"/>
          <p:cNvSpPr txBox="1">
            <a:spLocks noGrp="1"/>
          </p:cNvSpPr>
          <p:nvPr>
            <p:ph type="body" idx="1"/>
          </p:nvPr>
        </p:nvSpPr>
        <p:spPr>
          <a:xfrm>
            <a:off x="2599737" y="989414"/>
            <a:ext cx="8811998" cy="4985270"/>
          </a:xfrm>
          <a:prstGeom prst="rect">
            <a:avLst/>
          </a:prstGeom>
        </p:spPr>
        <p:txBody>
          <a:bodyPr>
            <a:noAutofit/>
          </a:bodyPr>
          <a:lstStyle/>
          <a:p>
            <a:pPr marL="0" indent="0" defTabSz="530351">
              <a:spcBef>
                <a:spcPts val="500"/>
              </a:spcBef>
              <a:buNone/>
              <a:defRPr sz="1624"/>
            </a:pPr>
            <a:r>
              <a:rPr lang="en-GB" sz="2000" b="1" dirty="0">
                <a:latin typeface="Arial" panose="020B0604020202020204" pitchFamily="34" charset="0"/>
                <a:cs typeface="Arial" panose="020B0604020202020204" pitchFamily="34" charset="0"/>
              </a:rPr>
              <a:t>  </a:t>
            </a:r>
            <a:r>
              <a:rPr sz="2000" b="1" dirty="0">
                <a:latin typeface="Arial" panose="020B0604020202020204" pitchFamily="34" charset="0"/>
                <a:cs typeface="Arial" panose="020B0604020202020204" pitchFamily="34" charset="0"/>
              </a:rPr>
              <a:t>But if we are all one, can there be any words?</a:t>
            </a:r>
            <a:r>
              <a:rPr sz="2000" dirty="0">
                <a:latin typeface="Arial" panose="020B0604020202020204" pitchFamily="34" charset="0"/>
                <a:cs typeface="Arial" panose="020B0604020202020204" pitchFamily="34" charset="0"/>
              </a:rPr>
              <a:t> But since I have already declared that we are “one,” can there be no words? The one and the word are already two, the two and the original unnamed one are three. Going on like this, even a skilled chronicler could not keep up with it, not to mention a lesser man. So even moving from nonexistence to existence we already arrive at three—how much more when we move from existence to existence! </a:t>
            </a:r>
            <a:r>
              <a:rPr sz="2000" b="1" dirty="0">
                <a:latin typeface="Arial" panose="020B0604020202020204" pitchFamily="34" charset="0"/>
                <a:cs typeface="Arial" panose="020B0604020202020204" pitchFamily="34" charset="0"/>
              </a:rPr>
              <a:t>Rather than moving from anywhere to anywhere, then, let us just go by the rightness of whatever is before us as the present “this.”</a:t>
            </a:r>
            <a:r>
              <a:rPr sz="2000" dirty="0">
                <a:latin typeface="Arial" panose="020B0604020202020204" pitchFamily="34" charset="0"/>
                <a:cs typeface="Arial" panose="020B0604020202020204" pitchFamily="34" charset="0"/>
              </a:rPr>
              <a:t> (Ch. 2 “Equalizing Assessment of Things”)</a:t>
            </a:r>
          </a:p>
        </p:txBody>
      </p:sp>
      <p:sp>
        <p:nvSpPr>
          <p:cNvPr id="7" name="Title 1">
            <a:extLst>
              <a:ext uri="{FF2B5EF4-FFF2-40B4-BE49-F238E27FC236}">
                <a16:creationId xmlns:a16="http://schemas.microsoft.com/office/drawing/2014/main" id="{2DEA814C-50D8-AF43-AA74-EB1BE4D694EA}"/>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(3) Emptiness</a:t>
            </a:r>
          </a:p>
        </p:txBody>
      </p:sp>
    </p:spTree>
    <p:extLst>
      <p:ext uri="{BB962C8B-B14F-4D97-AF65-F5344CB8AC3E}">
        <p14:creationId xmlns:p14="http://schemas.microsoft.com/office/powerpoint/2010/main" val="22148748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rPr dirty="0" err="1"/>
              <a:t>道</a:t>
            </a:r>
            <a:endParaRPr dirty="0"/>
          </a:p>
        </p:txBody>
      </p:sp>
      <p:sp>
        <p:nvSpPr>
          <p:cNvPr id="118" name="Rectangle 3"/>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19"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120" name="Content Placeholder 2"/>
          <p:cNvSpPr txBox="1">
            <a:spLocks noGrp="1"/>
          </p:cNvSpPr>
          <p:nvPr>
            <p:ph type="body" sz="half" idx="1"/>
          </p:nvPr>
        </p:nvSpPr>
        <p:spPr>
          <a:xfrm>
            <a:off x="666955" y="1921164"/>
            <a:ext cx="5475786" cy="4128245"/>
          </a:xfrm>
          <a:prstGeom prst="rect">
            <a:avLst/>
          </a:prstGeom>
        </p:spPr>
        <p:txBody>
          <a:bodyPr>
            <a:normAutofit/>
          </a:bodyPr>
          <a:lstStyle/>
          <a:p>
            <a:pPr marL="374315" indent="-374315">
              <a:buFontTx/>
              <a:buAutoNum type="romanUcPeriod"/>
            </a:pPr>
            <a:r>
              <a:rPr sz="2000" i="1" dirty="0">
                <a:latin typeface="Arial" panose="020B0604020202020204" pitchFamily="34" charset="0"/>
                <a:cs typeface="Arial" panose="020B0604020202020204" pitchFamily="34" charset="0"/>
              </a:rPr>
              <a:t>Zhuangzi</a:t>
            </a:r>
          </a:p>
          <a:p>
            <a:pPr marL="685800" lvl="1" indent="-228600"/>
            <a:r>
              <a:rPr sz="2000" dirty="0">
                <a:latin typeface="Arial" panose="020B0604020202020204" pitchFamily="34" charset="0"/>
                <a:cs typeface="Arial" panose="020B0604020202020204" pitchFamily="34" charset="0"/>
              </a:rPr>
              <a:t>Zhuangzi the Person</a:t>
            </a:r>
          </a:p>
          <a:p>
            <a:pPr marL="685800" lvl="1" indent="-228600"/>
            <a:r>
              <a:rPr sz="2000" dirty="0">
                <a:latin typeface="Arial" panose="020B0604020202020204" pitchFamily="34" charset="0"/>
                <a:cs typeface="Arial" panose="020B0604020202020204" pitchFamily="34" charset="0"/>
              </a:rPr>
              <a:t>The Text</a:t>
            </a:r>
            <a:endParaRPr sz="2000" i="1" dirty="0">
              <a:latin typeface="Arial" panose="020B0604020202020204" pitchFamily="34" charset="0"/>
              <a:cs typeface="Arial" panose="020B0604020202020204" pitchFamily="34" charset="0"/>
            </a:endParaRPr>
          </a:p>
          <a:p>
            <a:pPr marL="685800" lvl="1" indent="-228600"/>
            <a:r>
              <a:rPr sz="2000" dirty="0">
                <a:latin typeface="Arial" panose="020B0604020202020204" pitchFamily="34" charset="0"/>
                <a:cs typeface="Arial" panose="020B0604020202020204" pitchFamily="34" charset="0"/>
              </a:rPr>
              <a:t>Concepts</a:t>
            </a:r>
          </a:p>
          <a:p>
            <a:pPr marL="685800" lvl="1" indent="-228600"/>
            <a:endParaRPr sz="2000" dirty="0">
              <a:latin typeface="Arial" panose="020B0604020202020204" pitchFamily="34" charset="0"/>
              <a:cs typeface="Arial" panose="020B0604020202020204" pitchFamily="34" charset="0"/>
            </a:endParaRPr>
          </a:p>
          <a:p>
            <a:pPr marL="374315" indent="-374315">
              <a:buFontTx/>
              <a:buAutoNum type="romanUcPeriod"/>
            </a:pPr>
            <a:r>
              <a:rPr sz="2000" dirty="0">
                <a:latin typeface="Arial" panose="020B0604020202020204" pitchFamily="34" charset="0"/>
                <a:cs typeface="Arial" panose="020B0604020202020204" pitchFamily="34" charset="0"/>
              </a:rPr>
              <a:t>Discussion on Selected Extracts</a:t>
            </a:r>
          </a:p>
          <a:p>
            <a:pPr marL="685800" lvl="1" indent="-228600">
              <a:defRPr i="1"/>
            </a:pPr>
            <a:r>
              <a:rPr sz="2000" dirty="0">
                <a:latin typeface="Arial" panose="020B0604020202020204" pitchFamily="34" charset="0"/>
                <a:cs typeface="Arial" panose="020B0604020202020204" pitchFamily="34" charset="0"/>
              </a:rPr>
              <a:t>Zhuangzi</a:t>
            </a:r>
          </a:p>
        </p:txBody>
      </p:sp>
      <p:sp>
        <p:nvSpPr>
          <p:cNvPr id="121" name="Content Placeholder 2"/>
          <p:cNvSpPr txBox="1"/>
          <p:nvPr/>
        </p:nvSpPr>
        <p:spPr>
          <a:xfrm>
            <a:off x="6203775" y="1933881"/>
            <a:ext cx="5885812" cy="41282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74315" indent="-374315">
              <a:lnSpc>
                <a:spcPct val="90000"/>
              </a:lnSpc>
              <a:spcBef>
                <a:spcPts val="1000"/>
              </a:spcBef>
              <a:buSzPct val="100000"/>
              <a:buAutoNum type="romanUcPeriod" startAt="3"/>
              <a:defRPr sz="2800"/>
            </a:pPr>
            <a:r>
              <a:rPr sz="2000" dirty="0">
                <a:latin typeface="Arial" panose="020B0604020202020204" pitchFamily="34" charset="0"/>
                <a:cs typeface="Arial" panose="020B0604020202020204" pitchFamily="34" charset="0"/>
              </a:rPr>
              <a:t> Daoism vs Confucianism</a:t>
            </a:r>
          </a:p>
          <a:p>
            <a:pPr marL="661736" lvl="1" indent="-280736">
              <a:lnSpc>
                <a:spcPct val="90000"/>
              </a:lnSpc>
              <a:spcBef>
                <a:spcPts val="1000"/>
              </a:spcBef>
              <a:buSzPct val="100000"/>
              <a:buChar char="•"/>
              <a:defRPr sz="2800"/>
            </a:pP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contra the Confucians</a:t>
            </a:r>
          </a:p>
          <a:p>
            <a:pPr>
              <a:lnSpc>
                <a:spcPct val="90000"/>
              </a:lnSpc>
              <a:spcBef>
                <a:spcPts val="1000"/>
              </a:spcBef>
              <a:defRPr sz="2800"/>
            </a:pPr>
            <a:endParaRPr sz="2000" dirty="0">
              <a:latin typeface="Arial" panose="020B0604020202020204" pitchFamily="34" charset="0"/>
              <a:cs typeface="Arial" panose="020B0604020202020204" pitchFamily="34" charset="0"/>
            </a:endParaRPr>
          </a:p>
          <a:p>
            <a:pPr marL="374315" indent="-374315">
              <a:lnSpc>
                <a:spcPct val="90000"/>
              </a:lnSpc>
              <a:spcBef>
                <a:spcPts val="1000"/>
              </a:spcBef>
              <a:buSzPct val="100000"/>
              <a:buAutoNum type="romanUcPeriod" startAt="4"/>
              <a:defRPr sz="2800"/>
            </a:pPr>
            <a:r>
              <a:rPr sz="2000" dirty="0">
                <a:latin typeface="Arial" panose="020B0604020202020204" pitchFamily="34" charset="0"/>
                <a:cs typeface="Arial" panose="020B0604020202020204" pitchFamily="34" charset="0"/>
              </a:rPr>
              <a:t> Broader Questions</a:t>
            </a:r>
          </a:p>
        </p:txBody>
      </p:sp>
      <p:sp>
        <p:nvSpPr>
          <p:cNvPr id="10" name="Title 1">
            <a:extLst>
              <a:ext uri="{FF2B5EF4-FFF2-40B4-BE49-F238E27FC236}">
                <a16:creationId xmlns:a16="http://schemas.microsoft.com/office/drawing/2014/main" id="{529E8896-E37E-4947-8A51-4A363BD2FA4E}"/>
              </a:ext>
            </a:extLst>
          </p:cNvPr>
          <p:cNvSpPr txBox="1">
            <a:spLocks/>
          </p:cNvSpPr>
          <p:nvPr/>
        </p:nvSpPr>
        <p:spPr>
          <a:xfrm>
            <a:off x="666955" y="1076446"/>
            <a:ext cx="10515600" cy="83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05255" rtl="0" latinLnBrk="0">
              <a:lnSpc>
                <a:spcPct val="90000"/>
              </a:lnSpc>
              <a:spcBef>
                <a:spcPts val="0"/>
              </a:spcBef>
              <a:spcAft>
                <a:spcPts val="0"/>
              </a:spcAft>
              <a:buClrTx/>
              <a:buSzTx/>
              <a:buFontTx/>
              <a:buNone/>
              <a:tabLst/>
              <a:defRPr sz="4356"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hangingPunct="1"/>
            <a:r>
              <a:rPr lang="en-GB" sz="3600" b="1" dirty="0">
                <a:latin typeface="Arial" panose="020B0604020202020204" pitchFamily="34" charset="0"/>
                <a:cs typeface="Arial" panose="020B0604020202020204" pitchFamily="34" charset="0"/>
              </a:rPr>
              <a:t>Summary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22"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24"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25" name="Content Placeholder 5"/>
          <p:cNvSpPr txBox="1">
            <a:spLocks noGrp="1"/>
          </p:cNvSpPr>
          <p:nvPr>
            <p:ph type="body" sz="half" idx="1"/>
          </p:nvPr>
        </p:nvSpPr>
        <p:spPr>
          <a:xfrm>
            <a:off x="2533501" y="1124981"/>
            <a:ext cx="9597231" cy="4801703"/>
          </a:xfrm>
          <a:prstGeom prst="rect">
            <a:avLst/>
          </a:prstGeom>
        </p:spPr>
        <p:txBody>
          <a:bodyPr>
            <a:noAutofit/>
          </a:bodyPr>
          <a:lstStyle/>
          <a:p>
            <a:pPr marL="107442" indent="-107442" defTabSz="429768">
              <a:spcBef>
                <a:spcPts val="400"/>
              </a:spcBef>
              <a:defRPr sz="1316"/>
            </a:pPr>
            <a:r>
              <a:rPr sz="2000" dirty="0">
                <a:latin typeface="Arial" panose="020B0604020202020204" pitchFamily="34" charset="0"/>
                <a:cs typeface="Arial" panose="020B0604020202020204" pitchFamily="34" charset="0"/>
              </a:rPr>
              <a:t>Yan Hui said, “I am making progress.”</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“What do you mean?”</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Yan Hui said, “I have forgotten Humanity and Responsibility.”</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“That’s good, but you’re still not there.”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Another day he came again and said, “I am making progress.”</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“What do you mean?”</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“I have forgotten ritual and music.”</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“That’s good, but you’re still not there.”</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He returned another day and said yet again, “I am making progress.”</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“What do you mean?”</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Yan Hui said, “I just sit and forget.”</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jolted as if kicked, said, “What do you mean, you sit and forget?”</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Yan Hui said, “</a:t>
            </a:r>
            <a:r>
              <a:rPr sz="2000" b="1" dirty="0">
                <a:latin typeface="Arial" panose="020B0604020202020204" pitchFamily="34" charset="0"/>
                <a:cs typeface="Arial" panose="020B0604020202020204" pitchFamily="34" charset="0"/>
              </a:rPr>
              <a:t>It’s a dropping away of my limbs and torso, a chasing off of my sensory acuity, which disperses my physical form and ousts my understanding until I am the same as the Transforming Openness.</a:t>
            </a:r>
            <a:r>
              <a:rPr sz="2000" dirty="0">
                <a:latin typeface="Arial" panose="020B0604020202020204" pitchFamily="34" charset="0"/>
                <a:cs typeface="Arial" panose="020B0604020202020204" pitchFamily="34" charset="0"/>
              </a:rPr>
              <a:t> This is what I call just sitting and forgetting.”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“The same as it? But then you are free of all preference! Transforming? But then you are free of all constancy! You truly are a worthy man! I beg to be accepted as your disciple.” (Ch. 6 “The Great Source as Teacher”)</a:t>
            </a:r>
          </a:p>
        </p:txBody>
      </p:sp>
      <p:sp>
        <p:nvSpPr>
          <p:cNvPr id="10" name="Title 1">
            <a:extLst>
              <a:ext uri="{FF2B5EF4-FFF2-40B4-BE49-F238E27FC236}">
                <a16:creationId xmlns:a16="http://schemas.microsoft.com/office/drawing/2014/main" id="{4152B957-32FA-2447-AE2E-2E815FEF60F5}"/>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(3) Emptiness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rPr dirty="0" err="1"/>
              <a:t>道</a:t>
            </a:r>
            <a:endParaRPr dirty="0"/>
          </a:p>
        </p:txBody>
      </p:sp>
      <p:sp>
        <p:nvSpPr>
          <p:cNvPr id="229"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31"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10" name="Content Placeholder 5">
            <a:extLst>
              <a:ext uri="{FF2B5EF4-FFF2-40B4-BE49-F238E27FC236}">
                <a16:creationId xmlns:a16="http://schemas.microsoft.com/office/drawing/2014/main" id="{C6C91C88-F775-AC43-9F8E-6F8B2E745C1D}"/>
              </a:ext>
            </a:extLst>
          </p:cNvPr>
          <p:cNvSpPr txBox="1"/>
          <p:nvPr/>
        </p:nvSpPr>
        <p:spPr>
          <a:xfrm>
            <a:off x="2533501" y="1130361"/>
            <a:ext cx="9220485" cy="4801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marL="100584" indent="-100584" defTabSz="402336">
              <a:lnSpc>
                <a:spcPct val="90000"/>
              </a:lnSpc>
              <a:spcBef>
                <a:spcPts val="400"/>
              </a:spcBef>
              <a:buSzPct val="100000"/>
              <a:buFont typeface="Arial"/>
              <a:buChar char="•"/>
              <a:defRPr sz="1232"/>
            </a:pPr>
            <a:r>
              <a:rPr lang="en-GB"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Confucius said, “… even if your Virtuosity were ample, reliable, and firm, and you engaged in no contention for the sake of a good name, unless you somehow attained perfect comprehension of his </a:t>
            </a:r>
            <a:r>
              <a:rPr sz="2000" dirty="0" err="1">
                <a:latin typeface="Arial" panose="020B0604020202020204" pitchFamily="34" charset="0"/>
                <a:cs typeface="Arial" panose="020B0604020202020204" pitchFamily="34" charset="0"/>
              </a:rPr>
              <a:t>heartmind</a:t>
            </a:r>
            <a:r>
              <a:rPr sz="2000" dirty="0">
                <a:latin typeface="Arial" panose="020B0604020202020204" pitchFamily="34" charset="0"/>
                <a:cs typeface="Arial" panose="020B0604020202020204" pitchFamily="34" charset="0"/>
              </a:rPr>
              <a:t> and disposition, your high-handed display of regulating words about Humanity and Responsibility in the face of such a tyrant would just be a way of showing off your beauty at the expense of his ugliness. …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“On the other hand, if you just agree with everything anyone says, the princes of the state will surely take advantage of you in their </a:t>
            </a:r>
            <a:r>
              <a:rPr sz="2000" dirty="0" err="1">
                <a:latin typeface="Arial" panose="020B0604020202020204" pitchFamily="34" charset="0"/>
                <a:cs typeface="Arial" panose="020B0604020202020204" pitchFamily="34" charset="0"/>
              </a:rPr>
              <a:t>jostlings</a:t>
            </a:r>
            <a:r>
              <a:rPr sz="2000" dirty="0">
                <a:latin typeface="Arial" panose="020B0604020202020204" pitchFamily="34" charset="0"/>
                <a:cs typeface="Arial" panose="020B0604020202020204" pitchFamily="34" charset="0"/>
              </a:rPr>
              <a:t> with one another.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Yan Hui said, “I have nothing more. What then should I do?”</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“You must fast! Let me tell you. To have something in mind and then go out and do that thing—do you think this is a simple matter? Majestic Heaven does not accommodate those who look on this as easy.”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Yan Hui said, “My family is poor, and I have had no wine or meat for many months. Can this be considered fasting?”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“That’s the fasting you do for a religious sacrifice. It is not the fasting of the </a:t>
            </a:r>
            <a:r>
              <a:rPr sz="2000" dirty="0" err="1">
                <a:latin typeface="Arial" panose="020B0604020202020204" pitchFamily="34" charset="0"/>
                <a:cs typeface="Arial" panose="020B0604020202020204" pitchFamily="34" charset="0"/>
              </a:rPr>
              <a:t>heartmind</a:t>
            </a:r>
            <a:r>
              <a:rPr sz="2000" dirty="0">
                <a:latin typeface="Arial" panose="020B0604020202020204" pitchFamily="34" charset="0"/>
                <a:cs typeface="Arial" panose="020B0604020202020204" pitchFamily="34" charset="0"/>
              </a:rPr>
              <a:t>.”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Yan Hui said, “What is the fasting of the </a:t>
            </a:r>
            <a:r>
              <a:rPr sz="2000" dirty="0" err="1">
                <a:latin typeface="Arial" panose="020B0604020202020204" pitchFamily="34" charset="0"/>
                <a:cs typeface="Arial" panose="020B0604020202020204" pitchFamily="34" charset="0"/>
              </a:rPr>
              <a:t>heartmind</a:t>
            </a:r>
            <a:r>
              <a:rPr sz="2000" dirty="0">
                <a:latin typeface="Arial" panose="020B0604020202020204" pitchFamily="34" charset="0"/>
                <a:cs typeface="Arial" panose="020B0604020202020204" pitchFamily="34" charset="0"/>
              </a:rPr>
              <a:t>?”</a:t>
            </a:r>
          </a:p>
        </p:txBody>
      </p:sp>
      <p:sp>
        <p:nvSpPr>
          <p:cNvPr id="13" name="Title 1">
            <a:extLst>
              <a:ext uri="{FF2B5EF4-FFF2-40B4-BE49-F238E27FC236}">
                <a16:creationId xmlns:a16="http://schemas.microsoft.com/office/drawing/2014/main" id="{0605EF63-45D4-6D44-90B2-F68181F3DF88}"/>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(3) Emptiness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rPr dirty="0" err="1"/>
              <a:t>道</a:t>
            </a:r>
            <a:endParaRPr dirty="0"/>
          </a:p>
        </p:txBody>
      </p:sp>
      <p:sp>
        <p:nvSpPr>
          <p:cNvPr id="229"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31"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32" name="Content Placeholder 5"/>
          <p:cNvSpPr txBox="1">
            <a:spLocks noGrp="1"/>
          </p:cNvSpPr>
          <p:nvPr>
            <p:ph type="body" sz="half" idx="1"/>
          </p:nvPr>
        </p:nvSpPr>
        <p:spPr>
          <a:xfrm>
            <a:off x="2533501" y="1028148"/>
            <a:ext cx="9393639" cy="4801703"/>
          </a:xfrm>
          <a:prstGeom prst="rect">
            <a:avLst/>
          </a:prstGeom>
        </p:spPr>
        <p:txBody>
          <a:bodyPr>
            <a:noAutofit/>
          </a:bodyPr>
          <a:lstStyle/>
          <a:p>
            <a:pPr marL="0" indent="0" defTabSz="429768">
              <a:spcBef>
                <a:spcPts val="400"/>
              </a:spcBef>
              <a:buNone/>
              <a:defRPr sz="1316"/>
            </a:pPr>
            <a:r>
              <a:rPr lang="en-GB" sz="2000" dirty="0">
                <a:latin typeface="Arial" panose="020B0604020202020204" pitchFamily="34" charset="0"/>
                <a:cs typeface="Arial" panose="020B0604020202020204" pitchFamily="34" charset="0"/>
              </a:rPr>
              <a:t> Confucius said, “If you merge all your intentions into a singularity, you will come to hear with the mind rather than with the ears. Further, you will come to hear with the vital energy rather than with the </a:t>
            </a:r>
            <a:r>
              <a:rPr lang="en-GB" sz="2000" dirty="0" err="1">
                <a:latin typeface="Arial" panose="020B0604020202020204" pitchFamily="34" charset="0"/>
                <a:cs typeface="Arial" panose="020B0604020202020204" pitchFamily="34" charset="0"/>
              </a:rPr>
              <a:t>heartmind</a:t>
            </a:r>
            <a:r>
              <a:rPr lang="en-GB" sz="2000" dirty="0">
                <a:latin typeface="Arial" panose="020B0604020202020204" pitchFamily="34" charset="0"/>
                <a:cs typeface="Arial" panose="020B0604020202020204" pitchFamily="34" charset="0"/>
              </a:rPr>
              <a:t>. For the ears are halted at what they hear. The </a:t>
            </a:r>
            <a:r>
              <a:rPr lang="en-GB" sz="2000" dirty="0" err="1">
                <a:latin typeface="Arial" panose="020B0604020202020204" pitchFamily="34" charset="0"/>
                <a:cs typeface="Arial" panose="020B0604020202020204" pitchFamily="34" charset="0"/>
              </a:rPr>
              <a:t>heartmind</a:t>
            </a:r>
            <a:r>
              <a:rPr lang="en-GB" sz="2000" dirty="0">
                <a:latin typeface="Arial" panose="020B0604020202020204" pitchFamily="34" charset="0"/>
                <a:cs typeface="Arial" panose="020B0604020202020204" pitchFamily="34" charset="0"/>
              </a:rPr>
              <a:t> is halted at whatever verifies its preconceptions.</a:t>
            </a:r>
          </a:p>
          <a:p>
            <a:pPr marL="0" indent="0" defTabSz="429768">
              <a:spcBef>
                <a:spcPts val="400"/>
              </a:spcBef>
              <a:buNone/>
              <a:defRPr sz="1316"/>
            </a:pPr>
            <a:r>
              <a:rPr sz="2000" dirty="0">
                <a:latin typeface="Arial" panose="020B0604020202020204" pitchFamily="34" charset="0"/>
                <a:cs typeface="Arial" panose="020B0604020202020204" pitchFamily="34" charset="0"/>
              </a:rPr>
              <a:t>But </a:t>
            </a:r>
            <a:r>
              <a:rPr sz="2000" b="1" dirty="0">
                <a:latin typeface="Arial" panose="020B0604020202020204" pitchFamily="34" charset="0"/>
                <a:cs typeface="Arial" panose="020B0604020202020204" pitchFamily="34" charset="0"/>
              </a:rPr>
              <a:t>the vital energy is an emptiness, a waiting for the presence of beings. The Course alone is what gathers in this emptiness. And it is this emptiness that is the fasting of the </a:t>
            </a:r>
            <a:r>
              <a:rPr sz="2000" b="1" dirty="0" err="1">
                <a:latin typeface="Arial" panose="020B0604020202020204" pitchFamily="34" charset="0"/>
                <a:cs typeface="Arial" panose="020B0604020202020204" pitchFamily="34" charset="0"/>
              </a:rPr>
              <a:t>heartmind</a:t>
            </a:r>
            <a:r>
              <a:rPr sz="2000" b="1" dirty="0">
                <a:latin typeface="Arial" panose="020B0604020202020204" pitchFamily="34" charset="0"/>
                <a:cs typeface="Arial" panose="020B0604020202020204" pitchFamily="34" charset="0"/>
              </a:rPr>
              <a:t>.</a:t>
            </a:r>
            <a:r>
              <a:rPr sz="2000" dirty="0">
                <a:latin typeface="Arial" panose="020B0604020202020204" pitchFamily="34" charset="0"/>
                <a:cs typeface="Arial" panose="020B0604020202020204" pitchFamily="34" charset="0"/>
              </a:rPr>
              <a:t>”</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Yan Hui said, “Before I find what moves me into activity, it is myself that is full and real. But </a:t>
            </a:r>
            <a:r>
              <a:rPr sz="2000" b="1" dirty="0">
                <a:latin typeface="Arial" panose="020B0604020202020204" pitchFamily="34" charset="0"/>
                <a:cs typeface="Arial" panose="020B0604020202020204" pitchFamily="34" charset="0"/>
              </a:rPr>
              <a:t>as soon as I find what moves me, it turns out that ‘myself’ has never begun to exist. Is that what you mean by being ‘empty’?”</a:t>
            </a:r>
            <a:r>
              <a:rPr sz="2000" dirty="0">
                <a:latin typeface="Arial" panose="020B0604020202020204" pitchFamily="34" charset="0"/>
                <a:cs typeface="Arial" panose="020B0604020202020204" pitchFamily="34" charset="0"/>
              </a:rPr>
              <a:t>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“Exactly. Let me tell you about it. With this you can play in his cage without impinging on his concern for a good name. When he’s receptive, do your crowing, but when he’s not, let it rest. Do not let him get to you, but do not harm him either. Seeing all possible dwelling places as one, let yourself be lodged in whichever cannot be avoided. This will get you close to success. It is easy to wipe away your footprints, but difficult to walk without touching the ground. It is easy to use deception when you are sent into your activities at the behest of other humans, but difficult to use deception when sent into activity by Heaven. You have learned how to fly with wings, but not yet how to fly without wings. You have learned the wisdom of being wise, but not yet the wisdom of being free of wisdom.</a:t>
            </a:r>
            <a:endParaRPr sz="2000" b="1"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0605EF63-45D4-6D44-90B2-F68181F3DF88}"/>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(3) Emptiness</a:t>
            </a:r>
          </a:p>
        </p:txBody>
      </p:sp>
    </p:spTree>
    <p:extLst>
      <p:ext uri="{BB962C8B-B14F-4D97-AF65-F5344CB8AC3E}">
        <p14:creationId xmlns:p14="http://schemas.microsoft.com/office/powerpoint/2010/main" val="284585306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rPr dirty="0" err="1"/>
              <a:t>道</a:t>
            </a:r>
            <a:endParaRPr dirty="0"/>
          </a:p>
        </p:txBody>
      </p:sp>
      <p:sp>
        <p:nvSpPr>
          <p:cNvPr id="229"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31"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32" name="Content Placeholder 5"/>
          <p:cNvSpPr txBox="1">
            <a:spLocks noGrp="1"/>
          </p:cNvSpPr>
          <p:nvPr>
            <p:ph type="body" sz="half" idx="1"/>
          </p:nvPr>
        </p:nvSpPr>
        <p:spPr>
          <a:xfrm>
            <a:off x="2689555" y="1028148"/>
            <a:ext cx="9237585" cy="4801703"/>
          </a:xfrm>
          <a:prstGeom prst="rect">
            <a:avLst/>
          </a:prstGeom>
        </p:spPr>
        <p:txBody>
          <a:bodyPr>
            <a:noAutofit/>
          </a:bodyPr>
          <a:lstStyle/>
          <a:p>
            <a:pPr marL="0" indent="0" defTabSz="429768">
              <a:spcBef>
                <a:spcPts val="400"/>
              </a:spcBef>
              <a:buNone/>
              <a:defRPr sz="1316"/>
            </a:pPr>
            <a:r>
              <a:rPr lang="en-GB" sz="2000" b="1" dirty="0">
                <a:latin typeface="Arial" panose="020B0604020202020204" pitchFamily="34" charset="0"/>
                <a:cs typeface="Arial" panose="020B0604020202020204" pitchFamily="34" charset="0"/>
              </a:rPr>
              <a:t>Concentrate on the hollows of what is before you, and the empty chamber within you will generate its own brightness.</a:t>
            </a:r>
          </a:p>
          <a:p>
            <a:pPr marL="0" indent="0" defTabSz="429768">
              <a:spcBef>
                <a:spcPts val="400"/>
              </a:spcBef>
              <a:buNone/>
              <a:defRPr sz="1316"/>
            </a:pP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“Good fortune comes to roost in stillness. To lack this stillness is called scurrying around even when sitting down. Allow your ears and eyes to open inward and thereby place yourself beyond your </a:t>
            </a:r>
            <a:r>
              <a:rPr lang="en-GB" sz="2000" dirty="0" err="1">
                <a:latin typeface="Arial" panose="020B0604020202020204" pitchFamily="34" charset="0"/>
                <a:cs typeface="Arial" panose="020B0604020202020204" pitchFamily="34" charset="0"/>
              </a:rPr>
              <a:t>heartmind’s</a:t>
            </a:r>
            <a:r>
              <a:rPr lang="en-GB" sz="2000" dirty="0">
                <a:latin typeface="Arial" panose="020B0604020202020204" pitchFamily="34" charset="0"/>
                <a:cs typeface="Arial" panose="020B0604020202020204" pitchFamily="34" charset="0"/>
              </a:rPr>
              <a:t> understanding consciousness. Even the ghosts and spirits will then seek refuge in you, human beings all the more so! This is the transformation of all things, the hinge on which Shun and Yu moved, the lifelong practice of Fu Xi and Ji Qu. How much more should it be so for others!” (Ch. 4 “In the Human World”)</a:t>
            </a:r>
            <a:endParaRPr sz="2000" b="1"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0605EF63-45D4-6D44-90B2-F68181F3DF88}"/>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(3) Emptiness</a:t>
            </a:r>
          </a:p>
        </p:txBody>
      </p:sp>
    </p:spTree>
    <p:extLst>
      <p:ext uri="{BB962C8B-B14F-4D97-AF65-F5344CB8AC3E}">
        <p14:creationId xmlns:p14="http://schemas.microsoft.com/office/powerpoint/2010/main" val="24938784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36"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38"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39" name="Content Placeholder 5"/>
          <p:cNvSpPr txBox="1">
            <a:spLocks noGrp="1"/>
          </p:cNvSpPr>
          <p:nvPr>
            <p:ph type="body" sz="half" idx="1"/>
          </p:nvPr>
        </p:nvSpPr>
        <p:spPr>
          <a:xfrm>
            <a:off x="2550101" y="1253331"/>
            <a:ext cx="4181415" cy="4351338"/>
          </a:xfrm>
          <a:prstGeom prst="rect">
            <a:avLst/>
          </a:prstGeom>
        </p:spPr>
        <p:txBody>
          <a:bodyPr>
            <a:noAutofit/>
          </a:bodyPr>
          <a:lstStyle/>
          <a:p>
            <a:pPr marL="130302" indent="-130302" defTabSz="521208">
              <a:spcBef>
                <a:spcPts val="500"/>
              </a:spcBef>
              <a:defRPr sz="1596"/>
            </a:pPr>
            <a:r>
              <a:rPr sz="2000" dirty="0">
                <a:latin typeface="Arial" panose="020B0604020202020204" pitchFamily="34" charset="0"/>
                <a:cs typeface="Arial" panose="020B0604020202020204" pitchFamily="34" charset="0"/>
              </a:rPr>
              <a:t>Emptiness [</a:t>
            </a:r>
            <a:r>
              <a:rPr sz="2000" dirty="0" err="1">
                <a:latin typeface="Arial" panose="020B0604020202020204" pitchFamily="34" charset="0"/>
                <a:cs typeface="Arial" panose="020B0604020202020204" pitchFamily="34" charset="0"/>
              </a:rPr>
              <a:t>xu</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虚</a:t>
            </a:r>
            <a:r>
              <a:rPr sz="2000" dirty="0">
                <a:latin typeface="Arial" panose="020B0604020202020204" pitchFamily="34" charset="0"/>
                <a:cs typeface="Arial" panose="020B0604020202020204" pitchFamily="34" charset="0"/>
              </a:rPr>
              <a:t>]</a:t>
            </a:r>
          </a:p>
          <a:p>
            <a:pPr marL="390905" lvl="1" indent="-130302" defTabSz="521208">
              <a:spcBef>
                <a:spcPts val="500"/>
              </a:spcBef>
              <a:defRPr sz="1596"/>
            </a:pPr>
            <a:r>
              <a:rPr sz="2000" dirty="0">
                <a:latin typeface="Arial" panose="020B0604020202020204" pitchFamily="34" charset="0"/>
                <a:cs typeface="Arial" panose="020B0604020202020204" pitchFamily="34" charset="0"/>
              </a:rPr>
              <a:t>Language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27, 33)</a:t>
            </a:r>
          </a:p>
          <a:p>
            <a:pPr marL="990600" lvl="2" indent="-266699" defTabSz="521208">
              <a:spcBef>
                <a:spcPts val="500"/>
              </a:spcBef>
              <a:buFontTx/>
              <a:buAutoNum type="alphaLcPeriod"/>
              <a:defRPr sz="1596"/>
            </a:pPr>
            <a:r>
              <a:rPr sz="2000" dirty="0">
                <a:latin typeface="Arial" panose="020B0604020202020204" pitchFamily="34" charset="0"/>
                <a:cs typeface="Arial" panose="020B0604020202020204" pitchFamily="34" charset="0"/>
              </a:rPr>
              <a:t>Elsewhere [</a:t>
            </a:r>
            <a:r>
              <a:rPr sz="2000" i="1" dirty="0" err="1">
                <a:latin typeface="Arial" panose="020B0604020202020204" pitchFamily="34" charset="0"/>
                <a:cs typeface="Arial" panose="020B0604020202020204" pitchFamily="34" charset="0"/>
              </a:rPr>
              <a:t>yu</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寓</a:t>
            </a:r>
            <a:r>
              <a:rPr sz="2000" dirty="0">
                <a:latin typeface="Arial" panose="020B0604020202020204" pitchFamily="34" charset="0"/>
                <a:cs typeface="Arial" panose="020B0604020202020204" pitchFamily="34" charset="0"/>
              </a:rPr>
              <a:t>] words, </a:t>
            </a:r>
          </a:p>
          <a:p>
            <a:pPr marL="990600" lvl="2" indent="-266699" defTabSz="521208">
              <a:spcBef>
                <a:spcPts val="500"/>
              </a:spcBef>
              <a:buFontTx/>
              <a:buAutoNum type="alphaLcPeriod"/>
              <a:defRPr sz="1596"/>
            </a:pPr>
            <a:r>
              <a:rPr sz="2000" dirty="0">
                <a:latin typeface="Arial" panose="020B0604020202020204" pitchFamily="34" charset="0"/>
                <a:cs typeface="Arial" panose="020B0604020202020204" pitchFamily="34" charset="0"/>
              </a:rPr>
              <a:t>Weighty/authoritative [</a:t>
            </a:r>
            <a:r>
              <a:rPr sz="2000" i="1" dirty="0" err="1">
                <a:latin typeface="Arial" panose="020B0604020202020204" pitchFamily="34" charset="0"/>
                <a:cs typeface="Arial" panose="020B0604020202020204" pitchFamily="34" charset="0"/>
              </a:rPr>
              <a:t>zhong</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重</a:t>
            </a:r>
            <a:r>
              <a:rPr sz="2000" dirty="0">
                <a:latin typeface="Arial" panose="020B0604020202020204" pitchFamily="34" charset="0"/>
                <a:cs typeface="Arial" panose="020B0604020202020204" pitchFamily="34" charset="0"/>
              </a:rPr>
              <a:t>] words, </a:t>
            </a:r>
          </a:p>
          <a:p>
            <a:pPr marL="990600" lvl="2" indent="-266699" defTabSz="521208">
              <a:spcBef>
                <a:spcPts val="500"/>
              </a:spcBef>
              <a:buFontTx/>
              <a:buAutoNum type="alphaLcPeriod"/>
              <a:defRPr sz="1596"/>
            </a:pPr>
            <a:r>
              <a:rPr sz="2000" dirty="0">
                <a:latin typeface="Arial" panose="020B0604020202020204" pitchFamily="34" charset="0"/>
                <a:cs typeface="Arial" panose="020B0604020202020204" pitchFamily="34" charset="0"/>
              </a:rPr>
              <a:t>Tipping-vessel [</a:t>
            </a:r>
            <a:r>
              <a:rPr sz="2000" i="1" dirty="0" err="1">
                <a:latin typeface="Arial" panose="020B0604020202020204" pitchFamily="34" charset="0"/>
                <a:cs typeface="Arial" panose="020B0604020202020204" pitchFamily="34" charset="0"/>
              </a:rPr>
              <a:t>zhi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卮</a:t>
            </a:r>
            <a:r>
              <a:rPr sz="2000" dirty="0">
                <a:latin typeface="Arial" panose="020B0604020202020204" pitchFamily="34" charset="0"/>
                <a:cs typeface="Arial" panose="020B0604020202020204" pitchFamily="34" charset="0"/>
              </a:rPr>
              <a:t>] words</a:t>
            </a:r>
          </a:p>
          <a:p>
            <a:pPr marL="390905" lvl="1" indent="-130302" defTabSz="521208">
              <a:spcBef>
                <a:spcPts val="500"/>
              </a:spcBef>
              <a:defRPr sz="1596"/>
            </a:pPr>
            <a:r>
              <a:rPr sz="2000" dirty="0">
                <a:latin typeface="Arial" panose="020B0604020202020204" pitchFamily="34" charset="0"/>
                <a:cs typeface="Arial" panose="020B0604020202020204" pitchFamily="34" charset="0"/>
              </a:rPr>
              <a:t>Action</a:t>
            </a:r>
          </a:p>
          <a:p>
            <a:pPr marL="651509" lvl="2" indent="-130302" defTabSz="521208">
              <a:spcBef>
                <a:spcPts val="500"/>
              </a:spcBef>
              <a:defRPr sz="1596" i="1"/>
            </a:pPr>
            <a:r>
              <a:rPr sz="2000" dirty="0" err="1">
                <a:latin typeface="Arial" panose="020B0604020202020204" pitchFamily="34" charset="0"/>
                <a:cs typeface="Arial" panose="020B0604020202020204" pitchFamily="34" charset="0"/>
              </a:rPr>
              <a:t>Wuwei</a:t>
            </a:r>
            <a:r>
              <a:rPr sz="2000" i="0" dirty="0">
                <a:latin typeface="Arial" panose="020B0604020202020204" pitchFamily="34" charset="0"/>
                <a:cs typeface="Arial" panose="020B0604020202020204" pitchFamily="34" charset="0"/>
              </a:rPr>
              <a:t> [2.0]</a:t>
            </a:r>
          </a:p>
          <a:p>
            <a:pPr marL="390905" lvl="1" indent="-130302" defTabSz="521208">
              <a:spcBef>
                <a:spcPts val="500"/>
              </a:spcBef>
              <a:defRPr sz="1596"/>
            </a:pPr>
            <a:r>
              <a:rPr sz="2000" dirty="0">
                <a:latin typeface="Arial" panose="020B0604020202020204" pitchFamily="34" charset="0"/>
                <a:cs typeface="Arial" panose="020B0604020202020204" pitchFamily="34" charset="0"/>
              </a:rPr>
              <a:t>Existence</a:t>
            </a:r>
          </a:p>
          <a:p>
            <a:pPr marL="651509" lvl="2" indent="-130302" defTabSz="521208">
              <a:spcBef>
                <a:spcPts val="500"/>
              </a:spcBef>
              <a:defRPr sz="1596"/>
            </a:pPr>
            <a:r>
              <a:rPr sz="2000" dirty="0">
                <a:latin typeface="Arial" panose="020B0604020202020204" pitchFamily="34" charset="0"/>
                <a:cs typeface="Arial" panose="020B0604020202020204" pitchFamily="34" charset="0"/>
              </a:rPr>
              <a:t>Flux of identity:</a:t>
            </a:r>
          </a:p>
          <a:p>
            <a:pPr marL="990600" lvl="2" indent="-266699" defTabSz="521208">
              <a:spcBef>
                <a:spcPts val="500"/>
              </a:spcBef>
              <a:buFontTx/>
              <a:buAutoNum type="alphaLcPeriod"/>
              <a:defRPr sz="1596"/>
            </a:pPr>
            <a:r>
              <a:rPr sz="2000" dirty="0">
                <a:latin typeface="Arial" panose="020B0604020202020204" pitchFamily="34" charset="0"/>
                <a:cs typeface="Arial" panose="020B0604020202020204" pitchFamily="34" charset="0"/>
              </a:rPr>
              <a:t>Flexibility across perspectives</a:t>
            </a:r>
          </a:p>
          <a:p>
            <a:pPr marL="990600" lvl="2" indent="-266699" defTabSz="521208">
              <a:spcBef>
                <a:spcPts val="500"/>
              </a:spcBef>
              <a:buFontTx/>
              <a:buAutoNum type="alphaLcPeriod"/>
              <a:defRPr sz="1596"/>
            </a:pPr>
            <a:r>
              <a:rPr sz="2000" dirty="0">
                <a:latin typeface="Arial" panose="020B0604020202020204" pitchFamily="34" charset="0"/>
                <a:cs typeface="Arial" panose="020B0604020202020204" pitchFamily="34" charset="0"/>
              </a:rPr>
              <a:t>Role</a:t>
            </a:r>
          </a:p>
          <a:p>
            <a:pPr marL="990600" lvl="2" indent="-266699" defTabSz="521208">
              <a:spcBef>
                <a:spcPts val="500"/>
              </a:spcBef>
              <a:buFontTx/>
              <a:buAutoNum type="alphaLcPeriod"/>
              <a:defRPr sz="1596"/>
            </a:pPr>
            <a:r>
              <a:rPr sz="2000" dirty="0">
                <a:latin typeface="Arial" panose="020B0604020202020204" pitchFamily="34" charset="0"/>
                <a:cs typeface="Arial" panose="020B0604020202020204" pitchFamily="34" charset="0"/>
              </a:rPr>
              <a:t>Kind of entities</a:t>
            </a:r>
          </a:p>
        </p:txBody>
      </p:sp>
      <p:sp>
        <p:nvSpPr>
          <p:cNvPr id="240" name="Content Placeholder 5"/>
          <p:cNvSpPr txBox="1"/>
          <p:nvPr/>
        </p:nvSpPr>
        <p:spPr>
          <a:xfrm>
            <a:off x="7005736" y="1331118"/>
            <a:ext cx="4921404" cy="4666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marL="130302" indent="-130302" defTabSz="521208">
              <a:lnSpc>
                <a:spcPct val="90000"/>
              </a:lnSpc>
              <a:spcBef>
                <a:spcPts val="500"/>
              </a:spcBef>
              <a:buSzPct val="100000"/>
              <a:buFont typeface="Arial"/>
              <a:buChar char="•"/>
              <a:defRPr sz="1596"/>
            </a:pPr>
            <a:r>
              <a:rPr sz="2000" dirty="0">
                <a:latin typeface="Arial" panose="020B0604020202020204" pitchFamily="34" charset="0"/>
                <a:cs typeface="Arial" panose="020B0604020202020204" pitchFamily="34" charset="0"/>
              </a:rPr>
              <a:t>Sitting and Forgetting [</a:t>
            </a:r>
            <a:r>
              <a:rPr sz="2000" i="1" dirty="0" err="1">
                <a:latin typeface="Arial" panose="020B0604020202020204" pitchFamily="34" charset="0"/>
                <a:cs typeface="Arial" panose="020B0604020202020204" pitchFamily="34" charset="0"/>
              </a:rPr>
              <a:t>zuowang</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坐忘</a:t>
            </a:r>
            <a:r>
              <a:rPr sz="2000" dirty="0">
                <a:latin typeface="Arial" panose="020B0604020202020204" pitchFamily="34" charset="0"/>
                <a:cs typeface="Arial" panose="020B0604020202020204" pitchFamily="34" charset="0"/>
              </a:rPr>
              <a:t>]/</a:t>
            </a:r>
            <a:br>
              <a:rPr lang="en-GB"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Fasting of the </a:t>
            </a:r>
            <a:r>
              <a:rPr sz="2000" dirty="0" err="1">
                <a:latin typeface="Arial" panose="020B0604020202020204" pitchFamily="34" charset="0"/>
                <a:cs typeface="Arial" panose="020B0604020202020204" pitchFamily="34" charset="0"/>
              </a:rPr>
              <a:t>Heartmind</a:t>
            </a:r>
            <a:r>
              <a:rPr sz="2000" dirty="0">
                <a:latin typeface="Arial" panose="020B0604020202020204" pitchFamily="34" charset="0"/>
                <a:cs typeface="Arial" panose="020B0604020202020204" pitchFamily="34" charset="0"/>
              </a:rPr>
              <a:t> [</a:t>
            </a:r>
            <a:r>
              <a:rPr sz="2000" i="1" dirty="0" err="1">
                <a:latin typeface="Arial" panose="020B0604020202020204" pitchFamily="34" charset="0"/>
                <a:cs typeface="Arial" panose="020B0604020202020204" pitchFamily="34" charset="0"/>
              </a:rPr>
              <a:t>xinzhai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心齋</a:t>
            </a:r>
            <a:r>
              <a:rPr sz="2000" dirty="0">
                <a:latin typeface="Arial" panose="020B0604020202020204" pitchFamily="34" charset="0"/>
                <a:cs typeface="Arial" panose="020B0604020202020204" pitchFamily="34" charset="0"/>
              </a:rPr>
              <a:t>]</a:t>
            </a:r>
          </a:p>
          <a:p>
            <a:pPr marL="502920" lvl="1" indent="-213360" defTabSz="521208">
              <a:lnSpc>
                <a:spcPct val="90000"/>
              </a:lnSpc>
              <a:spcBef>
                <a:spcPts val="500"/>
              </a:spcBef>
              <a:buSzPct val="100000"/>
              <a:buAutoNum type="romanLcPeriod"/>
              <a:defRPr sz="1596"/>
            </a:pPr>
            <a:r>
              <a:rPr sz="2000" dirty="0">
                <a:latin typeface="Arial" panose="020B0604020202020204" pitchFamily="34" charset="0"/>
                <a:cs typeface="Arial" panose="020B0604020202020204" pitchFamily="34" charset="0"/>
              </a:rPr>
              <a:t>Forgetting benevolence and rightness</a:t>
            </a:r>
          </a:p>
          <a:p>
            <a:pPr marL="502920" lvl="1" indent="-213360" defTabSz="521208">
              <a:lnSpc>
                <a:spcPct val="90000"/>
              </a:lnSpc>
              <a:spcBef>
                <a:spcPts val="500"/>
              </a:spcBef>
              <a:buSzPct val="100000"/>
              <a:buAutoNum type="romanLcPeriod"/>
              <a:defRPr sz="1596"/>
            </a:pPr>
            <a:r>
              <a:rPr sz="2000" dirty="0">
                <a:latin typeface="Arial" panose="020B0604020202020204" pitchFamily="34" charset="0"/>
                <a:cs typeface="Arial" panose="020B0604020202020204" pitchFamily="34" charset="0"/>
              </a:rPr>
              <a:t>Forgetting rites and music</a:t>
            </a:r>
          </a:p>
          <a:p>
            <a:pPr marL="502920" lvl="1" indent="-213360" defTabSz="521208">
              <a:lnSpc>
                <a:spcPct val="90000"/>
              </a:lnSpc>
              <a:spcBef>
                <a:spcPts val="500"/>
              </a:spcBef>
              <a:buSzPct val="100000"/>
              <a:buAutoNum type="romanLcPeriod"/>
              <a:defRPr sz="1596"/>
            </a:pPr>
            <a:r>
              <a:rPr sz="2000" dirty="0">
                <a:latin typeface="Arial" panose="020B0604020202020204" pitchFamily="34" charset="0"/>
                <a:cs typeface="Arial" panose="020B0604020202020204" pitchFamily="34" charset="0"/>
              </a:rPr>
              <a:t>Forgetting everything:</a:t>
            </a:r>
          </a:p>
          <a:p>
            <a:pPr marL="628649" lvl="1" indent="-266699" defTabSz="521208">
              <a:lnSpc>
                <a:spcPct val="90000"/>
              </a:lnSpc>
              <a:spcBef>
                <a:spcPts val="500"/>
              </a:spcBef>
              <a:buSzPct val="100000"/>
              <a:buAutoNum type="alphaLcParenBoth"/>
              <a:defRPr sz="1596"/>
            </a:pPr>
            <a:r>
              <a:rPr sz="2000" dirty="0">
                <a:latin typeface="Arial" panose="020B0604020202020204" pitchFamily="34" charset="0"/>
                <a:cs typeface="Arial" panose="020B0604020202020204" pitchFamily="34" charset="0"/>
              </a:rPr>
              <a:t> Limbs and body / Not listening with ears</a:t>
            </a:r>
          </a:p>
          <a:p>
            <a:pPr marL="628649" lvl="1" indent="-266699" defTabSz="521208">
              <a:lnSpc>
                <a:spcPct val="90000"/>
              </a:lnSpc>
              <a:spcBef>
                <a:spcPts val="500"/>
              </a:spcBef>
              <a:buSzPct val="100000"/>
              <a:buAutoNum type="alphaLcParenBoth"/>
              <a:defRPr sz="1596"/>
            </a:pPr>
            <a:r>
              <a:rPr sz="2000" dirty="0">
                <a:latin typeface="Arial" panose="020B0604020202020204" pitchFamily="34" charset="0"/>
                <a:cs typeface="Arial" panose="020B0604020202020204" pitchFamily="34" charset="0"/>
              </a:rPr>
              <a:t> Perception and intellect / Not listening with the mind</a:t>
            </a:r>
          </a:p>
          <a:p>
            <a:pPr marL="651509" lvl="2" indent="-130302" defTabSz="521208">
              <a:lnSpc>
                <a:spcPct val="90000"/>
              </a:lnSpc>
              <a:spcBef>
                <a:spcPts val="500"/>
              </a:spcBef>
              <a:buSzPct val="100000"/>
              <a:buFont typeface="Arial"/>
              <a:buChar char="•"/>
              <a:defRPr sz="1596"/>
            </a:pPr>
            <a:r>
              <a:rPr sz="2000" dirty="0">
                <a:latin typeface="Arial" panose="020B0604020202020204" pitchFamily="34" charset="0"/>
                <a:cs typeface="Arial" panose="020B0604020202020204" pitchFamily="34" charset="0"/>
              </a:rPr>
              <a:t>Forgetting (a) </a:t>
            </a:r>
            <a:r>
              <a:rPr sz="2000" u="sng" dirty="0">
                <a:latin typeface="Arial" panose="020B0604020202020204" pitchFamily="34" charset="0"/>
                <a:cs typeface="Arial" panose="020B0604020202020204" pitchFamily="34" charset="0"/>
              </a:rPr>
              <a:t>form</a:t>
            </a:r>
            <a:r>
              <a:rPr sz="2000" dirty="0">
                <a:latin typeface="Arial" panose="020B0604020202020204" pitchFamily="34" charset="0"/>
                <a:cs typeface="Arial" panose="020B0604020202020204" pitchFamily="34" charset="0"/>
              </a:rPr>
              <a:t> and (b) </a:t>
            </a:r>
            <a:r>
              <a:rPr sz="2000" u="sng" dirty="0">
                <a:latin typeface="Arial" panose="020B0604020202020204" pitchFamily="34" charset="0"/>
                <a:cs typeface="Arial" panose="020B0604020202020204" pitchFamily="34" charset="0"/>
              </a:rPr>
              <a:t>understanding</a:t>
            </a:r>
          </a:p>
          <a:p>
            <a:pPr marL="912113" lvl="3" indent="-130302" defTabSz="521208">
              <a:lnSpc>
                <a:spcPct val="90000"/>
              </a:lnSpc>
              <a:spcBef>
                <a:spcPts val="500"/>
              </a:spcBef>
              <a:buSzPct val="100000"/>
              <a:buFont typeface="Arial"/>
              <a:buChar char="•"/>
              <a:defRPr sz="1596"/>
            </a:pPr>
            <a:r>
              <a:rPr sz="2000" dirty="0">
                <a:latin typeface="Arial" panose="020B0604020202020204" pitchFamily="34" charset="0"/>
                <a:cs typeface="Arial" panose="020B0604020202020204" pitchFamily="34" charset="0"/>
              </a:rPr>
              <a:t>Any privileged </a:t>
            </a:r>
            <a:r>
              <a:rPr sz="2000" dirty="0" err="1">
                <a:latin typeface="Arial" panose="020B0604020202020204" pitchFamily="34" charset="0"/>
                <a:cs typeface="Arial" panose="020B0604020202020204" pitchFamily="34" charset="0"/>
              </a:rPr>
              <a:t>organisation</a:t>
            </a:r>
            <a:r>
              <a:rPr sz="2000" dirty="0">
                <a:latin typeface="Arial" panose="020B0604020202020204" pitchFamily="34" charset="0"/>
                <a:cs typeface="Arial" panose="020B0604020202020204" pitchFamily="34" charset="0"/>
              </a:rPr>
              <a:t> of actions or distinctions</a:t>
            </a:r>
          </a:p>
          <a:p>
            <a:pPr marL="912113" lvl="3" indent="-130302" defTabSz="521208">
              <a:lnSpc>
                <a:spcPct val="90000"/>
              </a:lnSpc>
              <a:spcBef>
                <a:spcPts val="500"/>
              </a:spcBef>
              <a:buSzPct val="100000"/>
              <a:buFont typeface="Arial"/>
              <a:buChar char="•"/>
              <a:defRPr sz="1596"/>
            </a:pPr>
            <a:r>
              <a:rPr sz="2000" dirty="0">
                <a:latin typeface="Arial" panose="020B0604020202020204" pitchFamily="34" charset="0"/>
                <a:cs typeface="Arial" panose="020B0604020202020204" pitchFamily="34" charset="0"/>
              </a:rPr>
              <a:t>Non-anthropic self-conception / Listening with one’s spirit</a:t>
            </a:r>
          </a:p>
          <a:p>
            <a:pPr marL="1172717" lvl="4" indent="-130302" defTabSz="521208">
              <a:lnSpc>
                <a:spcPct val="90000"/>
              </a:lnSpc>
              <a:spcBef>
                <a:spcPts val="500"/>
              </a:spcBef>
              <a:buSzPct val="100000"/>
              <a:buFont typeface="Arial"/>
              <a:buChar char="•"/>
              <a:defRPr sz="1596"/>
            </a:pPr>
            <a:r>
              <a:rPr sz="2000" dirty="0">
                <a:latin typeface="Arial" panose="020B0604020202020204" pitchFamily="34" charset="0"/>
                <a:cs typeface="Arial" panose="020B0604020202020204" pitchFamily="34" charset="0"/>
              </a:rPr>
              <a:t>Identification with “Great Thoroughfare” [</a:t>
            </a:r>
            <a:r>
              <a:rPr sz="2000" dirty="0" err="1">
                <a:latin typeface="Arial" panose="020B0604020202020204" pitchFamily="34" charset="0"/>
                <a:cs typeface="Arial" panose="020B0604020202020204" pitchFamily="34" charset="0"/>
              </a:rPr>
              <a:t>大通</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dàtōng</a:t>
            </a:r>
            <a:r>
              <a:rPr sz="2000" dirty="0">
                <a:latin typeface="Arial" panose="020B0604020202020204" pitchFamily="34" charset="0"/>
                <a:cs typeface="Arial" panose="020B0604020202020204" pitchFamily="34" charset="0"/>
              </a:rPr>
              <a:t>]</a:t>
            </a:r>
          </a:p>
        </p:txBody>
      </p:sp>
      <p:sp>
        <p:nvSpPr>
          <p:cNvPr id="10" name="Title 1">
            <a:extLst>
              <a:ext uri="{FF2B5EF4-FFF2-40B4-BE49-F238E27FC236}">
                <a16:creationId xmlns:a16="http://schemas.microsoft.com/office/drawing/2014/main" id="{E9706A1B-5BBA-DF49-9941-9E3CAFF6F89B}"/>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(3) Emptiness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43" name="Rectangle 3"/>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44"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246" name="Content Placeholder 2"/>
          <p:cNvSpPr txBox="1">
            <a:spLocks noGrp="1"/>
          </p:cNvSpPr>
          <p:nvPr>
            <p:ph type="body" idx="1"/>
          </p:nvPr>
        </p:nvSpPr>
        <p:spPr>
          <a:xfrm>
            <a:off x="666955" y="1910608"/>
            <a:ext cx="9998854" cy="3542479"/>
          </a:xfrm>
          <a:prstGeom prst="rect">
            <a:avLst/>
          </a:prstGeom>
        </p:spPr>
        <p:txBody>
          <a:bodyPr>
            <a:noAutofit/>
          </a:bodyPr>
          <a:lstStyle/>
          <a:p>
            <a:pPr marL="0" indent="0" defTabSz="704087">
              <a:spcBef>
                <a:spcPts val="700"/>
              </a:spcBef>
              <a:buSzTx/>
              <a:buFontTx/>
              <a:buNone/>
              <a:defRPr sz="1848"/>
            </a:pPr>
            <a:r>
              <a:rPr sz="2000" dirty="0">
                <a:latin typeface="Arial" panose="020B0604020202020204" pitchFamily="34" charset="0"/>
                <a:cs typeface="Arial" panose="020B0604020202020204" pitchFamily="34" charset="0"/>
              </a:rPr>
              <a:t>Referring to </a:t>
            </a:r>
            <a:r>
              <a:rPr sz="2000" i="1" dirty="0" err="1">
                <a:latin typeface="Arial" panose="020B0604020202020204" pitchFamily="34" charset="0"/>
                <a:cs typeface="Arial" panose="020B0604020202020204" pitchFamily="34" charset="0"/>
              </a:rPr>
              <a:t>Daodejing</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18, 54;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1–7ff, 17f</a:t>
            </a:r>
          </a:p>
          <a:p>
            <a:pPr marL="247048" indent="-247048" defTabSz="704087">
              <a:spcBef>
                <a:spcPts val="700"/>
              </a:spcBef>
              <a:buFontTx/>
              <a:buAutoNum type="arabicPeriod"/>
              <a:defRPr sz="1848" b="1"/>
            </a:pPr>
            <a:r>
              <a:rPr sz="2000" dirty="0">
                <a:latin typeface="Arial" panose="020B0604020202020204" pitchFamily="34" charset="0"/>
                <a:cs typeface="Arial" panose="020B0604020202020204" pitchFamily="34" charset="0"/>
              </a:rPr>
              <a:t>How does the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’s understanding of our place as human beings in the world differ from the </a:t>
            </a:r>
            <a:r>
              <a:rPr sz="2000" i="1" dirty="0" err="1">
                <a:latin typeface="Arial" panose="020B0604020202020204" pitchFamily="34" charset="0"/>
                <a:cs typeface="Arial" panose="020B0604020202020204" pitchFamily="34" charset="0"/>
              </a:rPr>
              <a:t>Daodejing</a:t>
            </a:r>
            <a:r>
              <a:rPr sz="2000" dirty="0" err="1">
                <a:latin typeface="Arial" panose="020B0604020202020204" pitchFamily="34" charset="0"/>
                <a:cs typeface="Arial" panose="020B0604020202020204" pitchFamily="34" charset="0"/>
              </a:rPr>
              <a:t>’s</a:t>
            </a:r>
            <a:r>
              <a:rPr sz="2000" dirty="0">
                <a:latin typeface="Arial" panose="020B0604020202020204" pitchFamily="34" charset="0"/>
                <a:cs typeface="Arial" panose="020B0604020202020204" pitchFamily="34" charset="0"/>
              </a:rPr>
              <a:t>? What implications does this have for how we are to act (or not) in it?</a:t>
            </a:r>
          </a:p>
          <a:p>
            <a:pPr marL="0" indent="0" defTabSz="704087">
              <a:spcBef>
                <a:spcPts val="700"/>
              </a:spcBef>
              <a:buSzTx/>
              <a:buFontTx/>
              <a:buNone/>
              <a:defRPr sz="1848"/>
            </a:pPr>
            <a:endParaRPr sz="2000" dirty="0">
              <a:latin typeface="Arial" panose="020B0604020202020204" pitchFamily="34" charset="0"/>
              <a:cs typeface="Arial" panose="020B0604020202020204" pitchFamily="34" charset="0"/>
            </a:endParaRPr>
          </a:p>
          <a:p>
            <a:pPr marL="0" indent="0" defTabSz="704087">
              <a:spcBef>
                <a:spcPts val="700"/>
              </a:spcBef>
              <a:buSzTx/>
              <a:buFontTx/>
              <a:buNone/>
              <a:defRPr sz="1848"/>
            </a:pPr>
            <a:r>
              <a:rPr sz="2000" dirty="0">
                <a:latin typeface="Arial" panose="020B0604020202020204" pitchFamily="34" charset="0"/>
                <a:cs typeface="Arial" panose="020B0604020202020204" pitchFamily="34" charset="0"/>
              </a:rPr>
              <a:t>Referring to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1f, 2f, 4f, 17f, 18f,</a:t>
            </a:r>
          </a:p>
          <a:p>
            <a:pPr marL="247048" indent="-247048" defTabSz="704087">
              <a:spcBef>
                <a:spcPts val="700"/>
              </a:spcBef>
              <a:buFontTx/>
              <a:buAutoNum type="arabicPeriod" startAt="2"/>
              <a:defRPr sz="1848" b="1"/>
            </a:pPr>
            <a:r>
              <a:rPr sz="2000" dirty="0">
                <a:latin typeface="Arial" panose="020B0604020202020204" pitchFamily="34" charset="0"/>
                <a:cs typeface="Arial" panose="020B0604020202020204" pitchFamily="34" charset="0"/>
              </a:rPr>
              <a:t>How is the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be able to make any claims about non-human animals?</a:t>
            </a:r>
          </a:p>
          <a:p>
            <a:pPr marL="0" indent="0" defTabSz="704087">
              <a:spcBef>
                <a:spcPts val="700"/>
              </a:spcBef>
              <a:buSzTx/>
              <a:buFontTx/>
              <a:buNone/>
              <a:defRPr sz="1848"/>
            </a:pPr>
            <a:endParaRPr sz="2000" dirty="0">
              <a:latin typeface="Arial" panose="020B0604020202020204" pitchFamily="34" charset="0"/>
              <a:cs typeface="Arial" panose="020B0604020202020204" pitchFamily="34" charset="0"/>
            </a:endParaRPr>
          </a:p>
          <a:p>
            <a:pPr marL="0" indent="0" defTabSz="704087">
              <a:spcBef>
                <a:spcPts val="700"/>
              </a:spcBef>
              <a:buSzTx/>
              <a:buFontTx/>
              <a:buNone/>
              <a:defRPr sz="1848"/>
            </a:pPr>
            <a:r>
              <a:rPr sz="2000" dirty="0">
                <a:latin typeface="Arial" panose="020B0604020202020204" pitchFamily="34" charset="0"/>
                <a:cs typeface="Arial" panose="020B0604020202020204" pitchFamily="34" charset="0"/>
              </a:rPr>
              <a:t>Referring to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2f, 13f, 26f, 27f, 33f.</a:t>
            </a:r>
          </a:p>
          <a:p>
            <a:pPr marL="247048" indent="-247048" defTabSz="704087">
              <a:spcBef>
                <a:spcPts val="700"/>
              </a:spcBef>
              <a:buFontTx/>
              <a:buAutoNum type="arabicPeriod" startAt="3"/>
              <a:defRPr sz="1848" b="1"/>
            </a:pPr>
            <a:r>
              <a:rPr sz="2000" dirty="0">
                <a:latin typeface="Arial" panose="020B0604020202020204" pitchFamily="34" charset="0"/>
                <a:cs typeface="Arial" panose="020B0604020202020204" pitchFamily="34" charset="0"/>
              </a:rPr>
              <a:t>How is it possible for the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to make claims about anything apart from itself as a text? Isn’t the </a:t>
            </a:r>
            <a:r>
              <a:rPr sz="2000" i="1" dirty="0" err="1">
                <a:latin typeface="Arial" panose="020B0604020202020204" pitchFamily="34" charset="0"/>
                <a:cs typeface="Arial" panose="020B0604020202020204" pitchFamily="34" charset="0"/>
              </a:rPr>
              <a:t>Zhuangzian</a:t>
            </a:r>
            <a:r>
              <a:rPr sz="2000" dirty="0">
                <a:latin typeface="Arial" panose="020B0604020202020204" pitchFamily="34" charset="0"/>
                <a:cs typeface="Arial" panose="020B0604020202020204" pitchFamily="34" charset="0"/>
              </a:rPr>
              <a:t> perspective just another perspective?</a:t>
            </a:r>
          </a:p>
        </p:txBody>
      </p:sp>
      <p:sp>
        <p:nvSpPr>
          <p:cNvPr id="7" name="Title 1">
            <a:extLst>
              <a:ext uri="{FF2B5EF4-FFF2-40B4-BE49-F238E27FC236}">
                <a16:creationId xmlns:a16="http://schemas.microsoft.com/office/drawing/2014/main" id="{C9A8B13F-E6A4-C348-92BF-AC0A1DBFB308}"/>
              </a:ext>
            </a:extLst>
          </p:cNvPr>
          <p:cNvSpPr txBox="1">
            <a:spLocks/>
          </p:cNvSpPr>
          <p:nvPr/>
        </p:nvSpPr>
        <p:spPr>
          <a:xfrm>
            <a:off x="666955" y="1076446"/>
            <a:ext cx="10515600" cy="83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05255" rtl="0" latinLnBrk="0">
              <a:lnSpc>
                <a:spcPct val="90000"/>
              </a:lnSpc>
              <a:spcBef>
                <a:spcPts val="0"/>
              </a:spcBef>
              <a:spcAft>
                <a:spcPts val="0"/>
              </a:spcAft>
              <a:buClrTx/>
              <a:buSzTx/>
              <a:buFontTx/>
              <a:buNone/>
              <a:tabLst/>
              <a:defRPr sz="4356"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Discussion Questions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49" name="Rectangle 3"/>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50"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252" name="Content Placeholder 2"/>
          <p:cNvSpPr txBox="1">
            <a:spLocks noGrp="1"/>
          </p:cNvSpPr>
          <p:nvPr>
            <p:ph type="body" idx="1"/>
          </p:nvPr>
        </p:nvSpPr>
        <p:spPr>
          <a:xfrm>
            <a:off x="666955" y="1910608"/>
            <a:ext cx="10795176" cy="3542479"/>
          </a:xfrm>
          <a:prstGeom prst="rect">
            <a:avLst/>
          </a:prstGeom>
        </p:spPr>
        <p:txBody>
          <a:bodyPr>
            <a:noAutofit/>
          </a:bodyPr>
          <a:lstStyle/>
          <a:p>
            <a:pPr marL="0" indent="0" defTabSz="676655">
              <a:spcBef>
                <a:spcPts val="700"/>
              </a:spcBef>
              <a:buSzTx/>
              <a:buFontTx/>
              <a:buNone/>
              <a:defRPr sz="1776"/>
            </a:pPr>
            <a:r>
              <a:rPr sz="2000" dirty="0">
                <a:latin typeface="Arial" panose="020B0604020202020204" pitchFamily="34" charset="0"/>
                <a:cs typeface="Arial" panose="020B0604020202020204" pitchFamily="34" charset="0"/>
              </a:rPr>
              <a:t>Referring to </a:t>
            </a:r>
            <a:r>
              <a:rPr sz="2000" i="1" dirty="0">
                <a:latin typeface="Arial" panose="020B0604020202020204" pitchFamily="34" charset="0"/>
                <a:cs typeface="Arial" panose="020B0604020202020204" pitchFamily="34" charset="0"/>
              </a:rPr>
              <a:t>Analects</a:t>
            </a:r>
            <a:r>
              <a:rPr sz="2000" dirty="0">
                <a:latin typeface="Arial" panose="020B0604020202020204" pitchFamily="34" charset="0"/>
                <a:cs typeface="Arial" panose="020B0604020202020204" pitchFamily="34" charset="0"/>
              </a:rPr>
              <a:t> 13.3 and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2f, 4f, 6f, 18f,</a:t>
            </a:r>
          </a:p>
          <a:p>
            <a:pPr marL="237423" indent="-237423" defTabSz="676655">
              <a:spcBef>
                <a:spcPts val="700"/>
              </a:spcBef>
              <a:buFontTx/>
              <a:buAutoNum type="alphaUcPeriod"/>
              <a:defRPr sz="1776" b="1"/>
            </a:pPr>
            <a:r>
              <a:rPr sz="2000" dirty="0">
                <a:latin typeface="Arial" panose="020B0604020202020204" pitchFamily="34" charset="0"/>
                <a:cs typeface="Arial" panose="020B0604020202020204" pitchFamily="34" charset="0"/>
              </a:rPr>
              <a:t>What exactly, according to the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is so problematic about Confucian rituals? Is he attacking a strawman?</a:t>
            </a:r>
          </a:p>
          <a:p>
            <a:pPr marL="0" indent="0" defTabSz="676655">
              <a:spcBef>
                <a:spcPts val="700"/>
              </a:spcBef>
              <a:buSzTx/>
              <a:buFontTx/>
              <a:buNone/>
              <a:defRPr sz="1776"/>
            </a:pPr>
            <a:endParaRPr sz="2000" dirty="0">
              <a:latin typeface="Arial" panose="020B0604020202020204" pitchFamily="34" charset="0"/>
              <a:cs typeface="Arial" panose="020B0604020202020204" pitchFamily="34" charset="0"/>
            </a:endParaRPr>
          </a:p>
          <a:p>
            <a:pPr marL="0" indent="0" defTabSz="676655">
              <a:spcBef>
                <a:spcPts val="700"/>
              </a:spcBef>
              <a:buSzTx/>
              <a:buFontTx/>
              <a:buNone/>
              <a:defRPr sz="1776"/>
            </a:pPr>
            <a:r>
              <a:rPr sz="2000" dirty="0">
                <a:latin typeface="Arial" panose="020B0604020202020204" pitchFamily="34" charset="0"/>
                <a:cs typeface="Arial" panose="020B0604020202020204" pitchFamily="34" charset="0"/>
              </a:rPr>
              <a:t>Referring to </a:t>
            </a:r>
            <a:r>
              <a:rPr sz="2000" i="1" dirty="0">
                <a:latin typeface="Arial" panose="020B0604020202020204" pitchFamily="34" charset="0"/>
                <a:cs typeface="Arial" panose="020B0604020202020204" pitchFamily="34" charset="0"/>
              </a:rPr>
              <a:t>Mencius</a:t>
            </a:r>
            <a:r>
              <a:rPr sz="2000" dirty="0">
                <a:latin typeface="Arial" panose="020B0604020202020204" pitchFamily="34" charset="0"/>
                <a:cs typeface="Arial" panose="020B0604020202020204" pitchFamily="34" charset="0"/>
              </a:rPr>
              <a:t> 6A1–10 and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Ch. 1f, 2f, 6f, 7f,</a:t>
            </a:r>
          </a:p>
          <a:p>
            <a:pPr marL="237423" indent="-237423" defTabSz="676655">
              <a:spcBef>
                <a:spcPts val="700"/>
              </a:spcBef>
              <a:buFontTx/>
              <a:buAutoNum type="alphaUcPeriod" startAt="2"/>
              <a:defRPr sz="1776" b="1"/>
            </a:pPr>
            <a:r>
              <a:rPr sz="2000" dirty="0">
                <a:latin typeface="Arial" panose="020B0604020202020204" pitchFamily="34" charset="0"/>
                <a:cs typeface="Arial" panose="020B0604020202020204" pitchFamily="34" charset="0"/>
              </a:rPr>
              <a:t>Can the </a:t>
            </a:r>
            <a:r>
              <a:rPr sz="2000" i="1" dirty="0">
                <a:latin typeface="Arial" panose="020B0604020202020204" pitchFamily="34" charset="0"/>
                <a:cs typeface="Arial" panose="020B0604020202020204" pitchFamily="34" charset="0"/>
              </a:rPr>
              <a:t>Mencius</a:t>
            </a:r>
            <a:r>
              <a:rPr sz="2000" dirty="0">
                <a:latin typeface="Arial" panose="020B0604020202020204" pitchFamily="34" charset="0"/>
                <a:cs typeface="Arial" panose="020B0604020202020204" pitchFamily="34" charset="0"/>
              </a:rPr>
              <a:t>’ claim about the moral nature of human beings survive the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’s criticisms?</a:t>
            </a:r>
          </a:p>
          <a:p>
            <a:pPr marL="0" indent="0" defTabSz="676655">
              <a:spcBef>
                <a:spcPts val="700"/>
              </a:spcBef>
              <a:buSzTx/>
              <a:buFontTx/>
              <a:buNone/>
              <a:defRPr sz="1776"/>
            </a:pPr>
            <a:endParaRPr sz="2000" dirty="0">
              <a:latin typeface="Arial" panose="020B0604020202020204" pitchFamily="34" charset="0"/>
              <a:cs typeface="Arial" panose="020B0604020202020204" pitchFamily="34" charset="0"/>
            </a:endParaRPr>
          </a:p>
          <a:p>
            <a:pPr marL="0" indent="0" defTabSz="676655">
              <a:spcBef>
                <a:spcPts val="700"/>
              </a:spcBef>
              <a:buSzTx/>
              <a:buFontTx/>
              <a:buNone/>
              <a:defRPr sz="1776"/>
            </a:pPr>
            <a:r>
              <a:rPr sz="2000" dirty="0">
                <a:latin typeface="Arial" panose="020B0604020202020204" pitchFamily="34" charset="0"/>
                <a:cs typeface="Arial" panose="020B0604020202020204" pitchFamily="34" charset="0"/>
              </a:rPr>
              <a:t>Referring to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2f, 26f, 33f, and </a:t>
            </a:r>
            <a:r>
              <a:rPr sz="2000" i="1" dirty="0" err="1">
                <a:latin typeface="Arial" panose="020B0604020202020204" pitchFamily="34" charset="0"/>
                <a:cs typeface="Arial" panose="020B0604020202020204" pitchFamily="34" charset="0"/>
              </a:rPr>
              <a:t>Xunzi</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17f, 19f, 21f, 22f,</a:t>
            </a:r>
          </a:p>
          <a:p>
            <a:pPr marL="237423" indent="-237423" defTabSz="676655">
              <a:spcBef>
                <a:spcPts val="700"/>
              </a:spcBef>
              <a:buFontTx/>
              <a:buAutoNum type="alphaUcPeriod" startAt="3"/>
              <a:defRPr sz="1776" b="1"/>
            </a:pPr>
            <a:r>
              <a:rPr sz="2000" dirty="0">
                <a:latin typeface="Arial" panose="020B0604020202020204" pitchFamily="34" charset="0"/>
                <a:cs typeface="Arial" panose="020B0604020202020204" pitchFamily="34" charset="0"/>
              </a:rPr>
              <a:t>How might the </a:t>
            </a:r>
            <a:r>
              <a:rPr sz="2000" i="1" dirty="0" err="1">
                <a:latin typeface="Arial" panose="020B0604020202020204" pitchFamily="34" charset="0"/>
                <a:cs typeface="Arial" panose="020B0604020202020204" pitchFamily="34" charset="0"/>
              </a:rPr>
              <a:t>Xunzi</a:t>
            </a:r>
            <a:r>
              <a:rPr sz="2000" dirty="0" err="1">
                <a:latin typeface="Arial" panose="020B0604020202020204" pitchFamily="34" charset="0"/>
                <a:cs typeface="Arial" panose="020B0604020202020204" pitchFamily="34" charset="0"/>
              </a:rPr>
              <a:t>’s</a:t>
            </a:r>
            <a:r>
              <a:rPr sz="2000" dirty="0">
                <a:latin typeface="Arial" panose="020B0604020202020204" pitchFamily="34" charset="0"/>
                <a:cs typeface="Arial" panose="020B0604020202020204" pitchFamily="34" charset="0"/>
              </a:rPr>
              <a:t> conception of models be seen to meet with the challenge of the </a:t>
            </a:r>
            <a:r>
              <a:rPr sz="2000" i="1" dirty="0">
                <a:latin typeface="Arial" panose="020B0604020202020204" pitchFamily="34" charset="0"/>
                <a:cs typeface="Arial" panose="020B0604020202020204" pitchFamily="34" charset="0"/>
              </a:rPr>
              <a:t>Zhuangzi</a:t>
            </a:r>
            <a:r>
              <a:rPr sz="2000" dirty="0">
                <a:latin typeface="Arial" panose="020B0604020202020204" pitchFamily="34" charset="0"/>
                <a:cs typeface="Arial" panose="020B0604020202020204" pitchFamily="34" charset="0"/>
              </a:rPr>
              <a:t>? Is it convincing?</a:t>
            </a:r>
          </a:p>
        </p:txBody>
      </p:sp>
      <p:sp>
        <p:nvSpPr>
          <p:cNvPr id="7" name="Title 1">
            <a:extLst>
              <a:ext uri="{FF2B5EF4-FFF2-40B4-BE49-F238E27FC236}">
                <a16:creationId xmlns:a16="http://schemas.microsoft.com/office/drawing/2014/main" id="{44864ACE-6EA5-1048-816B-18A40A620BC0}"/>
              </a:ext>
            </a:extLst>
          </p:cNvPr>
          <p:cNvSpPr txBox="1">
            <a:spLocks/>
          </p:cNvSpPr>
          <p:nvPr/>
        </p:nvSpPr>
        <p:spPr>
          <a:xfrm>
            <a:off x="666955" y="1076446"/>
            <a:ext cx="10515600" cy="83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05255" rtl="0" latinLnBrk="0">
              <a:lnSpc>
                <a:spcPct val="90000"/>
              </a:lnSpc>
              <a:spcBef>
                <a:spcPts val="0"/>
              </a:spcBef>
              <a:spcAft>
                <a:spcPts val="0"/>
              </a:spcAft>
              <a:buClrTx/>
              <a:buSzTx/>
              <a:buFontTx/>
              <a:buNone/>
              <a:tabLst/>
              <a:defRPr sz="4356"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Zhuangzi contra Confucianism</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255" name="Rectangle 3"/>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256"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258" name="Content Placeholder 2"/>
          <p:cNvSpPr txBox="1">
            <a:spLocks noGrp="1"/>
          </p:cNvSpPr>
          <p:nvPr>
            <p:ph type="body" idx="1"/>
          </p:nvPr>
        </p:nvSpPr>
        <p:spPr>
          <a:xfrm>
            <a:off x="645659" y="1841081"/>
            <a:ext cx="10879386" cy="3542478"/>
          </a:xfrm>
          <a:prstGeom prst="rect">
            <a:avLst/>
          </a:prstGeom>
        </p:spPr>
        <p:txBody>
          <a:bodyPr>
            <a:normAutofit/>
          </a:bodyPr>
          <a:lstStyle/>
          <a:p>
            <a:pPr marL="0" indent="0" defTabSz="813816">
              <a:spcBef>
                <a:spcPts val="800"/>
              </a:spcBef>
              <a:buSzTx/>
              <a:buFontTx/>
              <a:buNone/>
              <a:defRPr sz="2136"/>
            </a:pPr>
            <a:endParaRPr lang="en-GB" sz="2000" dirty="0">
              <a:latin typeface="Arial" panose="020B0604020202020204" pitchFamily="34" charset="0"/>
              <a:cs typeface="Arial" panose="020B0604020202020204" pitchFamily="34" charset="0"/>
            </a:endParaRPr>
          </a:p>
          <a:p>
            <a:pPr marL="285549" indent="-285549" defTabSz="813816">
              <a:spcBef>
                <a:spcPts val="800"/>
              </a:spcBef>
              <a:buFontTx/>
              <a:buAutoNum type="arabicPeriod"/>
              <a:defRPr sz="2136" b="1"/>
            </a:pPr>
            <a:r>
              <a:rPr lang="en-GB" sz="2000" dirty="0">
                <a:latin typeface="Arial" panose="020B0604020202020204" pitchFamily="34" charset="0"/>
                <a:cs typeface="Arial" panose="020B0604020202020204" pitchFamily="34" charset="0"/>
              </a:rPr>
              <a:t> Are both Confucianism and Daoism </a:t>
            </a:r>
            <a:r>
              <a:rPr lang="en-GB" sz="2000" i="1" dirty="0">
                <a:latin typeface="Arial" panose="020B0604020202020204" pitchFamily="34" charset="0"/>
                <a:cs typeface="Arial" panose="020B0604020202020204" pitchFamily="34" charset="0"/>
              </a:rPr>
              <a:t>necessarily</a:t>
            </a:r>
            <a:r>
              <a:rPr lang="en-GB" sz="2000" dirty="0">
                <a:latin typeface="Arial" panose="020B0604020202020204" pitchFamily="34" charset="0"/>
                <a:cs typeface="Arial" panose="020B0604020202020204" pitchFamily="34" charset="0"/>
              </a:rPr>
              <a:t> opposed on the notion of human nature? What would it take to synthesise both approaches?</a:t>
            </a:r>
          </a:p>
          <a:p>
            <a:pPr marL="0" indent="0" defTabSz="813816">
              <a:spcBef>
                <a:spcPts val="800"/>
              </a:spcBef>
              <a:buSzTx/>
              <a:buFontTx/>
              <a:buNone/>
              <a:defRPr sz="2136"/>
            </a:pPr>
            <a:endParaRPr sz="2000" dirty="0">
              <a:latin typeface="Arial" panose="020B0604020202020204" pitchFamily="34" charset="0"/>
              <a:cs typeface="Arial" panose="020B0604020202020204" pitchFamily="34" charset="0"/>
            </a:endParaRPr>
          </a:p>
          <a:p>
            <a:pPr marL="285549" indent="-285549" defTabSz="813816">
              <a:spcBef>
                <a:spcPts val="800"/>
              </a:spcBef>
              <a:buFontTx/>
              <a:buAutoNum type="arabicPeriod" startAt="2"/>
              <a:defRPr sz="2136" b="1"/>
            </a:pPr>
            <a:r>
              <a:rPr sz="2000" dirty="0">
                <a:latin typeface="Arial" panose="020B0604020202020204" pitchFamily="34" charset="0"/>
                <a:cs typeface="Arial" panose="020B0604020202020204" pitchFamily="34" charset="0"/>
              </a:rPr>
              <a:t> Why, apart from mere curiosity, would exploring the notion of human nature in classical Chinese texts matter for us living in the Anthropocene and technological overgrowth?</a:t>
            </a:r>
          </a:p>
          <a:p>
            <a:pPr marL="0" indent="0" defTabSz="813816">
              <a:spcBef>
                <a:spcPts val="800"/>
              </a:spcBef>
              <a:buSzTx/>
              <a:buFontTx/>
              <a:buNone/>
              <a:defRPr sz="2136"/>
            </a:pPr>
            <a:endParaRPr sz="2000" dirty="0">
              <a:latin typeface="Arial" panose="020B0604020202020204" pitchFamily="34" charset="0"/>
              <a:cs typeface="Arial" panose="020B0604020202020204" pitchFamily="34" charset="0"/>
            </a:endParaRPr>
          </a:p>
          <a:p>
            <a:pPr marL="285549" indent="-285549" defTabSz="813816">
              <a:spcBef>
                <a:spcPts val="800"/>
              </a:spcBef>
              <a:buFontTx/>
              <a:buAutoNum type="arabicPeriod" startAt="3"/>
              <a:defRPr sz="2136" b="1"/>
            </a:pPr>
            <a:r>
              <a:rPr sz="2000" dirty="0">
                <a:latin typeface="Arial" panose="020B0604020202020204" pitchFamily="34" charset="0"/>
                <a:cs typeface="Arial" panose="020B0604020202020204" pitchFamily="34" charset="0"/>
              </a:rPr>
              <a:t> Why </a:t>
            </a:r>
            <a:r>
              <a:rPr sz="2000" i="1" dirty="0">
                <a:latin typeface="Arial" panose="020B0604020202020204" pitchFamily="34" charset="0"/>
                <a:cs typeface="Arial" panose="020B0604020202020204" pitchFamily="34" charset="0"/>
              </a:rPr>
              <a:t>should</a:t>
            </a:r>
            <a:r>
              <a:rPr sz="2000" dirty="0">
                <a:latin typeface="Arial" panose="020B0604020202020204" pitchFamily="34" charset="0"/>
                <a:cs typeface="Arial" panose="020B0604020202020204" pitchFamily="34" charset="0"/>
              </a:rPr>
              <a:t> we study classical Chinese philosophical texts? Over, say, classical Greek, Indian, or Nahua ones?</a:t>
            </a:r>
          </a:p>
        </p:txBody>
      </p:sp>
      <p:sp>
        <p:nvSpPr>
          <p:cNvPr id="7" name="Title 1">
            <a:extLst>
              <a:ext uri="{FF2B5EF4-FFF2-40B4-BE49-F238E27FC236}">
                <a16:creationId xmlns:a16="http://schemas.microsoft.com/office/drawing/2014/main" id="{A633DE04-F280-D94C-BAC1-EA45FAA073BB}"/>
              </a:ext>
            </a:extLst>
          </p:cNvPr>
          <p:cNvSpPr txBox="1">
            <a:spLocks/>
          </p:cNvSpPr>
          <p:nvPr/>
        </p:nvSpPr>
        <p:spPr>
          <a:xfrm>
            <a:off x="666955" y="1076446"/>
            <a:ext cx="10515600" cy="83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05255" rtl="0" latinLnBrk="0">
              <a:lnSpc>
                <a:spcPct val="90000"/>
              </a:lnSpc>
              <a:spcBef>
                <a:spcPts val="0"/>
              </a:spcBef>
              <a:spcAft>
                <a:spcPts val="0"/>
              </a:spcAft>
              <a:buClrTx/>
              <a:buSzTx/>
              <a:buFontTx/>
              <a:buNone/>
              <a:tabLst/>
              <a:defRPr sz="4356"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Broader Questions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 name="Group"/>
          <p:cNvGrpSpPr/>
          <p:nvPr/>
        </p:nvGrpSpPr>
        <p:grpSpPr>
          <a:xfrm>
            <a:off x="2095295" y="-921093"/>
            <a:ext cx="9904328" cy="7585316"/>
            <a:chOff x="0" y="0"/>
            <a:chExt cx="9904326" cy="7585314"/>
          </a:xfrm>
        </p:grpSpPr>
        <p:sp>
          <p:nvSpPr>
            <p:cNvPr id="266" name="Title 1"/>
            <p:cNvSpPr txBox="1"/>
            <p:nvPr/>
          </p:nvSpPr>
          <p:spPr>
            <a:xfrm>
              <a:off x="6035990" y="2814525"/>
              <a:ext cx="3868337" cy="47707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30000">
                  <a:solidFill>
                    <a:srgbClr val="F1F1F1"/>
                  </a:solidFill>
                  <a:latin typeface="华文楷体"/>
                  <a:ea typeface="华文楷体"/>
                  <a:cs typeface="华文楷体"/>
                  <a:sym typeface="华文楷体"/>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0000" b="0" i="0" u="none" strike="noStrike" kern="0" cap="none" spc="0" normalizeH="0" baseline="0" noProof="0" dirty="0" err="1">
                  <a:ln>
                    <a:noFill/>
                  </a:ln>
                  <a:solidFill>
                    <a:srgbClr val="F1F1F1"/>
                  </a:solidFill>
                  <a:effectLst/>
                  <a:uLnTx/>
                  <a:uFillTx/>
                  <a:latin typeface="华文楷体"/>
                  <a:ea typeface="华文楷体"/>
                  <a:sym typeface="华文楷体"/>
                </a:rPr>
                <a:t>道</a:t>
              </a:r>
              <a:endParaRPr kumimoji="0" sz="30000" b="0" i="0" u="none" strike="noStrike" kern="0" cap="none" spc="0" normalizeH="0" baseline="0" noProof="0" dirty="0">
                <a:ln>
                  <a:noFill/>
                </a:ln>
                <a:solidFill>
                  <a:srgbClr val="F1F1F1"/>
                </a:solidFill>
                <a:effectLst/>
                <a:uLnTx/>
                <a:uFillTx/>
                <a:latin typeface="华文楷体"/>
                <a:ea typeface="华文楷体"/>
                <a:sym typeface="华文楷体"/>
              </a:endParaRPr>
            </a:p>
          </p:txBody>
        </p:sp>
        <p:sp>
          <p:nvSpPr>
            <p:cNvPr id="267" name="Title 1"/>
            <p:cNvSpPr txBox="1"/>
            <p:nvPr/>
          </p:nvSpPr>
          <p:spPr>
            <a:xfrm>
              <a:off x="0" y="0"/>
              <a:ext cx="3868337" cy="4710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defRPr sz="30000">
                  <a:solidFill>
                    <a:srgbClr val="F1F1F1"/>
                  </a:solidFill>
                  <a:latin typeface="华文楷体"/>
                  <a:ea typeface="华文楷体"/>
                  <a:cs typeface="华文楷体"/>
                  <a:sym typeface="华文楷体"/>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0000" b="0" i="0" u="none" strike="noStrike" kern="0" cap="none" spc="0" normalizeH="0" baseline="0" noProof="0">
                  <a:ln>
                    <a:noFill/>
                  </a:ln>
                  <a:solidFill>
                    <a:srgbClr val="F1F1F1"/>
                  </a:solidFill>
                  <a:effectLst/>
                  <a:uLnTx/>
                  <a:uFillTx/>
                  <a:latin typeface="华文楷体"/>
                  <a:ea typeface="华文楷体"/>
                  <a:sym typeface="华文楷体"/>
                </a:rPr>
                <a:t>儒</a:t>
              </a:r>
            </a:p>
          </p:txBody>
        </p:sp>
      </p:grpSp>
      <p:sp>
        <p:nvSpPr>
          <p:cNvPr id="269" name="Rectangle 3"/>
          <p:cNvSpPr/>
          <p:nvPr/>
        </p:nvSpPr>
        <p:spPr>
          <a:xfrm>
            <a:off x="-9357" y="0"/>
            <a:ext cx="2268641" cy="6858000"/>
          </a:xfrm>
          <a:prstGeom prst="rect">
            <a:avLst/>
          </a:prstGeom>
          <a:solidFill>
            <a:srgbClr val="477A7B"/>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271"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272" name="Content Placeholder 5"/>
          <p:cNvSpPr txBox="1">
            <a:spLocks noGrp="1"/>
          </p:cNvSpPr>
          <p:nvPr>
            <p:ph type="body" sz="half" idx="1"/>
          </p:nvPr>
        </p:nvSpPr>
        <p:spPr>
          <a:xfrm>
            <a:off x="2541802" y="1135609"/>
            <a:ext cx="9650198" cy="3048217"/>
          </a:xfrm>
          <a:prstGeom prst="rect">
            <a:avLst/>
          </a:prstGeom>
        </p:spPr>
        <p:txBody>
          <a:bodyPr>
            <a:noAutofit/>
          </a:bodyPr>
          <a:lstStyle/>
          <a:p>
            <a:pPr marL="136275" indent="-136275" defTabSz="603504">
              <a:spcBef>
                <a:spcPts val="600"/>
              </a:spcBef>
              <a:buSzTx/>
              <a:buFontTx/>
              <a:buNone/>
              <a:defRPr sz="1848" u="sng"/>
            </a:pPr>
            <a:r>
              <a:rPr sz="2000" dirty="0">
                <a:latin typeface="Arial" panose="020B0604020202020204" pitchFamily="34" charset="0"/>
                <a:cs typeface="Arial" panose="020B0604020202020204" pitchFamily="34" charset="0"/>
              </a:rPr>
              <a:t>Primary Texts</a:t>
            </a:r>
          </a:p>
          <a:p>
            <a:pPr marL="185286" indent="-185286" defTabSz="603504">
              <a:spcBef>
                <a:spcPts val="600"/>
              </a:spcBef>
              <a:buFontTx/>
              <a:defRPr sz="1848"/>
            </a:pPr>
            <a:r>
              <a:rPr lang="en-GB" sz="2000" dirty="0">
                <a:latin typeface="Arial" panose="020B0604020202020204" pitchFamily="34" charset="0"/>
                <a:cs typeface="Arial" panose="020B0604020202020204" pitchFamily="34" charset="0"/>
              </a:rPr>
              <a:t>Bloom, Irene, trans. 2009. </a:t>
            </a:r>
            <a:r>
              <a:rPr lang="en-GB" sz="2000" i="1" dirty="0">
                <a:latin typeface="Arial" panose="020B0604020202020204" pitchFamily="34" charset="0"/>
                <a:cs typeface="Arial" panose="020B0604020202020204" pitchFamily="34" charset="0"/>
              </a:rPr>
              <a:t>Mencius</a:t>
            </a:r>
            <a:r>
              <a:rPr lang="en-GB" sz="2000" dirty="0">
                <a:latin typeface="Arial" panose="020B0604020202020204" pitchFamily="34" charset="0"/>
                <a:cs typeface="Arial" panose="020B0604020202020204" pitchFamily="34" charset="0"/>
              </a:rPr>
              <a:t>. New York: Columbia University Press.</a:t>
            </a:r>
          </a:p>
          <a:p>
            <a:pPr marL="185286" indent="-185286" defTabSz="603504">
              <a:spcBef>
                <a:spcPts val="600"/>
              </a:spcBef>
              <a:buFontTx/>
              <a:defRPr sz="1848"/>
            </a:pPr>
            <a:r>
              <a:rPr lang="en-GB" sz="2000" dirty="0">
                <a:latin typeface="Arial" panose="020B0604020202020204" pitchFamily="34" charset="0"/>
                <a:cs typeface="Arial" panose="020B0604020202020204" pitchFamily="34" charset="0"/>
              </a:rPr>
              <a:t>Chin, </a:t>
            </a:r>
            <a:r>
              <a:rPr lang="en-GB" sz="2000" dirty="0" err="1">
                <a:latin typeface="Arial" panose="020B0604020202020204" pitchFamily="34" charset="0"/>
                <a:cs typeface="Arial" panose="020B0604020202020204" pitchFamily="34" charset="0"/>
              </a:rPr>
              <a:t>Annping</a:t>
            </a:r>
            <a:r>
              <a:rPr lang="en-GB" sz="2000" dirty="0">
                <a:latin typeface="Arial" panose="020B0604020202020204" pitchFamily="34" charset="0"/>
                <a:cs typeface="Arial" panose="020B0604020202020204" pitchFamily="34" charset="0"/>
              </a:rPr>
              <a:t>, trans. 2014. </a:t>
            </a:r>
            <a:r>
              <a:rPr lang="en-GB" sz="2000" i="1" dirty="0">
                <a:latin typeface="Arial" panose="020B0604020202020204" pitchFamily="34" charset="0"/>
                <a:cs typeface="Arial" panose="020B0604020202020204" pitchFamily="34" charset="0"/>
              </a:rPr>
              <a:t>The Analects</a:t>
            </a:r>
            <a:r>
              <a:rPr lang="en-GB" sz="2000" dirty="0">
                <a:latin typeface="Arial" panose="020B0604020202020204" pitchFamily="34" charset="0"/>
                <a:cs typeface="Arial" panose="020B0604020202020204" pitchFamily="34" charset="0"/>
              </a:rPr>
              <a:t>. New York: Penguin.</a:t>
            </a:r>
          </a:p>
          <a:p>
            <a:pPr marL="185286" indent="-185286" defTabSz="603504">
              <a:spcBef>
                <a:spcPts val="600"/>
              </a:spcBef>
              <a:buFontTx/>
              <a:defRPr sz="1848"/>
            </a:pPr>
            <a:r>
              <a:rPr lang="en-GB" sz="2000" dirty="0">
                <a:latin typeface="Arial" panose="020B0604020202020204" pitchFamily="34" charset="0"/>
                <a:cs typeface="Arial" panose="020B0604020202020204" pitchFamily="34" charset="0"/>
              </a:rPr>
              <a:t>Hutton, Eric L., trans. 2014. </a:t>
            </a:r>
            <a:r>
              <a:rPr lang="en-GB" sz="2000" i="1" dirty="0" err="1">
                <a:latin typeface="Arial" panose="020B0604020202020204" pitchFamily="34" charset="0"/>
                <a:cs typeface="Arial" panose="020B0604020202020204" pitchFamily="34" charset="0"/>
              </a:rPr>
              <a:t>Xunzi</a:t>
            </a:r>
            <a:r>
              <a:rPr lang="en-GB" sz="2000" i="1" dirty="0">
                <a:latin typeface="Arial" panose="020B0604020202020204" pitchFamily="34" charset="0"/>
                <a:cs typeface="Arial" panose="020B0604020202020204" pitchFamily="34" charset="0"/>
              </a:rPr>
              <a:t>: The Complete Text</a:t>
            </a:r>
            <a:r>
              <a:rPr lang="en-GB" sz="2000" dirty="0">
                <a:latin typeface="Arial" panose="020B0604020202020204" pitchFamily="34" charset="0"/>
                <a:cs typeface="Arial" panose="020B0604020202020204" pitchFamily="34" charset="0"/>
              </a:rPr>
              <a:t>. Princeton and Oxford: Princeton University Press.</a:t>
            </a:r>
          </a:p>
          <a:p>
            <a:pPr marL="185286" indent="-185286" defTabSz="603504">
              <a:spcBef>
                <a:spcPts val="600"/>
              </a:spcBef>
              <a:buFontTx/>
              <a:defRPr sz="1848"/>
            </a:pPr>
            <a:r>
              <a:rPr lang="en-GB" sz="2000" dirty="0">
                <a:latin typeface="Arial" panose="020B0604020202020204" pitchFamily="34" charset="0"/>
                <a:cs typeface="Arial" panose="020B0604020202020204" pitchFamily="34" charset="0"/>
              </a:rPr>
              <a:t>Pine, Red, trans. 2009. </a:t>
            </a:r>
            <a:r>
              <a:rPr lang="en-GB" sz="2000" i="1" dirty="0">
                <a:latin typeface="Arial" panose="020B0604020202020204" pitchFamily="34" charset="0"/>
                <a:cs typeface="Arial" panose="020B0604020202020204" pitchFamily="34" charset="0"/>
              </a:rPr>
              <a:t>Tao </a:t>
            </a:r>
            <a:r>
              <a:rPr lang="en-GB" sz="2000" i="1" dirty="0" err="1">
                <a:latin typeface="Arial" panose="020B0604020202020204" pitchFamily="34" charset="0"/>
                <a:cs typeface="Arial" panose="020B0604020202020204" pitchFamily="34" charset="0"/>
              </a:rPr>
              <a:t>Te</a:t>
            </a:r>
            <a:r>
              <a:rPr lang="en-GB" sz="2000" i="1" dirty="0">
                <a:latin typeface="Arial" panose="020B0604020202020204" pitchFamily="34" charset="0"/>
                <a:cs typeface="Arial" panose="020B0604020202020204" pitchFamily="34" charset="0"/>
              </a:rPr>
              <a:t> Ching</a:t>
            </a:r>
            <a:r>
              <a:rPr lang="en-GB" sz="2000" dirty="0">
                <a:latin typeface="Arial" panose="020B0604020202020204" pitchFamily="34" charset="0"/>
                <a:cs typeface="Arial" panose="020B0604020202020204" pitchFamily="34" charset="0"/>
              </a:rPr>
              <a:t>. Port Townsend, WA: Copper Canyon Press.</a:t>
            </a:r>
          </a:p>
          <a:p>
            <a:pPr marL="185286" indent="-185286" defTabSz="603504">
              <a:spcBef>
                <a:spcPts val="600"/>
              </a:spcBef>
              <a:buFontTx/>
              <a:defRPr sz="1848"/>
            </a:pPr>
            <a:r>
              <a:rPr lang="en-GB" sz="2000" dirty="0">
                <a:latin typeface="Arial" panose="020B0604020202020204" pitchFamily="34" charset="0"/>
                <a:cs typeface="Arial" panose="020B0604020202020204" pitchFamily="34" charset="0"/>
              </a:rPr>
              <a:t>Watson, Burton, trans. 2013. </a:t>
            </a:r>
            <a:r>
              <a:rPr lang="en-GB" sz="2000" i="1" dirty="0">
                <a:latin typeface="Arial" panose="020B0604020202020204" pitchFamily="34" charset="0"/>
                <a:cs typeface="Arial" panose="020B0604020202020204" pitchFamily="34" charset="0"/>
              </a:rPr>
              <a:t>The Complete Works of the Zhuangzi</a:t>
            </a:r>
            <a:r>
              <a:rPr lang="en-GB" sz="2000" dirty="0">
                <a:latin typeface="Arial" panose="020B0604020202020204" pitchFamily="34" charset="0"/>
                <a:cs typeface="Arial" panose="020B0604020202020204" pitchFamily="34" charset="0"/>
              </a:rPr>
              <a:t>. New York: Columbia University Press.</a:t>
            </a:r>
          </a:p>
          <a:p>
            <a:pPr marL="185286" indent="-185286" defTabSz="603504">
              <a:spcBef>
                <a:spcPts val="600"/>
              </a:spcBef>
              <a:buFontTx/>
              <a:defRPr sz="1848"/>
            </a:pPr>
            <a:r>
              <a:rPr lang="en-GB" sz="2000" dirty="0" err="1">
                <a:latin typeface="Arial" panose="020B0604020202020204" pitchFamily="34" charset="0"/>
                <a:cs typeface="Arial" panose="020B0604020202020204" pitchFamily="34" charset="0"/>
              </a:rPr>
              <a:t>Ziporyn</a:t>
            </a:r>
            <a:r>
              <a:rPr lang="en-GB" sz="2000" dirty="0">
                <a:latin typeface="Arial" panose="020B0604020202020204" pitchFamily="34" charset="0"/>
                <a:cs typeface="Arial" panose="020B0604020202020204" pitchFamily="34" charset="0"/>
              </a:rPr>
              <a:t>, Brook, trans. 2009. </a:t>
            </a:r>
            <a:r>
              <a:rPr lang="en-GB" sz="2000" i="1" dirty="0">
                <a:latin typeface="Arial" panose="020B0604020202020204" pitchFamily="34" charset="0"/>
                <a:cs typeface="Arial" panose="020B0604020202020204" pitchFamily="34" charset="0"/>
              </a:rPr>
              <a:t>Zhuangzi: Essential Writings</a:t>
            </a:r>
            <a:r>
              <a:rPr lang="en-GB" sz="2000" dirty="0">
                <a:latin typeface="Arial" panose="020B0604020202020204" pitchFamily="34" charset="0"/>
                <a:cs typeface="Arial" panose="020B0604020202020204" pitchFamily="34" charset="0"/>
              </a:rPr>
              <a:t>. Indianapolis/Cambridge: Hackett Publishing Company Inc.</a:t>
            </a:r>
          </a:p>
          <a:p>
            <a:pPr marL="185286" indent="-185286" defTabSz="603504">
              <a:spcBef>
                <a:spcPts val="600"/>
              </a:spcBef>
              <a:buFontTx/>
              <a:defRPr sz="1848"/>
            </a:pPr>
            <a:endParaRPr sz="20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9779C8D-C970-2C4C-9318-31CD670A86C8}"/>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Light"/>
              </a:rPr>
              <a:t>References</a:t>
            </a:r>
            <a:endParaRPr kumimoji="0" lang="en-GB" sz="36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Light"/>
            </a:endParaRPr>
          </a:p>
        </p:txBody>
      </p:sp>
    </p:spTree>
    <p:extLst>
      <p:ext uri="{BB962C8B-B14F-4D97-AF65-F5344CB8AC3E}">
        <p14:creationId xmlns:p14="http://schemas.microsoft.com/office/powerpoint/2010/main" val="56311899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6" name="Group"/>
          <p:cNvGrpSpPr/>
          <p:nvPr/>
        </p:nvGrpSpPr>
        <p:grpSpPr>
          <a:xfrm>
            <a:off x="2095295" y="-921093"/>
            <a:ext cx="9904328" cy="7585316"/>
            <a:chOff x="0" y="0"/>
            <a:chExt cx="9904326" cy="7585314"/>
          </a:xfrm>
        </p:grpSpPr>
        <p:sp>
          <p:nvSpPr>
            <p:cNvPr id="474" name="Title 1"/>
            <p:cNvSpPr txBox="1"/>
            <p:nvPr/>
          </p:nvSpPr>
          <p:spPr>
            <a:xfrm>
              <a:off x="6035990" y="2814525"/>
              <a:ext cx="3868337" cy="47707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30000">
                  <a:solidFill>
                    <a:srgbClr val="F1F1F1"/>
                  </a:solidFill>
                  <a:latin typeface="华文楷体"/>
                  <a:ea typeface="华文楷体"/>
                  <a:cs typeface="华文楷体"/>
                  <a:sym typeface="华文楷体"/>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0000" b="0" i="0" u="none" strike="noStrike" kern="0" cap="none" spc="0" normalizeH="0" baseline="0" noProof="0">
                  <a:ln>
                    <a:noFill/>
                  </a:ln>
                  <a:solidFill>
                    <a:srgbClr val="F1F1F1"/>
                  </a:solidFill>
                  <a:effectLst/>
                  <a:uLnTx/>
                  <a:uFillTx/>
                  <a:latin typeface="华文楷体"/>
                  <a:ea typeface="华文楷体"/>
                  <a:sym typeface="华文楷体"/>
                </a:rPr>
                <a:t>道</a:t>
              </a:r>
            </a:p>
          </p:txBody>
        </p:sp>
        <p:sp>
          <p:nvSpPr>
            <p:cNvPr id="475" name="Title 1"/>
            <p:cNvSpPr txBox="1"/>
            <p:nvPr/>
          </p:nvSpPr>
          <p:spPr>
            <a:xfrm>
              <a:off x="0" y="0"/>
              <a:ext cx="3868337" cy="4710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30000">
                  <a:solidFill>
                    <a:srgbClr val="F1F1F1"/>
                  </a:solidFill>
                  <a:latin typeface="华文楷体"/>
                  <a:ea typeface="华文楷体"/>
                  <a:cs typeface="华文楷体"/>
                  <a:sym typeface="华文楷体"/>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0000" b="0" i="0" u="none" strike="noStrike" kern="0" cap="none" spc="0" normalizeH="0" baseline="0" noProof="0" dirty="0" err="1">
                  <a:ln>
                    <a:noFill/>
                  </a:ln>
                  <a:solidFill>
                    <a:srgbClr val="F1F1F1"/>
                  </a:solidFill>
                  <a:effectLst/>
                  <a:uLnTx/>
                  <a:uFillTx/>
                  <a:latin typeface="华文楷体"/>
                  <a:ea typeface="华文楷体"/>
                  <a:sym typeface="华文楷体"/>
                </a:rPr>
                <a:t>儒</a:t>
              </a:r>
              <a:endParaRPr kumimoji="0" sz="30000" b="0" i="0" u="none" strike="noStrike" kern="0" cap="none" spc="0" normalizeH="0" baseline="0" noProof="0" dirty="0">
                <a:ln>
                  <a:noFill/>
                </a:ln>
                <a:solidFill>
                  <a:srgbClr val="F1F1F1"/>
                </a:solidFill>
                <a:effectLst/>
                <a:uLnTx/>
                <a:uFillTx/>
                <a:latin typeface="华文楷体"/>
                <a:ea typeface="华文楷体"/>
                <a:sym typeface="华文楷体"/>
              </a:endParaRPr>
            </a:p>
          </p:txBody>
        </p:sp>
      </p:grpSp>
      <p:sp>
        <p:nvSpPr>
          <p:cNvPr id="477" name="Rectangle 3"/>
          <p:cNvSpPr/>
          <p:nvPr/>
        </p:nvSpPr>
        <p:spPr>
          <a:xfrm>
            <a:off x="-9357" y="0"/>
            <a:ext cx="2268641" cy="6858000"/>
          </a:xfrm>
          <a:prstGeom prst="rect">
            <a:avLst/>
          </a:prstGeom>
          <a:solidFill>
            <a:srgbClr val="477A7B"/>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479"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480" name="Content Placeholder 5"/>
          <p:cNvSpPr txBox="1">
            <a:spLocks noGrp="1"/>
          </p:cNvSpPr>
          <p:nvPr>
            <p:ph type="body" idx="1"/>
          </p:nvPr>
        </p:nvSpPr>
        <p:spPr>
          <a:xfrm>
            <a:off x="2533501" y="1613900"/>
            <a:ext cx="8811998" cy="4351338"/>
          </a:xfrm>
          <a:prstGeom prst="rect">
            <a:avLst/>
          </a:prstGeom>
        </p:spPr>
        <p:txBody>
          <a:bodyPr>
            <a:normAutofit/>
          </a:bodyPr>
          <a:lstStyle/>
          <a:p>
            <a:pPr marL="249855" indent="-249855" defTabSz="813816">
              <a:spcBef>
                <a:spcPts val="800"/>
              </a:spcBef>
              <a:buFontTx/>
              <a:defRPr sz="2492"/>
            </a:pPr>
            <a:r>
              <a:rPr sz="2000" dirty="0">
                <a:latin typeface="Arial" panose="020B0604020202020204" pitchFamily="34" charset="0"/>
                <a:cs typeface="Arial" panose="020B0604020202020204" pitchFamily="34" charset="0"/>
              </a:rPr>
              <a:t>Lai, </a:t>
            </a:r>
            <a:r>
              <a:rPr sz="2000" dirty="0" err="1">
                <a:latin typeface="Arial" panose="020B0604020202020204" pitchFamily="34" charset="0"/>
                <a:cs typeface="Arial" panose="020B0604020202020204" pitchFamily="34" charset="0"/>
              </a:rPr>
              <a:t>Karyn</a:t>
            </a:r>
            <a:r>
              <a:rPr sz="2000" dirty="0">
                <a:latin typeface="Arial" panose="020B0604020202020204" pitchFamily="34" charset="0"/>
                <a:cs typeface="Arial" panose="020B0604020202020204" pitchFamily="34" charset="0"/>
              </a:rPr>
              <a:t> L. 2008. </a:t>
            </a:r>
            <a:r>
              <a:rPr sz="2000" i="1" dirty="0">
                <a:latin typeface="Arial" panose="020B0604020202020204" pitchFamily="34" charset="0"/>
                <a:cs typeface="Arial" panose="020B0604020202020204" pitchFamily="34" charset="0"/>
              </a:rPr>
              <a:t>An Introduction to Chinese Philosophy</a:t>
            </a:r>
            <a:r>
              <a:rPr sz="2000" dirty="0">
                <a:latin typeface="Arial" panose="020B0604020202020204" pitchFamily="34" charset="0"/>
                <a:cs typeface="Arial" panose="020B0604020202020204" pitchFamily="34" charset="0"/>
              </a:rPr>
              <a:t>. Cambridge: Cambridge University Press.</a:t>
            </a:r>
          </a:p>
          <a:p>
            <a:pPr marL="249855" indent="-249855" defTabSz="813816">
              <a:spcBef>
                <a:spcPts val="800"/>
              </a:spcBef>
              <a:buFontTx/>
              <a:defRPr sz="2492"/>
            </a:pPr>
            <a:r>
              <a:rPr sz="2000" dirty="0">
                <a:latin typeface="Arial" panose="020B0604020202020204" pitchFamily="34" charset="0"/>
                <a:cs typeface="Arial" panose="020B0604020202020204" pitchFamily="34" charset="0"/>
              </a:rPr>
              <a:t>Van Norden, Bryan W. 2011. </a:t>
            </a:r>
            <a:r>
              <a:rPr sz="2000" i="1" dirty="0">
                <a:latin typeface="Arial" panose="020B0604020202020204" pitchFamily="34" charset="0"/>
                <a:cs typeface="Arial" panose="020B0604020202020204" pitchFamily="34" charset="0"/>
              </a:rPr>
              <a:t>Introduction to Classical Chinese Philosophy</a:t>
            </a:r>
            <a:r>
              <a:rPr sz="2000" dirty="0">
                <a:latin typeface="Arial" panose="020B0604020202020204" pitchFamily="34" charset="0"/>
                <a:cs typeface="Arial" panose="020B0604020202020204" pitchFamily="34" charset="0"/>
              </a:rPr>
              <a:t>. Indianapolis/Cambridge: Hackett Publishing Company, Inc.</a:t>
            </a:r>
          </a:p>
          <a:p>
            <a:pPr marL="249855" indent="-249855" defTabSz="813816">
              <a:spcBef>
                <a:spcPts val="800"/>
              </a:spcBef>
              <a:buFontTx/>
              <a:defRPr sz="2492"/>
            </a:pPr>
            <a:endParaRPr sz="2000" dirty="0">
              <a:latin typeface="Arial" panose="020B0604020202020204" pitchFamily="34" charset="0"/>
              <a:cs typeface="Arial" panose="020B0604020202020204" pitchFamily="34" charset="0"/>
            </a:endParaRPr>
          </a:p>
          <a:p>
            <a:pPr marL="249855" indent="-249855" defTabSz="813816">
              <a:spcBef>
                <a:spcPts val="800"/>
              </a:spcBef>
              <a:buFontTx/>
              <a:defRPr sz="2492"/>
            </a:pPr>
            <a:r>
              <a:rPr sz="2000" dirty="0">
                <a:latin typeface="Arial" panose="020B0604020202020204" pitchFamily="34" charset="0"/>
                <a:cs typeface="Arial" panose="020B0604020202020204" pitchFamily="34" charset="0"/>
              </a:rPr>
              <a:t>Internet Encyclopedia of Philosophy</a:t>
            </a:r>
          </a:p>
          <a:p>
            <a:pPr marL="249855" indent="-249855" defTabSz="813816">
              <a:spcBef>
                <a:spcPts val="800"/>
              </a:spcBef>
              <a:buFontTx/>
              <a:defRPr sz="2492"/>
            </a:pPr>
            <a:r>
              <a:rPr sz="2000" dirty="0">
                <a:latin typeface="Arial" panose="020B0604020202020204" pitchFamily="34" charset="0"/>
                <a:cs typeface="Arial" panose="020B0604020202020204" pitchFamily="34" charset="0"/>
              </a:rPr>
              <a:t>Stanford Encyclopedia of Philosophy</a:t>
            </a:r>
          </a:p>
          <a:p>
            <a:pPr marL="249855" indent="-249855" defTabSz="813816">
              <a:spcBef>
                <a:spcPts val="800"/>
              </a:spcBef>
              <a:buFontTx/>
              <a:defRPr sz="2492"/>
            </a:pPr>
            <a:r>
              <a:rPr sz="2000" dirty="0">
                <a:latin typeface="Arial" panose="020B0604020202020204" pitchFamily="34" charset="0"/>
                <a:cs typeface="Arial" panose="020B0604020202020204" pitchFamily="34" charset="0"/>
              </a:rPr>
              <a:t>Ivanhoe, Philip J. and Bryan W. Van Norden, eds. 2003. </a:t>
            </a:r>
            <a:r>
              <a:rPr sz="2000" i="1" dirty="0">
                <a:latin typeface="Arial" panose="020B0604020202020204" pitchFamily="34" charset="0"/>
                <a:cs typeface="Arial" panose="020B0604020202020204" pitchFamily="34" charset="0"/>
              </a:rPr>
              <a:t>Readings in Classical Chinese Philosophy, Second Edition</a:t>
            </a:r>
            <a:r>
              <a:rPr sz="2000" dirty="0">
                <a:latin typeface="Arial" panose="020B0604020202020204" pitchFamily="34" charset="0"/>
                <a:cs typeface="Arial" panose="020B0604020202020204" pitchFamily="34" charset="0"/>
              </a:rPr>
              <a:t>. Indianapolis/Cambridge: Hackett Publishing Company Inc.</a:t>
            </a:r>
          </a:p>
        </p:txBody>
      </p:sp>
      <p:sp>
        <p:nvSpPr>
          <p:cNvPr id="9" name="Title 1">
            <a:extLst>
              <a:ext uri="{FF2B5EF4-FFF2-40B4-BE49-F238E27FC236}">
                <a16:creationId xmlns:a16="http://schemas.microsoft.com/office/drawing/2014/main" id="{77997F0B-61A5-9D4B-8196-E54812BF1FFE}"/>
              </a:ext>
            </a:extLst>
          </p:cNvPr>
          <p:cNvSpPr txBox="1">
            <a:spLocks/>
          </p:cNvSpPr>
          <p:nvPr/>
        </p:nvSpPr>
        <p:spPr>
          <a:xfrm>
            <a:off x="2533501" y="252132"/>
            <a:ext cx="8811998"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Light"/>
              </a:rPr>
              <a:t>Recommended Secondary Texts and Further Readings</a:t>
            </a:r>
            <a:endParaRPr kumimoji="0" lang="en-GB" sz="36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Light"/>
            </a:endParaRPr>
          </a:p>
        </p:txBody>
      </p:sp>
    </p:spTree>
    <p:extLst>
      <p:ext uri="{BB962C8B-B14F-4D97-AF65-F5344CB8AC3E}">
        <p14:creationId xmlns:p14="http://schemas.microsoft.com/office/powerpoint/2010/main" val="37413475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24" name="Rectangle 4"/>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25"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pic>
        <p:nvPicPr>
          <p:cNvPr id="29" name="Rounded Rectangle Rounded rectangle" descr="Rounded Rectangle Rounded rectangle">
            <a:extLst>
              <a:ext uri="{FF2B5EF4-FFF2-40B4-BE49-F238E27FC236}">
                <a16:creationId xmlns:a16="http://schemas.microsoft.com/office/drawing/2014/main" id="{9A476B84-7A23-B141-AAA3-CE3FE1DABF34}"/>
              </a:ext>
            </a:extLst>
          </p:cNvPr>
          <p:cNvPicPr>
            <a:picLocks/>
          </p:cNvPicPr>
          <p:nvPr/>
        </p:nvPicPr>
        <p:blipFill>
          <a:blip r:embed="rId3"/>
          <a:stretch>
            <a:fillRect/>
          </a:stretch>
        </p:blipFill>
        <p:spPr>
          <a:xfrm>
            <a:off x="6481955" y="3001781"/>
            <a:ext cx="2061684" cy="1024392"/>
          </a:xfrm>
          <a:prstGeom prst="rect">
            <a:avLst/>
          </a:prstGeom>
        </p:spPr>
      </p:pic>
      <p:grpSp>
        <p:nvGrpSpPr>
          <p:cNvPr id="30" name="Group">
            <a:extLst>
              <a:ext uri="{FF2B5EF4-FFF2-40B4-BE49-F238E27FC236}">
                <a16:creationId xmlns:a16="http://schemas.microsoft.com/office/drawing/2014/main" id="{6D64D578-DE9A-0C4A-8B2B-F107DF99A610}"/>
              </a:ext>
            </a:extLst>
          </p:cNvPr>
          <p:cNvGrpSpPr/>
          <p:nvPr/>
        </p:nvGrpSpPr>
        <p:grpSpPr>
          <a:xfrm>
            <a:off x="804453" y="1910608"/>
            <a:ext cx="10593401" cy="5033193"/>
            <a:chOff x="0" y="0"/>
            <a:chExt cx="10593400" cy="5033192"/>
          </a:xfrm>
        </p:grpSpPr>
        <p:sp>
          <p:nvSpPr>
            <p:cNvPr id="31" name="Line">
              <a:extLst>
                <a:ext uri="{FF2B5EF4-FFF2-40B4-BE49-F238E27FC236}">
                  <a16:creationId xmlns:a16="http://schemas.microsoft.com/office/drawing/2014/main" id="{8D3B9040-871D-C045-BF31-7B6CF2ED64B3}"/>
                </a:ext>
              </a:extLst>
            </p:cNvPr>
            <p:cNvSpPr/>
            <p:nvPr/>
          </p:nvSpPr>
          <p:spPr>
            <a:xfrm>
              <a:off x="798369" y="923607"/>
              <a:ext cx="9108774" cy="1"/>
            </a:xfrm>
            <a:prstGeom prst="line">
              <a:avLst/>
            </a:prstGeom>
            <a:noFill/>
            <a:ln w="12700" cap="flat">
              <a:solidFill>
                <a:schemeClr val="accent1"/>
              </a:solidFill>
              <a:prstDash val="solid"/>
              <a:miter lim="800000"/>
              <a:tailEnd type="triangle" w="med" len="med"/>
            </a:ln>
            <a:effectLst/>
          </p:spPr>
          <p:txBody>
            <a:bodyPr wrap="square" lIns="45719" tIns="45719" rIns="45719" bIns="45719" numCol="1" anchor="t">
              <a:noAutofit/>
            </a:bodyPr>
            <a:lstStyle/>
            <a:p>
              <a:endParaRPr/>
            </a:p>
          </p:txBody>
        </p:sp>
        <p:sp>
          <p:nvSpPr>
            <p:cNvPr id="32" name="Qin unification  221 BCE">
              <a:extLst>
                <a:ext uri="{FF2B5EF4-FFF2-40B4-BE49-F238E27FC236}">
                  <a16:creationId xmlns:a16="http://schemas.microsoft.com/office/drawing/2014/main" id="{AA5AB034-29F1-9D46-839F-19B0652383C6}"/>
                </a:ext>
              </a:extLst>
            </p:cNvPr>
            <p:cNvSpPr/>
            <p:nvPr/>
          </p:nvSpPr>
          <p:spPr>
            <a:xfrm>
              <a:off x="9323399"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i="1"/>
              </a:pPr>
              <a:r>
                <a:rPr sz="2000" dirty="0">
                  <a:latin typeface="Arial" panose="020B0604020202020204" pitchFamily="34" charset="0"/>
                  <a:cs typeface="Arial" panose="020B0604020202020204" pitchFamily="34" charset="0"/>
                </a:rPr>
                <a:t>Qin unification </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221 BCE</a:t>
              </a:r>
            </a:p>
          </p:txBody>
        </p:sp>
        <p:sp>
          <p:nvSpPr>
            <p:cNvPr id="33" name="Line">
              <a:extLst>
                <a:ext uri="{FF2B5EF4-FFF2-40B4-BE49-F238E27FC236}">
                  <a16:creationId xmlns:a16="http://schemas.microsoft.com/office/drawing/2014/main" id="{9787A34B-9FA6-5B4D-863B-3D6F2186E488}"/>
                </a:ext>
              </a:extLst>
            </p:cNvPr>
            <p:cNvSpPr/>
            <p:nvPr/>
          </p:nvSpPr>
          <p:spPr>
            <a:xfrm flipV="1">
              <a:off x="2415079" y="764631"/>
              <a:ext cx="0" cy="402639"/>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4" name="Line">
              <a:extLst>
                <a:ext uri="{FF2B5EF4-FFF2-40B4-BE49-F238E27FC236}">
                  <a16:creationId xmlns:a16="http://schemas.microsoft.com/office/drawing/2014/main" id="{E78BCE8F-D0DF-C341-83F2-88497C1F3C6B}"/>
                </a:ext>
              </a:extLst>
            </p:cNvPr>
            <p:cNvSpPr/>
            <p:nvPr/>
          </p:nvSpPr>
          <p:spPr>
            <a:xfrm flipV="1">
              <a:off x="3667669" y="764632"/>
              <a:ext cx="0" cy="402639"/>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dirty="0"/>
            </a:p>
          </p:txBody>
        </p:sp>
        <p:sp>
          <p:nvSpPr>
            <p:cNvPr id="35" name="Confucius 551 BCE">
              <a:extLst>
                <a:ext uri="{FF2B5EF4-FFF2-40B4-BE49-F238E27FC236}">
                  <a16:creationId xmlns:a16="http://schemas.microsoft.com/office/drawing/2014/main" id="{80397E71-3EB2-1843-8857-1C07E2EDCAE5}"/>
                </a:ext>
              </a:extLst>
            </p:cNvPr>
            <p:cNvSpPr/>
            <p:nvPr/>
          </p:nvSpPr>
          <p:spPr>
            <a:xfrm>
              <a:off x="3070938"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b="1"/>
              </a:pPr>
              <a:r>
                <a:rPr sz="2000" dirty="0">
                  <a:latin typeface="Arial" panose="020B0604020202020204" pitchFamily="34" charset="0"/>
                  <a:cs typeface="Arial" panose="020B0604020202020204" pitchFamily="34" charset="0"/>
                </a:rPr>
                <a:t>Confucius</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551 BCE</a:t>
              </a:r>
            </a:p>
          </p:txBody>
        </p:sp>
        <p:sp>
          <p:nvSpPr>
            <p:cNvPr id="36" name="601 BCE (?)…">
              <a:extLst>
                <a:ext uri="{FF2B5EF4-FFF2-40B4-BE49-F238E27FC236}">
                  <a16:creationId xmlns:a16="http://schemas.microsoft.com/office/drawing/2014/main" id="{2FA1C3BE-CBE1-7341-A17A-EEA18080D2B5}"/>
                </a:ext>
              </a:extLst>
            </p:cNvPr>
            <p:cNvSpPr/>
            <p:nvPr/>
          </p:nvSpPr>
          <p:spPr>
            <a:xfrm>
              <a:off x="1924420" y="122237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b="1"/>
              </a:pPr>
              <a:r>
                <a:rPr sz="2000" dirty="0">
                  <a:latin typeface="Arial" panose="020B0604020202020204" pitchFamily="34" charset="0"/>
                  <a:cs typeface="Arial" panose="020B0604020202020204" pitchFamily="34" charset="0"/>
                </a:rPr>
                <a:t>601 BCE (?)</a:t>
              </a:r>
            </a:p>
            <a:p>
              <a:pPr>
                <a:defRPr b="1"/>
              </a:pPr>
              <a:r>
                <a:rPr sz="2000" dirty="0">
                  <a:latin typeface="Arial" panose="020B0604020202020204" pitchFamily="34" charset="0"/>
                  <a:cs typeface="Arial" panose="020B0604020202020204" pitchFamily="34" charset="0"/>
                </a:rPr>
                <a:t>Laozi</a:t>
              </a:r>
            </a:p>
          </p:txBody>
        </p:sp>
        <p:sp>
          <p:nvSpPr>
            <p:cNvPr id="37" name="Line">
              <a:extLst>
                <a:ext uri="{FF2B5EF4-FFF2-40B4-BE49-F238E27FC236}">
                  <a16:creationId xmlns:a16="http://schemas.microsoft.com/office/drawing/2014/main" id="{AEA1306D-AF59-6148-B9C5-CF44D1D4FF84}"/>
                </a:ext>
              </a:extLst>
            </p:cNvPr>
            <p:cNvSpPr/>
            <p:nvPr/>
          </p:nvSpPr>
          <p:spPr>
            <a:xfrm flipH="1" flipV="1">
              <a:off x="6289133" y="764633"/>
              <a:ext cx="0" cy="402638"/>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lang="en-GB" dirty="0"/>
            </a:p>
          </p:txBody>
        </p:sp>
        <p:sp>
          <p:nvSpPr>
            <p:cNvPr id="38" name="Mencius…">
              <a:extLst>
                <a:ext uri="{FF2B5EF4-FFF2-40B4-BE49-F238E27FC236}">
                  <a16:creationId xmlns:a16="http://schemas.microsoft.com/office/drawing/2014/main" id="{49D27EDC-5FB1-EF44-8531-740585E3B56D}"/>
                </a:ext>
              </a:extLst>
            </p:cNvPr>
            <p:cNvSpPr/>
            <p:nvPr/>
          </p:nvSpPr>
          <p:spPr>
            <a:xfrm>
              <a:off x="5789731"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b="1"/>
              </a:pPr>
              <a:r>
                <a:rPr sz="2000" dirty="0">
                  <a:latin typeface="Arial" panose="020B0604020202020204" pitchFamily="34" charset="0"/>
                  <a:cs typeface="Arial" panose="020B0604020202020204" pitchFamily="34" charset="0"/>
                </a:rPr>
                <a:t>Mencius</a:t>
              </a:r>
            </a:p>
            <a:p>
              <a:pPr>
                <a:defRPr b="1"/>
              </a:pPr>
              <a:r>
                <a:rPr sz="2000" dirty="0">
                  <a:latin typeface="Arial" panose="020B0604020202020204" pitchFamily="34" charset="0"/>
                  <a:cs typeface="Arial" panose="020B0604020202020204" pitchFamily="34" charset="0"/>
                </a:rPr>
                <a:t>372 BCE</a:t>
              </a:r>
            </a:p>
          </p:txBody>
        </p:sp>
        <p:sp>
          <p:nvSpPr>
            <p:cNvPr id="39" name="Line">
              <a:extLst>
                <a:ext uri="{FF2B5EF4-FFF2-40B4-BE49-F238E27FC236}">
                  <a16:creationId xmlns:a16="http://schemas.microsoft.com/office/drawing/2014/main" id="{97CB5682-763A-B54E-B531-457255EA9DD5}"/>
                </a:ext>
              </a:extLst>
            </p:cNvPr>
            <p:cNvSpPr/>
            <p:nvPr/>
          </p:nvSpPr>
          <p:spPr>
            <a:xfrm flipH="1" flipV="1">
              <a:off x="7548063" y="756042"/>
              <a:ext cx="0" cy="411228"/>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40" name="Xunzi…">
              <a:extLst>
                <a:ext uri="{FF2B5EF4-FFF2-40B4-BE49-F238E27FC236}">
                  <a16:creationId xmlns:a16="http://schemas.microsoft.com/office/drawing/2014/main" id="{B4014580-3138-2F47-B1BA-34F7327EF535}"/>
                </a:ext>
              </a:extLst>
            </p:cNvPr>
            <p:cNvSpPr/>
            <p:nvPr/>
          </p:nvSpPr>
          <p:spPr>
            <a:xfrm>
              <a:off x="7227365"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b="1"/>
              </a:pPr>
              <a:r>
                <a:rPr sz="2000" dirty="0" err="1">
                  <a:latin typeface="Arial" panose="020B0604020202020204" pitchFamily="34" charset="0"/>
                  <a:cs typeface="Arial" panose="020B0604020202020204" pitchFamily="34" charset="0"/>
                </a:rPr>
                <a:t>Xunzi</a:t>
              </a:r>
              <a:endParaRPr sz="2000" dirty="0">
                <a:latin typeface="Arial" panose="020B0604020202020204" pitchFamily="34" charset="0"/>
                <a:cs typeface="Arial" panose="020B0604020202020204" pitchFamily="34" charset="0"/>
              </a:endParaRPr>
            </a:p>
            <a:p>
              <a:pPr>
                <a:defRPr b="1"/>
              </a:pPr>
              <a:r>
                <a:rPr sz="2000" dirty="0">
                  <a:latin typeface="Arial" panose="020B0604020202020204" pitchFamily="34" charset="0"/>
                  <a:cs typeface="Arial" panose="020B0604020202020204" pitchFamily="34" charset="0"/>
                </a:rPr>
                <a:t>c. 310 BCE</a:t>
              </a:r>
            </a:p>
          </p:txBody>
        </p:sp>
        <p:sp>
          <p:nvSpPr>
            <p:cNvPr id="41" name="Line">
              <a:extLst>
                <a:ext uri="{FF2B5EF4-FFF2-40B4-BE49-F238E27FC236}">
                  <a16:creationId xmlns:a16="http://schemas.microsoft.com/office/drawing/2014/main" id="{03DDFD5A-4445-DF49-A8FC-A9187B219558}"/>
                </a:ext>
              </a:extLst>
            </p:cNvPr>
            <p:cNvSpPr/>
            <p:nvPr/>
          </p:nvSpPr>
          <p:spPr>
            <a:xfrm flipH="1" flipV="1">
              <a:off x="6704741" y="756042"/>
              <a:ext cx="0" cy="402638"/>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dirty="0"/>
            </a:p>
          </p:txBody>
        </p:sp>
        <p:sp>
          <p:nvSpPr>
            <p:cNvPr id="42" name="369 BCE…">
              <a:extLst>
                <a:ext uri="{FF2B5EF4-FFF2-40B4-BE49-F238E27FC236}">
                  <a16:creationId xmlns:a16="http://schemas.microsoft.com/office/drawing/2014/main" id="{8D903E1B-0D91-8340-B239-3D7EC00C5971}"/>
                </a:ext>
              </a:extLst>
            </p:cNvPr>
            <p:cNvSpPr/>
            <p:nvPr/>
          </p:nvSpPr>
          <p:spPr>
            <a:xfrm>
              <a:off x="6191542" y="122237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b="1"/>
              </a:pPr>
              <a:r>
                <a:rPr sz="2000" dirty="0">
                  <a:latin typeface="Arial" panose="020B0604020202020204" pitchFamily="34" charset="0"/>
                  <a:cs typeface="Arial" panose="020B0604020202020204" pitchFamily="34" charset="0"/>
                </a:rPr>
                <a:t>369 BCE</a:t>
              </a:r>
            </a:p>
            <a:p>
              <a:pPr>
                <a:defRPr b="1"/>
              </a:pPr>
              <a:r>
                <a:rPr sz="2000" dirty="0">
                  <a:latin typeface="Arial" panose="020B0604020202020204" pitchFamily="34" charset="0"/>
                  <a:cs typeface="Arial" panose="020B0604020202020204" pitchFamily="34" charset="0"/>
                </a:rPr>
                <a:t>Zhuangzi</a:t>
              </a:r>
            </a:p>
          </p:txBody>
        </p:sp>
        <p:sp>
          <p:nvSpPr>
            <p:cNvPr id="43" name="Confucians">
              <a:extLst>
                <a:ext uri="{FF2B5EF4-FFF2-40B4-BE49-F238E27FC236}">
                  <a16:creationId xmlns:a16="http://schemas.microsoft.com/office/drawing/2014/main" id="{903AE0EC-814E-E543-89D9-D2540F76DD16}"/>
                </a:ext>
              </a:extLst>
            </p:cNvPr>
            <p:cNvSpPr/>
            <p:nvPr/>
          </p:nvSpPr>
          <p:spPr>
            <a:xfrm>
              <a:off x="0" y="13335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i="1"/>
              </a:lvl1pPr>
            </a:lstStyle>
            <a:p>
              <a:r>
                <a:rPr sz="2000" dirty="0">
                  <a:latin typeface="Arial" panose="020B0604020202020204" pitchFamily="34" charset="0"/>
                  <a:cs typeface="Arial" panose="020B0604020202020204" pitchFamily="34" charset="0"/>
                </a:rPr>
                <a:t>Confucians</a:t>
              </a:r>
            </a:p>
          </p:txBody>
        </p:sp>
        <p:sp>
          <p:nvSpPr>
            <p:cNvPr id="44" name="Daoists">
              <a:extLst>
                <a:ext uri="{FF2B5EF4-FFF2-40B4-BE49-F238E27FC236}">
                  <a16:creationId xmlns:a16="http://schemas.microsoft.com/office/drawing/2014/main" id="{3903C49C-DBBB-6042-BE0F-CF10CCC233A2}"/>
                </a:ext>
              </a:extLst>
            </p:cNvPr>
            <p:cNvSpPr/>
            <p:nvPr/>
          </p:nvSpPr>
          <p:spPr>
            <a:xfrm>
              <a:off x="205159" y="135572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i="1"/>
              </a:lvl1pPr>
            </a:lstStyle>
            <a:p>
              <a:r>
                <a:rPr sz="2000" dirty="0" err="1">
                  <a:latin typeface="Arial" panose="020B0604020202020204" pitchFamily="34" charset="0"/>
                  <a:cs typeface="Arial" panose="020B0604020202020204" pitchFamily="34" charset="0"/>
                </a:rPr>
                <a:t>Daoists</a:t>
              </a:r>
              <a:endParaRPr sz="2000" dirty="0">
                <a:latin typeface="Arial" panose="020B0604020202020204" pitchFamily="34" charset="0"/>
                <a:cs typeface="Arial" panose="020B0604020202020204" pitchFamily="34" charset="0"/>
              </a:endParaRPr>
            </a:p>
          </p:txBody>
        </p:sp>
        <p:sp>
          <p:nvSpPr>
            <p:cNvPr id="45" name="c. 624 BCE…">
              <a:extLst>
                <a:ext uri="{FF2B5EF4-FFF2-40B4-BE49-F238E27FC236}">
                  <a16:creationId xmlns:a16="http://schemas.microsoft.com/office/drawing/2014/main" id="{242EBBDC-B298-9B40-AE88-1C02DEAE3014}"/>
                </a:ext>
              </a:extLst>
            </p:cNvPr>
            <p:cNvSpPr/>
            <p:nvPr/>
          </p:nvSpPr>
          <p:spPr>
            <a:xfrm>
              <a:off x="1491820" y="376319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b="1">
                  <a:solidFill>
                    <a:schemeClr val="accent3">
                      <a:lumOff val="-12941"/>
                    </a:schemeClr>
                  </a:solidFill>
                </a:defRPr>
              </a:pPr>
              <a:endParaRPr sz="2000" dirty="0">
                <a:latin typeface="Arial" panose="020B0604020202020204" pitchFamily="34" charset="0"/>
                <a:cs typeface="Arial" panose="020B0604020202020204" pitchFamily="34" charset="0"/>
              </a:endParaRPr>
            </a:p>
          </p:txBody>
        </p:sp>
        <p:sp>
          <p:nvSpPr>
            <p:cNvPr id="46" name="c. 470 BCE…">
              <a:extLst>
                <a:ext uri="{FF2B5EF4-FFF2-40B4-BE49-F238E27FC236}">
                  <a16:creationId xmlns:a16="http://schemas.microsoft.com/office/drawing/2014/main" id="{13AFBD3F-1034-A647-AC14-5F712074E7DC}"/>
                </a:ext>
              </a:extLst>
            </p:cNvPr>
            <p:cNvSpPr/>
            <p:nvPr/>
          </p:nvSpPr>
          <p:spPr>
            <a:xfrm>
              <a:off x="3280586" y="376319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b="1">
                  <a:solidFill>
                    <a:schemeClr val="accent3">
                      <a:lumOff val="-12941"/>
                    </a:schemeClr>
                  </a:solidFill>
                </a:defRPr>
              </a:pPr>
              <a:endParaRPr sz="2000" dirty="0">
                <a:latin typeface="Arial" panose="020B0604020202020204" pitchFamily="34" charset="0"/>
                <a:cs typeface="Arial" panose="020B0604020202020204" pitchFamily="34" charset="0"/>
              </a:endParaRPr>
            </a:p>
          </p:txBody>
        </p:sp>
        <p:sp>
          <p:nvSpPr>
            <p:cNvPr id="47" name="428 BCE…">
              <a:extLst>
                <a:ext uri="{FF2B5EF4-FFF2-40B4-BE49-F238E27FC236}">
                  <a16:creationId xmlns:a16="http://schemas.microsoft.com/office/drawing/2014/main" id="{989D8741-BB5B-8141-B998-6C8A0AECB5B6}"/>
                </a:ext>
              </a:extLst>
            </p:cNvPr>
            <p:cNvSpPr/>
            <p:nvPr/>
          </p:nvSpPr>
          <p:spPr>
            <a:xfrm>
              <a:off x="4709274" y="376319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b="1">
                  <a:solidFill>
                    <a:schemeClr val="accent3">
                      <a:lumOff val="-12941"/>
                    </a:schemeClr>
                  </a:solidFill>
                </a:defRPr>
              </a:pPr>
              <a:endParaRPr sz="2000" dirty="0">
                <a:latin typeface="Arial" panose="020B0604020202020204" pitchFamily="34" charset="0"/>
                <a:cs typeface="Arial" panose="020B0604020202020204" pitchFamily="34" charset="0"/>
              </a:endParaRPr>
            </a:p>
          </p:txBody>
        </p:sp>
        <p:sp>
          <p:nvSpPr>
            <p:cNvPr id="48" name="384 BCE…">
              <a:extLst>
                <a:ext uri="{FF2B5EF4-FFF2-40B4-BE49-F238E27FC236}">
                  <a16:creationId xmlns:a16="http://schemas.microsoft.com/office/drawing/2014/main" id="{35633318-96EB-7E4B-B0EF-465A23354E5D}"/>
                </a:ext>
              </a:extLst>
            </p:cNvPr>
            <p:cNvSpPr/>
            <p:nvPr/>
          </p:nvSpPr>
          <p:spPr>
            <a:xfrm>
              <a:off x="5879750" y="376319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b="1">
                  <a:solidFill>
                    <a:schemeClr val="accent3">
                      <a:lumOff val="-12941"/>
                    </a:schemeClr>
                  </a:solidFill>
                </a:defRPr>
              </a:pPr>
              <a:endParaRPr sz="2000" dirty="0">
                <a:latin typeface="Arial" panose="020B0604020202020204" pitchFamily="34" charset="0"/>
                <a:cs typeface="Arial" panose="020B0604020202020204" pitchFamily="34" charset="0"/>
              </a:endParaRPr>
            </a:p>
          </p:txBody>
        </p:sp>
        <p:sp>
          <p:nvSpPr>
            <p:cNvPr id="49" name="Line">
              <a:extLst>
                <a:ext uri="{FF2B5EF4-FFF2-40B4-BE49-F238E27FC236}">
                  <a16:creationId xmlns:a16="http://schemas.microsoft.com/office/drawing/2014/main" id="{5DB2CCAF-446B-B647-9D41-C1E8CDAA43B9}"/>
                </a:ext>
              </a:extLst>
            </p:cNvPr>
            <p:cNvSpPr/>
            <p:nvPr/>
          </p:nvSpPr>
          <p:spPr>
            <a:xfrm flipV="1">
              <a:off x="4774647" y="923214"/>
              <a:ext cx="1" cy="1929131"/>
            </a:xfrm>
            <a:prstGeom prst="line">
              <a:avLst/>
            </a:prstGeom>
            <a:noFill/>
            <a:ln w="12700" cap="flat">
              <a:solidFill>
                <a:schemeClr val="accent1"/>
              </a:solidFill>
              <a:custDash>
                <a:ds d="600000" sp="600000"/>
              </a:custDash>
              <a:miter lim="400000"/>
            </a:ln>
            <a:effectLst/>
          </p:spPr>
          <p:txBody>
            <a:bodyPr wrap="square" lIns="45719" tIns="45719" rIns="45719" bIns="45719" numCol="1" anchor="t">
              <a:noAutofit/>
            </a:bodyPr>
            <a:lstStyle/>
            <a:p>
              <a:endParaRPr/>
            </a:p>
          </p:txBody>
        </p:sp>
        <p:sp>
          <p:nvSpPr>
            <p:cNvPr id="50" name="Line">
              <a:extLst>
                <a:ext uri="{FF2B5EF4-FFF2-40B4-BE49-F238E27FC236}">
                  <a16:creationId xmlns:a16="http://schemas.microsoft.com/office/drawing/2014/main" id="{CC143334-35EC-DD43-B926-9BC29DE9B24A}"/>
                </a:ext>
              </a:extLst>
            </p:cNvPr>
            <p:cNvSpPr/>
            <p:nvPr/>
          </p:nvSpPr>
          <p:spPr>
            <a:xfrm flipV="1">
              <a:off x="9756296" y="744166"/>
              <a:ext cx="1" cy="2108179"/>
            </a:xfrm>
            <a:prstGeom prst="line">
              <a:avLst/>
            </a:prstGeom>
            <a:noFill/>
            <a:ln w="12700" cap="flat">
              <a:solidFill>
                <a:schemeClr val="accent1"/>
              </a:solidFill>
              <a:custDash>
                <a:ds d="600000" sp="600000"/>
              </a:custDash>
              <a:miter lim="400000"/>
            </a:ln>
            <a:effectLst/>
          </p:spPr>
          <p:txBody>
            <a:bodyPr wrap="square" lIns="45719" tIns="45719" rIns="45719" bIns="45719" numCol="1" anchor="t">
              <a:noAutofit/>
            </a:bodyPr>
            <a:lstStyle/>
            <a:p>
              <a:endParaRPr/>
            </a:p>
          </p:txBody>
        </p:sp>
        <p:sp>
          <p:nvSpPr>
            <p:cNvPr id="51" name="Line">
              <a:extLst>
                <a:ext uri="{FF2B5EF4-FFF2-40B4-BE49-F238E27FC236}">
                  <a16:creationId xmlns:a16="http://schemas.microsoft.com/office/drawing/2014/main" id="{EF834E35-F1E6-074F-AD08-3EA51BEB2CC5}"/>
                </a:ext>
              </a:extLst>
            </p:cNvPr>
            <p:cNvSpPr/>
            <p:nvPr/>
          </p:nvSpPr>
          <p:spPr>
            <a:xfrm>
              <a:off x="4774647" y="2845994"/>
              <a:ext cx="1552580" cy="1"/>
            </a:xfrm>
            <a:prstGeom prst="line">
              <a:avLst/>
            </a:prstGeom>
            <a:noFill/>
            <a:ln w="12700" cap="flat">
              <a:solidFill>
                <a:schemeClr val="accent1"/>
              </a:solidFill>
              <a:custDash>
                <a:ds d="600000" sp="600000"/>
              </a:custDash>
              <a:miter lim="400000"/>
            </a:ln>
            <a:effectLst/>
          </p:spPr>
          <p:txBody>
            <a:bodyPr wrap="square" lIns="45719" tIns="45719" rIns="45719" bIns="45719" numCol="1" anchor="t">
              <a:noAutofit/>
            </a:bodyPr>
            <a:lstStyle/>
            <a:p>
              <a:endParaRPr/>
            </a:p>
          </p:txBody>
        </p:sp>
        <p:sp>
          <p:nvSpPr>
            <p:cNvPr id="52" name="Line">
              <a:extLst>
                <a:ext uri="{FF2B5EF4-FFF2-40B4-BE49-F238E27FC236}">
                  <a16:creationId xmlns:a16="http://schemas.microsoft.com/office/drawing/2014/main" id="{DB3CB065-2B16-4141-9017-95A4482227AF}"/>
                </a:ext>
              </a:extLst>
            </p:cNvPr>
            <p:cNvSpPr/>
            <p:nvPr/>
          </p:nvSpPr>
          <p:spPr>
            <a:xfrm>
              <a:off x="8486163" y="2845994"/>
              <a:ext cx="1265903" cy="1"/>
            </a:xfrm>
            <a:prstGeom prst="line">
              <a:avLst/>
            </a:prstGeom>
            <a:noFill/>
            <a:ln w="12700" cap="flat">
              <a:solidFill>
                <a:schemeClr val="accent1"/>
              </a:solidFill>
              <a:custDash>
                <a:ds d="600000" sp="600000"/>
              </a:custDash>
              <a:miter lim="400000"/>
            </a:ln>
            <a:effectLst/>
          </p:spPr>
          <p:txBody>
            <a:bodyPr wrap="square" lIns="45719" tIns="45719" rIns="45719" bIns="45719" numCol="1" anchor="t">
              <a:noAutofit/>
            </a:bodyPr>
            <a:lstStyle/>
            <a:p>
              <a:endParaRPr/>
            </a:p>
          </p:txBody>
        </p:sp>
        <p:sp>
          <p:nvSpPr>
            <p:cNvPr id="53" name="475–221 BCE Warring States Period">
              <a:extLst>
                <a:ext uri="{FF2B5EF4-FFF2-40B4-BE49-F238E27FC236}">
                  <a16:creationId xmlns:a16="http://schemas.microsoft.com/office/drawing/2014/main" id="{F564F246-1040-FA4E-AFFB-B038D7320C8B}"/>
                </a:ext>
              </a:extLst>
            </p:cNvPr>
            <p:cNvSpPr/>
            <p:nvPr/>
          </p:nvSpPr>
          <p:spPr>
            <a:xfrm>
              <a:off x="7357025" y="266692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i="1"/>
              </a:pPr>
              <a:r>
                <a:rPr sz="2000" dirty="0">
                  <a:latin typeface="Arial" panose="020B0604020202020204" pitchFamily="34" charset="0"/>
                  <a:cs typeface="Arial" panose="020B0604020202020204" pitchFamily="34" charset="0"/>
                </a:rPr>
                <a:t>475–221 BCE</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Warring States Period</a:t>
              </a:r>
            </a:p>
          </p:txBody>
        </p:sp>
        <p:sp>
          <p:nvSpPr>
            <p:cNvPr id="54" name="Line">
              <a:extLst>
                <a:ext uri="{FF2B5EF4-FFF2-40B4-BE49-F238E27FC236}">
                  <a16:creationId xmlns:a16="http://schemas.microsoft.com/office/drawing/2014/main" id="{A9700F0D-659E-3043-915F-92BA4F32C301}"/>
                </a:ext>
              </a:extLst>
            </p:cNvPr>
            <p:cNvSpPr/>
            <p:nvPr/>
          </p:nvSpPr>
          <p:spPr>
            <a:xfrm>
              <a:off x="3616561" y="2845994"/>
              <a:ext cx="1156218" cy="1"/>
            </a:xfrm>
            <a:prstGeom prst="line">
              <a:avLst/>
            </a:prstGeom>
            <a:noFill/>
            <a:ln w="12700" cap="flat">
              <a:solidFill>
                <a:schemeClr val="accent1"/>
              </a:solidFill>
              <a:custDash>
                <a:ds d="600000" sp="600000"/>
              </a:custDash>
              <a:miter lim="400000"/>
            </a:ln>
            <a:effectLst/>
          </p:spPr>
          <p:txBody>
            <a:bodyPr wrap="square" lIns="45719" tIns="45719" rIns="45719" bIns="45719" numCol="1" anchor="t">
              <a:noAutofit/>
            </a:bodyPr>
            <a:lstStyle/>
            <a:p>
              <a:endParaRPr/>
            </a:p>
          </p:txBody>
        </p:sp>
        <p:sp>
          <p:nvSpPr>
            <p:cNvPr id="55" name="771–476 BCE Spring and Autumn Period">
              <a:extLst>
                <a:ext uri="{FF2B5EF4-FFF2-40B4-BE49-F238E27FC236}">
                  <a16:creationId xmlns:a16="http://schemas.microsoft.com/office/drawing/2014/main" id="{CCE92C36-D754-1040-99CB-0685E146D8E8}"/>
                </a:ext>
              </a:extLst>
            </p:cNvPr>
            <p:cNvSpPr/>
            <p:nvPr/>
          </p:nvSpPr>
          <p:spPr>
            <a:xfrm>
              <a:off x="2415078" y="266692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i="1"/>
              </a:pPr>
              <a:r>
                <a:rPr sz="2000" dirty="0">
                  <a:latin typeface="Arial" panose="020B0604020202020204" pitchFamily="34" charset="0"/>
                  <a:cs typeface="Arial" panose="020B0604020202020204" pitchFamily="34" charset="0"/>
                </a:rPr>
                <a:t>771–476 BCE</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Spring and Autumn Period</a:t>
              </a:r>
            </a:p>
          </p:txBody>
        </p:sp>
        <p:sp>
          <p:nvSpPr>
            <p:cNvPr id="56" name="Line">
              <a:extLst>
                <a:ext uri="{FF2B5EF4-FFF2-40B4-BE49-F238E27FC236}">
                  <a16:creationId xmlns:a16="http://schemas.microsoft.com/office/drawing/2014/main" id="{9E8C1184-E57B-8544-8E93-89E302B01038}"/>
                </a:ext>
              </a:extLst>
            </p:cNvPr>
            <p:cNvSpPr/>
            <p:nvPr/>
          </p:nvSpPr>
          <p:spPr>
            <a:xfrm>
              <a:off x="880112" y="2845994"/>
              <a:ext cx="332115" cy="1"/>
            </a:xfrm>
            <a:prstGeom prst="line">
              <a:avLst/>
            </a:prstGeom>
            <a:noFill/>
            <a:ln w="12700" cap="flat">
              <a:solidFill>
                <a:schemeClr val="accent1"/>
              </a:solidFill>
              <a:custDash>
                <a:ds d="600000" sp="600000"/>
              </a:custDash>
              <a:miter lim="400000"/>
            </a:ln>
            <a:effectLst/>
          </p:spPr>
          <p:txBody>
            <a:bodyPr wrap="square" lIns="45719" tIns="45719" rIns="45719" bIns="45719" numCol="1" anchor="t">
              <a:noAutofit/>
            </a:bodyPr>
            <a:lstStyle/>
            <a:p>
              <a:endParaRPr/>
            </a:p>
          </p:txBody>
        </p:sp>
      </p:grpSp>
    </p:spTree>
    <p:extLst>
      <p:ext uri="{BB962C8B-B14F-4D97-AF65-F5344CB8AC3E}">
        <p14:creationId xmlns:p14="http://schemas.microsoft.com/office/powerpoint/2010/main" val="424172930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 name="Group"/>
          <p:cNvGrpSpPr/>
          <p:nvPr/>
        </p:nvGrpSpPr>
        <p:grpSpPr>
          <a:xfrm>
            <a:off x="2095295" y="-921093"/>
            <a:ext cx="9904328" cy="7585316"/>
            <a:chOff x="0" y="0"/>
            <a:chExt cx="9904326" cy="7585314"/>
          </a:xfrm>
        </p:grpSpPr>
        <p:sp>
          <p:nvSpPr>
            <p:cNvPr id="465" name="Title 1"/>
            <p:cNvSpPr txBox="1"/>
            <p:nvPr/>
          </p:nvSpPr>
          <p:spPr>
            <a:xfrm>
              <a:off x="6035990" y="2814525"/>
              <a:ext cx="3868337" cy="47707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30000">
                  <a:solidFill>
                    <a:srgbClr val="F1F1F1"/>
                  </a:solidFill>
                  <a:latin typeface="华文楷体"/>
                  <a:ea typeface="华文楷体"/>
                  <a:cs typeface="华文楷体"/>
                  <a:sym typeface="华文楷体"/>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0000" b="0" i="0" u="none" strike="noStrike" kern="0" cap="none" spc="0" normalizeH="0" baseline="0" noProof="0" dirty="0" err="1">
                  <a:ln>
                    <a:noFill/>
                  </a:ln>
                  <a:solidFill>
                    <a:srgbClr val="F1F1F1"/>
                  </a:solidFill>
                  <a:effectLst/>
                  <a:uLnTx/>
                  <a:uFillTx/>
                  <a:latin typeface="华文楷体"/>
                  <a:ea typeface="华文楷体"/>
                  <a:sym typeface="华文楷体"/>
                </a:rPr>
                <a:t>道</a:t>
              </a:r>
              <a:endParaRPr kumimoji="0" sz="30000" b="0" i="0" u="none" strike="noStrike" kern="0" cap="none" spc="0" normalizeH="0" baseline="0" noProof="0" dirty="0">
                <a:ln>
                  <a:noFill/>
                </a:ln>
                <a:solidFill>
                  <a:srgbClr val="F1F1F1"/>
                </a:solidFill>
                <a:effectLst/>
                <a:uLnTx/>
                <a:uFillTx/>
                <a:latin typeface="华文楷体"/>
                <a:ea typeface="华文楷体"/>
                <a:sym typeface="华文楷体"/>
              </a:endParaRPr>
            </a:p>
          </p:txBody>
        </p:sp>
        <p:sp>
          <p:nvSpPr>
            <p:cNvPr id="466" name="Title 1"/>
            <p:cNvSpPr txBox="1"/>
            <p:nvPr/>
          </p:nvSpPr>
          <p:spPr>
            <a:xfrm>
              <a:off x="0" y="0"/>
              <a:ext cx="3868337" cy="4710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defRPr sz="30000">
                  <a:solidFill>
                    <a:srgbClr val="F1F1F1"/>
                  </a:solidFill>
                  <a:latin typeface="华文楷体"/>
                  <a:ea typeface="华文楷体"/>
                  <a:cs typeface="华文楷体"/>
                  <a:sym typeface="华文楷体"/>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0000" b="0" i="0" u="none" strike="noStrike" kern="0" cap="none" spc="0" normalizeH="0" baseline="0" noProof="0" dirty="0" err="1">
                  <a:ln>
                    <a:noFill/>
                  </a:ln>
                  <a:solidFill>
                    <a:srgbClr val="F1F1F1"/>
                  </a:solidFill>
                  <a:effectLst/>
                  <a:uLnTx/>
                  <a:uFillTx/>
                  <a:latin typeface="华文楷体"/>
                  <a:ea typeface="华文楷体"/>
                  <a:sym typeface="华文楷体"/>
                </a:rPr>
                <a:t>儒</a:t>
              </a:r>
              <a:endParaRPr kumimoji="0" sz="30000" b="0" i="0" u="none" strike="noStrike" kern="0" cap="none" spc="0" normalizeH="0" baseline="0" noProof="0" dirty="0">
                <a:ln>
                  <a:noFill/>
                </a:ln>
                <a:solidFill>
                  <a:srgbClr val="F1F1F1"/>
                </a:solidFill>
                <a:effectLst/>
                <a:uLnTx/>
                <a:uFillTx/>
                <a:latin typeface="华文楷体"/>
                <a:ea typeface="华文楷体"/>
                <a:sym typeface="华文楷体"/>
              </a:endParaRPr>
            </a:p>
          </p:txBody>
        </p:sp>
      </p:grpSp>
      <p:sp>
        <p:nvSpPr>
          <p:cNvPr id="468" name="Rectangle 3"/>
          <p:cNvSpPr/>
          <p:nvPr/>
        </p:nvSpPr>
        <p:spPr>
          <a:xfrm>
            <a:off x="-9357" y="0"/>
            <a:ext cx="2268641" cy="6858000"/>
          </a:xfrm>
          <a:prstGeom prst="rect">
            <a:avLst/>
          </a:prstGeom>
          <a:solidFill>
            <a:srgbClr val="477A7B"/>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470"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12" name="Title 1">
            <a:extLst>
              <a:ext uri="{FF2B5EF4-FFF2-40B4-BE49-F238E27FC236}">
                <a16:creationId xmlns:a16="http://schemas.microsoft.com/office/drawing/2014/main" id="{8D22F803-2557-CE4C-BD49-6278752161F4}"/>
              </a:ext>
            </a:extLst>
          </p:cNvPr>
          <p:cNvSpPr txBox="1">
            <a:spLocks/>
          </p:cNvSpPr>
          <p:nvPr/>
        </p:nvSpPr>
        <p:spPr>
          <a:xfrm>
            <a:off x="2536045" y="9808"/>
            <a:ext cx="8811998"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Light"/>
              </a:rPr>
              <a:t>Image Sources</a:t>
            </a:r>
            <a:endParaRPr kumimoji="0" lang="en-GB" sz="36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Light"/>
            </a:endParaRPr>
          </a:p>
        </p:txBody>
      </p:sp>
      <p:sp>
        <p:nvSpPr>
          <p:cNvPr id="2" name="TextBox 1">
            <a:extLst>
              <a:ext uri="{FF2B5EF4-FFF2-40B4-BE49-F238E27FC236}">
                <a16:creationId xmlns:a16="http://schemas.microsoft.com/office/drawing/2014/main" id="{C2C3E96B-79C5-7A42-9AA4-B3F83ABD15F2}"/>
              </a:ext>
            </a:extLst>
          </p:cNvPr>
          <p:cNvSpPr txBox="1"/>
          <p:nvPr/>
        </p:nvSpPr>
        <p:spPr>
          <a:xfrm>
            <a:off x="2533501" y="1554185"/>
            <a:ext cx="8814542"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mj-lt"/>
              <a:buAutoNum type="arabicPeriod"/>
            </a:pPr>
            <a:r>
              <a:rPr lang="en-GB" dirty="0"/>
              <a:t>Zhuangzi Dreaming of a Butterfly, public domain image on Wikimedia Commons, </a:t>
            </a:r>
            <a:r>
              <a:rPr lang="en-GB" dirty="0">
                <a:hlinkClick r:id="rId3"/>
              </a:rPr>
              <a:t>https://commons.wikimedia.org/wiki/File:Dschuang-Dsi-Schmetterlingstraum-Zhuangzi-Butterfly-Dream.jpg</a:t>
            </a:r>
            <a:endParaRPr lang="en-GB" dirty="0"/>
          </a:p>
          <a:p>
            <a:pPr marL="342900" indent="-342900">
              <a:buFont typeface="+mj-lt"/>
              <a:buAutoNum type="arabicPeriod"/>
            </a:pPr>
            <a:r>
              <a:rPr lang="en-GB" dirty="0"/>
              <a:t>Opening pages of “Da Sheng” Volume (19th volume) of Zhuangzi, printed in Sung dynasty, public domain image on Wikimedia Commons, </a:t>
            </a:r>
            <a:r>
              <a:rPr lang="en-GB" dirty="0">
                <a:hlinkClick r:id="rId4"/>
              </a:rPr>
              <a:t>https://commons.wikimedia.org/wiki/File:Zhuangzi_Song_Edition.jpg</a:t>
            </a:r>
            <a:endParaRPr lang="en-GB" dirty="0"/>
          </a:p>
          <a:p>
            <a:endParaRPr kumimoji="0" lang="en-GB" sz="1800" b="0" i="0" u="none" strike="noStrike" cap="none" spc="0" normalizeH="0" baseline="0" dirty="0">
              <a:ln>
                <a:noFill/>
              </a:ln>
              <a:solidFill>
                <a:srgbClr val="000000"/>
              </a:solidFill>
              <a:effectLst/>
              <a:uFillTx/>
              <a:latin typeface="+mn-lt"/>
              <a:ea typeface="+mn-ea"/>
              <a:cs typeface="+mn-cs"/>
              <a:sym typeface="Calibri"/>
            </a:endParaRPr>
          </a:p>
          <a:p>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57544188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Group"/>
          <p:cNvSpPr txBox="1"/>
          <p:nvPr/>
        </p:nvSpPr>
        <p:spPr>
          <a:xfrm>
            <a:off x="804453" y="-2189"/>
            <a:ext cx="3868338" cy="4710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0000" b="0" i="0" u="none" strike="noStrike" kern="0" cap="none" spc="0" normalizeH="0" baseline="0" noProof="0">
                <a:ln>
                  <a:noFill/>
                </a:ln>
                <a:solidFill>
                  <a:srgbClr val="F1F1F1"/>
                </a:solidFill>
                <a:effectLst/>
                <a:uLnTx/>
                <a:uFillTx/>
                <a:latin typeface="华文楷体"/>
                <a:ea typeface="华文楷体"/>
                <a:sym typeface="华文楷体"/>
              </a:rPr>
              <a:t>儒</a:t>
            </a:r>
          </a:p>
        </p:txBody>
      </p:sp>
      <p:sp>
        <p:nvSpPr>
          <p:cNvPr id="483" name="Rectangle 4"/>
          <p:cNvSpPr/>
          <p:nvPr/>
        </p:nvSpPr>
        <p:spPr>
          <a:xfrm>
            <a:off x="0" y="-1"/>
            <a:ext cx="12192000" cy="1076448"/>
          </a:xfrm>
          <a:prstGeom prst="rect">
            <a:avLst/>
          </a:prstGeom>
          <a:solidFill>
            <a:srgbClr val="477A7B"/>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484"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485" name="This presentation is an Open Educational Resource. It was originally created for a lifelong learning course (SCQF level 7) at the Centre for Open Learning. You are free to use, share, and adapt this work. To view a copy of the license, visit https://crea"/>
          <p:cNvSpPr txBox="1">
            <a:spLocks noGrp="1"/>
          </p:cNvSpPr>
          <p:nvPr>
            <p:ph type="body" idx="1"/>
          </p:nvPr>
        </p:nvSpPr>
        <p:spPr>
          <a:xfrm>
            <a:off x="1096573" y="1657761"/>
            <a:ext cx="9998854" cy="3542478"/>
          </a:xfrm>
          <a:prstGeom prst="rect">
            <a:avLst/>
          </a:prstGeom>
        </p:spPr>
        <p:txBody>
          <a:bodyPr>
            <a:normAutofit/>
          </a:bodyPr>
          <a:lstStyle/>
          <a:p>
            <a:pPr marL="0" indent="0" algn="ctr">
              <a:buSzTx/>
              <a:buFontTx/>
              <a:buNone/>
              <a:defRPr sz="2400"/>
            </a:pPr>
            <a:r>
              <a:rPr sz="2000" dirty="0">
                <a:latin typeface="Arial" panose="020B0604020202020204" pitchFamily="34" charset="0"/>
                <a:cs typeface="Arial" panose="020B0604020202020204" pitchFamily="34" charset="0"/>
              </a:rPr>
              <a:t>This presentation is an Open Educational Resource. It was originally created for a lifelong learning course (SCQF level 7) at the Centre for Open Learning. You are free to use, share, and adapt this work. To view a copy of the license, visit https://</a:t>
            </a:r>
            <a:r>
              <a:rPr sz="2000" dirty="0" err="1">
                <a:latin typeface="Arial" panose="020B0604020202020204" pitchFamily="34" charset="0"/>
                <a:cs typeface="Arial" panose="020B0604020202020204" pitchFamily="34" charset="0"/>
              </a:rPr>
              <a:t>creativecommons.org</a:t>
            </a:r>
            <a:r>
              <a:rPr sz="2000" dirty="0">
                <a:latin typeface="Arial" panose="020B0604020202020204" pitchFamily="34" charset="0"/>
                <a:cs typeface="Arial" panose="020B0604020202020204" pitchFamily="34" charset="0"/>
              </a:rPr>
              <a:t>/licenses/by-</a:t>
            </a:r>
            <a:r>
              <a:rPr sz="2000" dirty="0" err="1">
                <a:latin typeface="Arial" panose="020B0604020202020204" pitchFamily="34" charset="0"/>
                <a:cs typeface="Arial" panose="020B0604020202020204" pitchFamily="34" charset="0"/>
              </a:rPr>
              <a:t>sa</a:t>
            </a:r>
            <a:r>
              <a:rPr sz="2000" dirty="0">
                <a:latin typeface="Arial" panose="020B0604020202020204" pitchFamily="34" charset="0"/>
                <a:cs typeface="Arial" panose="020B0604020202020204" pitchFamily="34" charset="0"/>
              </a:rPr>
              <a:t>/4.0/</a:t>
            </a:r>
          </a:p>
          <a:p>
            <a:pPr marL="0" indent="0" algn="ctr">
              <a:buSzTx/>
              <a:buFontTx/>
              <a:buNone/>
              <a:defRPr sz="2400"/>
            </a:pPr>
            <a:endParaRPr sz="2000" dirty="0">
              <a:latin typeface="Arial" panose="020B0604020202020204" pitchFamily="34" charset="0"/>
              <a:cs typeface="Arial" panose="020B0604020202020204" pitchFamily="34" charset="0"/>
            </a:endParaRPr>
          </a:p>
          <a:p>
            <a:pPr marL="0" indent="0" algn="ctr">
              <a:buSzTx/>
              <a:buFontTx/>
              <a:buNone/>
              <a:defRPr sz="2400"/>
            </a:pPr>
            <a:r>
              <a:rPr sz="2000" dirty="0">
                <a:latin typeface="Arial" panose="020B0604020202020204" pitchFamily="34" charset="0"/>
                <a:cs typeface="Arial" panose="020B0604020202020204" pitchFamily="34" charset="0"/>
              </a:rPr>
              <a:t>© Lee Wilson, University of Edinburgh, 2020, CC BY-SA 4.0</a:t>
            </a:r>
          </a:p>
        </p:txBody>
      </p:sp>
      <p:pic>
        <p:nvPicPr>
          <p:cNvPr id="486" name="Image" descr="Image"/>
          <p:cNvPicPr>
            <a:picLocks noChangeAspect="1"/>
          </p:cNvPicPr>
          <p:nvPr/>
        </p:nvPicPr>
        <p:blipFill>
          <a:blip r:embed="rId3"/>
          <a:stretch>
            <a:fillRect/>
          </a:stretch>
        </p:blipFill>
        <p:spPr>
          <a:xfrm>
            <a:off x="5194300" y="4887560"/>
            <a:ext cx="1803400" cy="635001"/>
          </a:xfrm>
          <a:prstGeom prst="rect">
            <a:avLst/>
          </a:prstGeom>
          <a:ln w="12700">
            <a:miter lim="400000"/>
          </a:ln>
        </p:spPr>
      </p:pic>
    </p:spTree>
    <p:extLst>
      <p:ext uri="{BB962C8B-B14F-4D97-AF65-F5344CB8AC3E}">
        <p14:creationId xmlns:p14="http://schemas.microsoft.com/office/powerpoint/2010/main" val="367157848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8" name="Title 1"/>
          <p:cNvSpPr txBox="1">
            <a:spLocks noGrp="1"/>
          </p:cNvSpPr>
          <p:nvPr>
            <p:ph type="ctrTitle"/>
          </p:nvPr>
        </p:nvSpPr>
        <p:spPr>
          <a:xfrm>
            <a:off x="362470" y="532435"/>
            <a:ext cx="8976084" cy="4328932"/>
          </a:xfrm>
          <a:prstGeom prst="rect">
            <a:avLst/>
          </a:prstGeom>
        </p:spPr>
        <p:txBody>
          <a:bodyPr/>
          <a:lstStyle/>
          <a:p>
            <a:pPr algn="l">
              <a:defRPr sz="2400">
                <a:solidFill>
                  <a:srgbClr val="FFFFFF"/>
                </a:solidFill>
              </a:defRPr>
            </a:pPr>
            <a:r>
              <a:t>Centre for Open Learning</a:t>
            </a:r>
            <a:br/>
            <a:r>
              <a:t>The University of Edinburgh</a:t>
            </a:r>
            <a:br/>
            <a:r>
              <a:t>Paterson’s Land</a:t>
            </a:r>
            <a:br/>
            <a:r>
              <a:t>Holyrood Road</a:t>
            </a:r>
            <a:br/>
            <a:r>
              <a:t>Edinburgh EH8 8AQ</a:t>
            </a:r>
            <a:br/>
            <a:br/>
            <a:r>
              <a:t>T: 0131 6504400</a:t>
            </a:r>
            <a:br/>
            <a:r>
              <a:t>E: col@ed.ac.uk</a:t>
            </a:r>
            <a:br/>
            <a:r>
              <a:t>W: </a:t>
            </a:r>
            <a:r>
              <a:rPr u="sng">
                <a:solidFill>
                  <a:srgbClr val="FEFFFF"/>
                </a:solidFill>
                <a:uFill>
                  <a:solidFill>
                    <a:srgbClr val="FEFFFF"/>
                  </a:solidFill>
                </a:uFill>
                <a:hlinkClick r:id="rId3"/>
              </a:rPr>
              <a:t>www.ed.ac.uk/open-learning</a:t>
            </a:r>
            <a:br/>
            <a:br/>
            <a:r>
              <a:t>Facebook: </a:t>
            </a:r>
            <a:r>
              <a:rPr u="sng">
                <a:solidFill>
                  <a:srgbClr val="FEFFFF"/>
                </a:solidFill>
                <a:uFill>
                  <a:solidFill>
                    <a:srgbClr val="FEFFFF"/>
                  </a:solidFill>
                </a:uFill>
                <a:hlinkClick r:id="rId4"/>
              </a:rPr>
              <a:t>www.facebook.com/uoeshortcourses</a:t>
            </a:r>
            <a:br/>
            <a:r>
              <a:t>Twitter: </a:t>
            </a:r>
            <a:r>
              <a:rPr u="sng">
                <a:solidFill>
                  <a:srgbClr val="FEFFFF"/>
                </a:solidFill>
                <a:uFill>
                  <a:solidFill>
                    <a:srgbClr val="FEFFFF"/>
                  </a:solidFill>
                </a:uFill>
                <a:hlinkClick r:id="rId5"/>
              </a:rPr>
              <a:t>www.twitter.com/uoeshortcourses</a:t>
            </a:r>
          </a:p>
        </p:txBody>
      </p:sp>
      <p:pic>
        <p:nvPicPr>
          <p:cNvPr id="489" name="Content Placeholder 8" descr="Content Placeholder 8"/>
          <p:cNvPicPr>
            <a:picLocks noChangeAspect="1"/>
          </p:cNvPicPr>
          <p:nvPr/>
        </p:nvPicPr>
        <p:blipFill>
          <a:blip r:embed="rId6"/>
          <a:stretch>
            <a:fillRect/>
          </a:stretch>
        </p:blipFill>
        <p:spPr>
          <a:xfrm>
            <a:off x="362470" y="5266480"/>
            <a:ext cx="5676624" cy="1285274"/>
          </a:xfrm>
          <a:prstGeom prst="rect">
            <a:avLst/>
          </a:prstGeom>
          <a:ln w="12700">
            <a:miter lim="400000"/>
          </a:ln>
        </p:spPr>
      </p:pic>
    </p:spTree>
    <p:extLst>
      <p:ext uri="{BB962C8B-B14F-4D97-AF65-F5344CB8AC3E}">
        <p14:creationId xmlns:p14="http://schemas.microsoft.com/office/powerpoint/2010/main" val="177676384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53" name="Rectangle 3"/>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54"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155" name="Title 1"/>
          <p:cNvSpPr txBox="1">
            <a:spLocks noGrp="1"/>
          </p:cNvSpPr>
          <p:nvPr>
            <p:ph type="title"/>
          </p:nvPr>
        </p:nvSpPr>
        <p:spPr>
          <a:xfrm>
            <a:off x="1105030" y="2766218"/>
            <a:ext cx="9981940" cy="1325564"/>
          </a:xfrm>
          <a:prstGeom prst="rect">
            <a:avLst/>
          </a:prstGeom>
        </p:spPr>
        <p:txBody>
          <a:bodyPr>
            <a:normAutofit/>
          </a:bodyPr>
          <a:lstStyle/>
          <a:p>
            <a:pPr algn="ctr">
              <a:defRPr b="1"/>
            </a:pPr>
            <a:r>
              <a:rPr sz="3600" dirty="0">
                <a:latin typeface="Arial" panose="020B0604020202020204" pitchFamily="34" charset="0"/>
                <a:cs typeface="Arial" panose="020B0604020202020204" pitchFamily="34" charset="0"/>
              </a:rPr>
              <a:t>What Is It to Be Human </a:t>
            </a:r>
            <a:r>
              <a:rPr sz="3600" i="1" dirty="0">
                <a:latin typeface="Arial" panose="020B0604020202020204" pitchFamily="34" charset="0"/>
                <a:cs typeface="Arial" panose="020B0604020202020204" pitchFamily="34" charset="0"/>
              </a:rPr>
              <a:t>and</a:t>
            </a:r>
            <a:r>
              <a:rPr sz="3600" dirty="0">
                <a:latin typeface="Arial" panose="020B0604020202020204" pitchFamily="34" charset="0"/>
                <a:cs typeface="Arial" panose="020B0604020202020204" pitchFamily="34" charset="0"/>
              </a:rPr>
              <a:t> Natural?</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rPr dirty="0" err="1"/>
              <a:t>道</a:t>
            </a:r>
            <a:endParaRPr dirty="0"/>
          </a:p>
        </p:txBody>
      </p:sp>
      <p:sp>
        <p:nvSpPr>
          <p:cNvPr id="158" name="Rectangle 3"/>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59"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161" name="Content Placeholder 2"/>
          <p:cNvSpPr txBox="1">
            <a:spLocks noGrp="1"/>
          </p:cNvSpPr>
          <p:nvPr>
            <p:ph type="body" sz="half" idx="1"/>
          </p:nvPr>
        </p:nvSpPr>
        <p:spPr>
          <a:xfrm>
            <a:off x="6603170" y="2053521"/>
            <a:ext cx="5384801" cy="3542478"/>
          </a:xfrm>
          <a:prstGeom prst="rect">
            <a:avLst/>
          </a:prstGeom>
        </p:spPr>
        <p:txBody>
          <a:bodyPr>
            <a:noAutofit/>
          </a:bodyPr>
          <a:lstStyle/>
          <a:p>
            <a:pPr marL="157212" indent="-157212" defTabSz="896111">
              <a:spcBef>
                <a:spcPts val="900"/>
              </a:spcBef>
              <a:buFontTx/>
              <a:defRPr sz="1568"/>
            </a:pPr>
            <a:r>
              <a:rPr sz="2000" dirty="0">
                <a:latin typeface="Arial" panose="020B0604020202020204" pitchFamily="34" charset="0"/>
                <a:cs typeface="Arial" panose="020B0604020202020204" pitchFamily="34" charset="0"/>
              </a:rPr>
              <a:t>Zhuang Zhou (</a:t>
            </a:r>
            <a:r>
              <a:rPr sz="2000" dirty="0" err="1">
                <a:latin typeface="Arial" panose="020B0604020202020204" pitchFamily="34" charset="0"/>
                <a:cs typeface="Arial" panose="020B0604020202020204" pitchFamily="34" charset="0"/>
              </a:rPr>
              <a:t>莊周</a:t>
            </a:r>
            <a:r>
              <a:rPr sz="2000" dirty="0">
                <a:latin typeface="Arial" panose="020B0604020202020204" pitchFamily="34" charset="0"/>
                <a:cs typeface="Arial" panose="020B0604020202020204" pitchFamily="34" charset="0"/>
              </a:rPr>
              <a:t>), c.369–c.286 BCE</a:t>
            </a:r>
          </a:p>
          <a:p>
            <a:pPr marL="530592" lvl="1" indent="-157212" defTabSz="896111">
              <a:spcBef>
                <a:spcPts val="900"/>
              </a:spcBef>
              <a:buFontTx/>
              <a:defRPr sz="1568"/>
            </a:pPr>
            <a:r>
              <a:rPr sz="2000" dirty="0">
                <a:latin typeface="Arial" panose="020B0604020202020204" pitchFamily="34" charset="0"/>
                <a:cs typeface="Arial" panose="020B0604020202020204" pitchFamily="34" charset="0"/>
              </a:rPr>
              <a:t>contemporary of Mencius</a:t>
            </a:r>
          </a:p>
          <a:p>
            <a:pPr marL="157212" indent="-157212" defTabSz="896111">
              <a:spcBef>
                <a:spcPts val="900"/>
              </a:spcBef>
              <a:buFontTx/>
              <a:defRPr sz="1568"/>
            </a:pPr>
            <a:r>
              <a:rPr sz="2000" dirty="0">
                <a:latin typeface="Arial" panose="020B0604020202020204" pitchFamily="34" charset="0"/>
                <a:cs typeface="Arial" panose="020B0604020202020204" pitchFamily="34" charset="0"/>
              </a:rPr>
              <a:t>Song official who abandoned his post for a private life</a:t>
            </a:r>
          </a:p>
          <a:p>
            <a:pPr marL="157212" indent="-157212" defTabSz="896111">
              <a:spcBef>
                <a:spcPts val="900"/>
              </a:spcBef>
              <a:buFontTx/>
              <a:defRPr sz="1568"/>
            </a:pPr>
            <a:r>
              <a:rPr sz="2000" dirty="0">
                <a:latin typeface="Arial" panose="020B0604020202020204" pitchFamily="34" charset="0"/>
                <a:cs typeface="Arial" panose="020B0604020202020204" pitchFamily="34" charset="0"/>
              </a:rPr>
              <a:t>Possible tenure at </a:t>
            </a:r>
            <a:r>
              <a:rPr sz="2000" dirty="0" err="1">
                <a:latin typeface="Arial" panose="020B0604020202020204" pitchFamily="34" charset="0"/>
                <a:cs typeface="Arial" panose="020B0604020202020204" pitchFamily="34" charset="0"/>
              </a:rPr>
              <a:t>Jixia</a:t>
            </a:r>
            <a:r>
              <a:rPr sz="2000" dirty="0">
                <a:latin typeface="Arial" panose="020B0604020202020204" pitchFamily="34" charset="0"/>
                <a:cs typeface="Arial" panose="020B0604020202020204" pitchFamily="34" charset="0"/>
              </a:rPr>
              <a:t> Academy</a:t>
            </a:r>
          </a:p>
          <a:p>
            <a:pPr marL="157212" indent="-157212" defTabSz="896111">
              <a:spcBef>
                <a:spcPts val="900"/>
              </a:spcBef>
              <a:buFontTx/>
              <a:defRPr sz="1568"/>
            </a:pPr>
            <a:r>
              <a:rPr sz="2000" dirty="0">
                <a:latin typeface="Arial" panose="020B0604020202020204" pitchFamily="34" charset="0"/>
                <a:cs typeface="Arial" panose="020B0604020202020204" pitchFamily="34" charset="0"/>
              </a:rPr>
              <a:t>Text portrays him as an eccentric individual</a:t>
            </a:r>
          </a:p>
          <a:p>
            <a:pPr marL="530592" lvl="1" indent="-157212" defTabSz="896111">
              <a:spcBef>
                <a:spcPts val="900"/>
              </a:spcBef>
              <a:buFontTx/>
              <a:defRPr sz="1568"/>
            </a:pPr>
            <a:r>
              <a:rPr sz="2000" dirty="0">
                <a:latin typeface="Arial" panose="020B0604020202020204" pitchFamily="34" charset="0"/>
                <a:cs typeface="Arial" panose="020B0604020202020204" pitchFamily="34" charset="0"/>
              </a:rPr>
              <a:t>Declined returning to office, when approached</a:t>
            </a:r>
          </a:p>
          <a:p>
            <a:pPr marL="530592" lvl="1" indent="-157212" defTabSz="896111">
              <a:spcBef>
                <a:spcPts val="900"/>
              </a:spcBef>
              <a:buFontTx/>
              <a:defRPr sz="1568"/>
            </a:pPr>
            <a:r>
              <a:rPr sz="2000" dirty="0">
                <a:latin typeface="Arial" panose="020B0604020202020204" pitchFamily="34" charset="0"/>
                <a:cs typeface="Arial" panose="020B0604020202020204" pitchFamily="34" charset="0"/>
              </a:rPr>
              <a:t>Best friends with Hui Shi</a:t>
            </a:r>
          </a:p>
          <a:p>
            <a:pPr marL="903972" lvl="2" indent="-157212" defTabSz="896111">
              <a:spcBef>
                <a:spcPts val="900"/>
              </a:spcBef>
              <a:buFontTx/>
              <a:defRPr sz="1568"/>
            </a:pPr>
            <a:r>
              <a:rPr sz="2000" dirty="0">
                <a:latin typeface="Arial" panose="020B0604020202020204" pitchFamily="34" charset="0"/>
                <a:cs typeface="Arial" panose="020B0604020202020204" pitchFamily="34" charset="0"/>
              </a:rPr>
              <a:t>“When Hui Shi died, Zhuangzi ceased to talk, perceiving that there was no one else with whom he could converse.” (</a:t>
            </a:r>
            <a:r>
              <a:rPr sz="2000" i="1" dirty="0" err="1">
                <a:latin typeface="Arial" panose="020B0604020202020204" pitchFamily="34" charset="0"/>
                <a:cs typeface="Arial" panose="020B0604020202020204" pitchFamily="34" charset="0"/>
              </a:rPr>
              <a:t>Huainanzi</a:t>
            </a:r>
            <a:r>
              <a:rPr sz="2000" dirty="0">
                <a:latin typeface="Arial" panose="020B0604020202020204" pitchFamily="34" charset="0"/>
                <a:cs typeface="Arial" panose="020B0604020202020204" pitchFamily="34" charset="0"/>
              </a:rPr>
              <a:t> 19.7)</a:t>
            </a:r>
          </a:p>
        </p:txBody>
      </p:sp>
      <p:sp>
        <p:nvSpPr>
          <p:cNvPr id="162" name="ink on silk [cropped], “Zhuangzi Dreaming of a Butterfly,” by Lu Zhi1"/>
          <p:cNvSpPr txBox="1"/>
          <p:nvPr/>
        </p:nvSpPr>
        <p:spPr>
          <a:xfrm>
            <a:off x="738206" y="5932874"/>
            <a:ext cx="5024828"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pPr>
            <a:r>
              <a:rPr dirty="0">
                <a:latin typeface="Arial" panose="020B0604020202020204" pitchFamily="34" charset="0"/>
                <a:cs typeface="Arial" panose="020B0604020202020204" pitchFamily="34" charset="0"/>
              </a:rPr>
              <a:t>ink on silk [cropped], “Zhuangzi Dreaming of a Butterfly,” by Lu Zhi</a:t>
            </a:r>
            <a:r>
              <a:rPr baseline="31999" dirty="0">
                <a:latin typeface="Arial" panose="020B0604020202020204" pitchFamily="34" charset="0"/>
                <a:cs typeface="Arial" panose="020B0604020202020204" pitchFamily="34" charset="0"/>
              </a:rPr>
              <a:t>1</a:t>
            </a:r>
          </a:p>
        </p:txBody>
      </p:sp>
      <p:pic>
        <p:nvPicPr>
          <p:cNvPr id="163" name="Image Gallery" descr="Image Gallery"/>
          <p:cNvPicPr>
            <a:picLocks noChangeAspect="1"/>
          </p:cNvPicPr>
          <p:nvPr/>
        </p:nvPicPr>
        <p:blipFill>
          <a:blip r:embed="rId3"/>
          <a:srcRect t="12638" b="12638"/>
          <a:stretch>
            <a:fillRect/>
          </a:stretch>
        </p:blipFill>
        <p:spPr>
          <a:xfrm>
            <a:off x="283905" y="1428271"/>
            <a:ext cx="5824041" cy="4414389"/>
          </a:xfrm>
          <a:prstGeom prst="rect">
            <a:avLst/>
          </a:prstGeom>
          <a:ln w="12700">
            <a:miter lim="400000"/>
          </a:ln>
        </p:spPr>
      </p:pic>
      <p:sp>
        <p:nvSpPr>
          <p:cNvPr id="9" name="Title 1">
            <a:extLst>
              <a:ext uri="{FF2B5EF4-FFF2-40B4-BE49-F238E27FC236}">
                <a16:creationId xmlns:a16="http://schemas.microsoft.com/office/drawing/2014/main" id="{12128478-D2A1-D845-856D-6FC5BAD64F67}"/>
              </a:ext>
            </a:extLst>
          </p:cNvPr>
          <p:cNvSpPr txBox="1">
            <a:spLocks/>
          </p:cNvSpPr>
          <p:nvPr/>
        </p:nvSpPr>
        <p:spPr>
          <a:xfrm>
            <a:off x="6603171" y="977073"/>
            <a:ext cx="4270902" cy="892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fontScale="92500"/>
          </a:bodyPr>
          <a:lstStyle>
            <a:lvl1pPr marL="0" marR="0" indent="0" algn="ctr" defTabSz="859536" rtl="0" latinLnBrk="0">
              <a:lnSpc>
                <a:spcPct val="90000"/>
              </a:lnSpc>
              <a:spcBef>
                <a:spcPts val="0"/>
              </a:spcBef>
              <a:spcAft>
                <a:spcPts val="0"/>
              </a:spcAft>
              <a:buClrTx/>
              <a:buSzTx/>
              <a:buFontTx/>
              <a:buNone/>
              <a:tabLst/>
              <a:defRPr sz="4136"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l" hangingPunct="1"/>
            <a:r>
              <a:rPr lang="en-GB" sz="3600" b="1" dirty="0">
                <a:latin typeface="Arial" panose="020B0604020202020204" pitchFamily="34" charset="0"/>
                <a:cs typeface="Arial" panose="020B0604020202020204" pitchFamily="34" charset="0"/>
              </a:rPr>
              <a:t>Zhuangzi the Person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66" name="Rectangle 3"/>
          <p:cNvSpPr/>
          <p:nvPr/>
        </p:nvSpPr>
        <p:spPr>
          <a:xfrm>
            <a:off x="0" y="-1"/>
            <a:ext cx="12192000" cy="1076448"/>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67" name="Content Placeholder 8" descr="Content Placeholder 8"/>
          <p:cNvPicPr>
            <a:picLocks noChangeAspect="1"/>
          </p:cNvPicPr>
          <p:nvPr/>
        </p:nvPicPr>
        <p:blipFill>
          <a:blip r:embed="rId2"/>
          <a:stretch>
            <a:fillRect/>
          </a:stretch>
        </p:blipFill>
        <p:spPr>
          <a:xfrm>
            <a:off x="98947" y="92114"/>
            <a:ext cx="3940618" cy="892217"/>
          </a:xfrm>
          <a:prstGeom prst="rect">
            <a:avLst/>
          </a:prstGeom>
          <a:ln w="12700">
            <a:miter lim="400000"/>
          </a:ln>
        </p:spPr>
      </p:pic>
      <p:sp>
        <p:nvSpPr>
          <p:cNvPr id="169" name="Content Placeholder 2"/>
          <p:cNvSpPr txBox="1">
            <a:spLocks noGrp="1"/>
          </p:cNvSpPr>
          <p:nvPr>
            <p:ph type="body" sz="half" idx="1"/>
          </p:nvPr>
        </p:nvSpPr>
        <p:spPr>
          <a:xfrm>
            <a:off x="6603171" y="2011462"/>
            <a:ext cx="5384801" cy="3542478"/>
          </a:xfrm>
          <a:prstGeom prst="rect">
            <a:avLst/>
          </a:prstGeom>
        </p:spPr>
        <p:txBody>
          <a:bodyPr>
            <a:noAutofit/>
          </a:bodyPr>
          <a:lstStyle/>
          <a:p>
            <a:pPr marL="125128" indent="-125128" defTabSz="713231">
              <a:spcBef>
                <a:spcPts val="700"/>
              </a:spcBef>
              <a:buFontTx/>
              <a:defRPr sz="1248"/>
            </a:pPr>
            <a:r>
              <a:rPr sz="2000" dirty="0">
                <a:latin typeface="Arial" panose="020B0604020202020204" pitchFamily="34" charset="0"/>
                <a:cs typeface="Arial" panose="020B0604020202020204" pitchFamily="34" charset="0"/>
              </a:rPr>
              <a:t>Traditional canon established by neo-Daoist Guo Xiang (252–313 CE) post-Han Dynasty</a:t>
            </a:r>
          </a:p>
          <a:p>
            <a:pPr marL="125128" indent="-125128" defTabSz="713231">
              <a:spcBef>
                <a:spcPts val="700"/>
              </a:spcBef>
              <a:buFontTx/>
              <a:defRPr sz="1248"/>
            </a:pPr>
            <a:r>
              <a:rPr sz="2000" dirty="0">
                <a:latin typeface="Arial" panose="020B0604020202020204" pitchFamily="34" charset="0"/>
                <a:cs typeface="Arial" panose="020B0604020202020204" pitchFamily="34" charset="0"/>
              </a:rPr>
              <a:t>Modern scholarship only attributes Inner Chapters to the “author”</a:t>
            </a:r>
          </a:p>
          <a:p>
            <a:pPr marL="125128" indent="-125128" defTabSz="713231">
              <a:spcBef>
                <a:spcPts val="700"/>
              </a:spcBef>
              <a:buFontTx/>
              <a:defRPr sz="1248"/>
            </a:pPr>
            <a:r>
              <a:rPr sz="2000" dirty="0">
                <a:latin typeface="Arial" panose="020B0604020202020204" pitchFamily="34" charset="0"/>
                <a:cs typeface="Arial" panose="020B0604020202020204" pitchFamily="34" charset="0"/>
              </a:rPr>
              <a:t>Other chapters have been attributed to</a:t>
            </a:r>
          </a:p>
          <a:p>
            <a:pPr marL="422308" lvl="1" indent="-125128" defTabSz="713231">
              <a:spcBef>
                <a:spcPts val="700"/>
              </a:spcBef>
              <a:buFontTx/>
              <a:defRPr sz="1248"/>
            </a:pPr>
            <a:r>
              <a:rPr sz="2000" dirty="0">
                <a:latin typeface="Arial" panose="020B0604020202020204" pitchFamily="34" charset="0"/>
                <a:cs typeface="Arial" panose="020B0604020202020204" pitchFamily="34" charset="0"/>
              </a:rPr>
              <a:t>Later </a:t>
            </a:r>
            <a:r>
              <a:rPr sz="2000" dirty="0" err="1">
                <a:latin typeface="Arial" panose="020B0604020202020204" pitchFamily="34" charset="0"/>
                <a:cs typeface="Arial" panose="020B0604020202020204" pitchFamily="34" charset="0"/>
              </a:rPr>
              <a:t>Zhuangist</a:t>
            </a:r>
            <a:r>
              <a:rPr sz="2000" dirty="0">
                <a:latin typeface="Arial" panose="020B0604020202020204" pitchFamily="34" charset="0"/>
                <a:cs typeface="Arial" panose="020B0604020202020204" pitchFamily="34" charset="0"/>
              </a:rPr>
              <a:t> followers, Huang-Lao School, Anarchists, Primitivists, </a:t>
            </a:r>
            <a:r>
              <a:rPr sz="2000" dirty="0" err="1">
                <a:latin typeface="Arial" panose="020B0604020202020204" pitchFamily="34" charset="0"/>
                <a:cs typeface="Arial" panose="020B0604020202020204" pitchFamily="34" charset="0"/>
              </a:rPr>
              <a:t>Syncretists</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Yangists</a:t>
            </a:r>
            <a:r>
              <a:rPr sz="2000" dirty="0">
                <a:latin typeface="Arial" panose="020B0604020202020204" pitchFamily="34" charset="0"/>
                <a:cs typeface="Arial" panose="020B0604020202020204" pitchFamily="34" charset="0"/>
              </a:rPr>
              <a:t>, etc.</a:t>
            </a:r>
          </a:p>
          <a:p>
            <a:pPr marL="125128" indent="-125128" defTabSz="713231">
              <a:spcBef>
                <a:spcPts val="700"/>
              </a:spcBef>
              <a:buFontTx/>
              <a:defRPr sz="1248"/>
            </a:pPr>
            <a:r>
              <a:rPr sz="2000" dirty="0">
                <a:latin typeface="Arial" panose="020B0604020202020204" pitchFamily="34" charset="0"/>
                <a:cs typeface="Arial" panose="020B0604020202020204" pitchFamily="34" charset="0"/>
              </a:rPr>
              <a:t>Comprised of 33 chapters</a:t>
            </a:r>
          </a:p>
          <a:p>
            <a:pPr marL="422308" lvl="1" indent="-125128" defTabSz="713231">
              <a:spcBef>
                <a:spcPts val="700"/>
              </a:spcBef>
              <a:buFontTx/>
              <a:defRPr sz="1248"/>
            </a:pPr>
            <a:r>
              <a:rPr sz="2000" dirty="0">
                <a:latin typeface="Arial" panose="020B0604020202020204" pitchFamily="34" charset="0"/>
                <a:cs typeface="Arial" panose="020B0604020202020204" pitchFamily="34" charset="0"/>
              </a:rPr>
              <a:t>Inner Chapters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1–7)</a:t>
            </a:r>
            <a:r>
              <a:rPr lang="en-GB"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Outer Chapters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8–22)</a:t>
            </a:r>
            <a:r>
              <a:rPr lang="en-GB"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Miscellaneous Chapters (</a:t>
            </a:r>
            <a:r>
              <a:rPr sz="2000" dirty="0" err="1">
                <a:latin typeface="Arial" panose="020B0604020202020204" pitchFamily="34" charset="0"/>
                <a:cs typeface="Arial" panose="020B0604020202020204" pitchFamily="34" charset="0"/>
              </a:rPr>
              <a:t>Chs</a:t>
            </a:r>
            <a:r>
              <a:rPr sz="2000" dirty="0">
                <a:latin typeface="Arial" panose="020B0604020202020204" pitchFamily="34" charset="0"/>
                <a:cs typeface="Arial" panose="020B0604020202020204" pitchFamily="34" charset="0"/>
              </a:rPr>
              <a:t>. 23–33)</a:t>
            </a:r>
          </a:p>
          <a:p>
            <a:pPr marL="125128" indent="-125128" defTabSz="713231">
              <a:spcBef>
                <a:spcPts val="700"/>
              </a:spcBef>
              <a:buFontTx/>
              <a:defRPr sz="1248"/>
            </a:pPr>
            <a:r>
              <a:rPr sz="2000" dirty="0">
                <a:latin typeface="Arial" panose="020B0604020202020204" pitchFamily="34" charset="0"/>
                <a:cs typeface="Arial" panose="020B0604020202020204" pitchFamily="34" charset="0"/>
              </a:rPr>
              <a:t>Readership not clearly rulers or ministers</a:t>
            </a:r>
          </a:p>
          <a:p>
            <a:pPr marL="0" indent="-198120" defTabSz="713231">
              <a:spcBef>
                <a:spcPts val="700"/>
              </a:spcBef>
              <a:buFontTx/>
              <a:defRPr sz="1248"/>
            </a:pPr>
            <a:r>
              <a:rPr sz="2000" dirty="0">
                <a:latin typeface="Arial" panose="020B0604020202020204" pitchFamily="34" charset="0"/>
                <a:cs typeface="Arial" panose="020B0604020202020204" pitchFamily="34" charset="0"/>
              </a:rPr>
              <a:t>Parodies, anecdotes, pseudo-history, poetry</a:t>
            </a:r>
          </a:p>
        </p:txBody>
      </p:sp>
      <p:sp>
        <p:nvSpPr>
          <p:cNvPr id="170" name="opening pages [cropped] of “Da Sheng,” Volume (19th volume) of Zhuangzi printed in Song dynasty2"/>
          <p:cNvSpPr txBox="1"/>
          <p:nvPr/>
        </p:nvSpPr>
        <p:spPr>
          <a:xfrm>
            <a:off x="720728" y="5949683"/>
            <a:ext cx="502482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pPr>
            <a:r>
              <a:rPr dirty="0">
                <a:latin typeface="Arial" panose="020B0604020202020204" pitchFamily="34" charset="0"/>
                <a:cs typeface="Arial" panose="020B0604020202020204" pitchFamily="34" charset="0"/>
              </a:rPr>
              <a:t>opening pages [cropped] of “Da Sheng,” Volume (19th volume) of </a:t>
            </a:r>
            <a:r>
              <a:rPr i="1" dirty="0">
                <a:latin typeface="Arial" panose="020B0604020202020204" pitchFamily="34" charset="0"/>
                <a:cs typeface="Arial" panose="020B0604020202020204" pitchFamily="34" charset="0"/>
              </a:rPr>
              <a:t>Zhuangzi</a:t>
            </a:r>
            <a:r>
              <a:rPr dirty="0">
                <a:latin typeface="Arial" panose="020B0604020202020204" pitchFamily="34" charset="0"/>
                <a:cs typeface="Arial" panose="020B0604020202020204" pitchFamily="34" charset="0"/>
              </a:rPr>
              <a:t> printed in Song dynasty</a:t>
            </a:r>
            <a:r>
              <a:rPr baseline="31999" dirty="0">
                <a:latin typeface="Arial" panose="020B0604020202020204" pitchFamily="34" charset="0"/>
                <a:cs typeface="Arial" panose="020B0604020202020204" pitchFamily="34" charset="0"/>
              </a:rPr>
              <a:t>2</a:t>
            </a:r>
          </a:p>
        </p:txBody>
      </p:sp>
      <p:pic>
        <p:nvPicPr>
          <p:cNvPr id="171" name="Image Gallery" descr="Image Gallery"/>
          <p:cNvPicPr>
            <a:picLocks noChangeAspect="1"/>
          </p:cNvPicPr>
          <p:nvPr/>
        </p:nvPicPr>
        <p:blipFill>
          <a:blip r:embed="rId3"/>
          <a:srcRect l="6541" t="10154" r="6541" b="2075"/>
          <a:stretch>
            <a:fillRect/>
          </a:stretch>
        </p:blipFill>
        <p:spPr>
          <a:xfrm>
            <a:off x="287157" y="1423181"/>
            <a:ext cx="5891971" cy="4465878"/>
          </a:xfrm>
          <a:prstGeom prst="rect">
            <a:avLst/>
          </a:prstGeom>
          <a:ln w="12700">
            <a:miter lim="400000"/>
          </a:ln>
        </p:spPr>
      </p:pic>
      <p:sp>
        <p:nvSpPr>
          <p:cNvPr id="9" name="Title 1">
            <a:extLst>
              <a:ext uri="{FF2B5EF4-FFF2-40B4-BE49-F238E27FC236}">
                <a16:creationId xmlns:a16="http://schemas.microsoft.com/office/drawing/2014/main" id="{72296B57-591A-D945-8632-C40C41392034}"/>
              </a:ext>
            </a:extLst>
          </p:cNvPr>
          <p:cNvSpPr txBox="1">
            <a:spLocks/>
          </p:cNvSpPr>
          <p:nvPr/>
        </p:nvSpPr>
        <p:spPr>
          <a:xfrm>
            <a:off x="6603171" y="977073"/>
            <a:ext cx="4270902" cy="892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marL="0" marR="0" indent="0" algn="ctr" defTabSz="859536" rtl="0" latinLnBrk="0">
              <a:lnSpc>
                <a:spcPct val="90000"/>
              </a:lnSpc>
              <a:spcBef>
                <a:spcPts val="0"/>
              </a:spcBef>
              <a:spcAft>
                <a:spcPts val="0"/>
              </a:spcAft>
              <a:buClrTx/>
              <a:buSzTx/>
              <a:buFontTx/>
              <a:buNone/>
              <a:tabLst/>
              <a:defRPr sz="4136"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l" hangingPunct="1"/>
            <a:r>
              <a:rPr lang="en-GB" sz="3600" b="1" dirty="0">
                <a:latin typeface="Arial" panose="020B0604020202020204" pitchFamily="34" charset="0"/>
                <a:cs typeface="Arial" panose="020B0604020202020204" pitchFamily="34" charset="0"/>
              </a:rPr>
              <a:t>The </a:t>
            </a:r>
            <a:r>
              <a:rPr lang="en-GB" sz="3600" b="1" i="1" dirty="0">
                <a:latin typeface="Arial" panose="020B0604020202020204" pitchFamily="34" charset="0"/>
                <a:cs typeface="Arial" panose="020B0604020202020204" pitchFamily="34" charset="0"/>
              </a:rPr>
              <a:t>Zhuangzi</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74"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76"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177" name="Content Placeholder 5"/>
          <p:cNvSpPr txBox="1">
            <a:spLocks noGrp="1"/>
          </p:cNvSpPr>
          <p:nvPr>
            <p:ph type="body" idx="1"/>
          </p:nvPr>
        </p:nvSpPr>
        <p:spPr>
          <a:xfrm>
            <a:off x="2533501" y="1253331"/>
            <a:ext cx="8811998" cy="4351338"/>
          </a:xfrm>
          <a:prstGeom prst="rect">
            <a:avLst/>
          </a:prstGeom>
        </p:spPr>
        <p:txBody>
          <a:bodyPr>
            <a:normAutofit/>
          </a:bodyPr>
          <a:lstStyle/>
          <a:p>
            <a:pPr marL="596900" indent="-596900">
              <a:buFontTx/>
              <a:buAutoNum type="arabicParenBoth"/>
            </a:pPr>
            <a:r>
              <a:rPr lang="en-GB" sz="2000" b="1" dirty="0">
                <a:latin typeface="Arial" panose="020B0604020202020204" pitchFamily="34" charset="0"/>
                <a:cs typeface="Arial" panose="020B0604020202020204" pitchFamily="34" charset="0"/>
              </a:rPr>
              <a:t>Transformation</a:t>
            </a:r>
          </a:p>
          <a:p>
            <a:pPr marL="596900" indent="-596900">
              <a:buFontTx/>
              <a:buAutoNum type="arabicParenBoth"/>
            </a:pPr>
            <a:endParaRPr lang="en-GB" sz="2000" b="1" dirty="0">
              <a:latin typeface="Arial" panose="020B0604020202020204" pitchFamily="34" charset="0"/>
              <a:cs typeface="Arial" panose="020B0604020202020204" pitchFamily="34" charset="0"/>
            </a:endParaRPr>
          </a:p>
          <a:p>
            <a:pPr marL="596900" indent="-596900">
              <a:buFontTx/>
              <a:buAutoNum type="arabicParenBoth" startAt="2"/>
            </a:pPr>
            <a:r>
              <a:rPr lang="en-GB" sz="2000" b="1" i="1" dirty="0" err="1">
                <a:latin typeface="Arial" panose="020B0604020202020204" pitchFamily="34" charset="0"/>
                <a:cs typeface="Arial" panose="020B0604020202020204" pitchFamily="34" charset="0"/>
              </a:rPr>
              <a:t>Wuwei</a:t>
            </a:r>
            <a:r>
              <a:rPr lang="en-GB" sz="2000" b="1" dirty="0">
                <a:latin typeface="Arial" panose="020B0604020202020204" pitchFamily="34" charset="0"/>
                <a:cs typeface="Arial" panose="020B0604020202020204" pitchFamily="34" charset="0"/>
              </a:rPr>
              <a:t> [2.0]</a:t>
            </a:r>
          </a:p>
          <a:p>
            <a:pPr marL="596900" indent="-596900">
              <a:buFontTx/>
              <a:buAutoNum type="arabicParenBoth" startAt="2"/>
            </a:pPr>
            <a:endParaRPr lang="en-GB" sz="2000" b="1" dirty="0">
              <a:latin typeface="Arial" panose="020B0604020202020204" pitchFamily="34" charset="0"/>
              <a:cs typeface="Arial" panose="020B0604020202020204" pitchFamily="34" charset="0"/>
            </a:endParaRPr>
          </a:p>
          <a:p>
            <a:pPr marL="596900" indent="-596900">
              <a:buFontTx/>
              <a:buAutoNum type="arabicParenBoth" startAt="3"/>
            </a:pPr>
            <a:r>
              <a:rPr lang="en-GB" sz="2000" b="1" dirty="0">
                <a:latin typeface="Arial" panose="020B0604020202020204" pitchFamily="34" charset="0"/>
                <a:cs typeface="Arial" panose="020B0604020202020204" pitchFamily="34" charset="0"/>
              </a:rPr>
              <a:t>Emptiness</a:t>
            </a:r>
          </a:p>
        </p:txBody>
      </p:sp>
      <p:sp>
        <p:nvSpPr>
          <p:cNvPr id="7" name="Title 1">
            <a:extLst>
              <a:ext uri="{FF2B5EF4-FFF2-40B4-BE49-F238E27FC236}">
                <a16:creationId xmlns:a16="http://schemas.microsoft.com/office/drawing/2014/main" id="{EC51952F-DA89-CA45-ABC5-B87C54D18994}"/>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Key Concepts from the </a:t>
            </a:r>
            <a:r>
              <a:rPr lang="en-GB" sz="3600" b="1" i="1" dirty="0">
                <a:latin typeface="Arial" panose="020B0604020202020204" pitchFamily="34" charset="0"/>
                <a:cs typeface="Arial" panose="020B0604020202020204" pitchFamily="34" charset="0"/>
              </a:rPr>
              <a:t>Zhuangzi</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80"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82"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183" name="Content Placeholder 5"/>
          <p:cNvSpPr txBox="1">
            <a:spLocks noGrp="1"/>
          </p:cNvSpPr>
          <p:nvPr>
            <p:ph type="body" idx="1"/>
          </p:nvPr>
        </p:nvSpPr>
        <p:spPr>
          <a:xfrm>
            <a:off x="2533501" y="1140618"/>
            <a:ext cx="9393639" cy="4963298"/>
          </a:xfrm>
          <a:prstGeom prst="rect">
            <a:avLst/>
          </a:prstGeom>
        </p:spPr>
        <p:txBody>
          <a:bodyPr>
            <a:noAutofit/>
          </a:bodyPr>
          <a:lstStyle/>
          <a:p>
            <a:pPr marL="157734" indent="-157734" defTabSz="630936">
              <a:spcBef>
                <a:spcPts val="600"/>
              </a:spcBef>
              <a:defRPr sz="1932"/>
            </a:pPr>
            <a:r>
              <a:rPr sz="2000" dirty="0">
                <a:latin typeface="Arial" panose="020B0604020202020204" pitchFamily="34" charset="0"/>
                <a:cs typeface="Arial" panose="020B0604020202020204" pitchFamily="34" charset="0"/>
              </a:rPr>
              <a:t>There is a fish in the Northern Oblivion named </a:t>
            </a:r>
            <a:r>
              <a:rPr sz="2000" dirty="0" err="1">
                <a:latin typeface="Arial" panose="020B0604020202020204" pitchFamily="34" charset="0"/>
                <a:cs typeface="Arial" panose="020B0604020202020204" pitchFamily="34" charset="0"/>
              </a:rPr>
              <a:t>Kun</a:t>
            </a:r>
            <a:r>
              <a:rPr sz="2000" dirty="0">
                <a:latin typeface="Arial" panose="020B0604020202020204" pitchFamily="34" charset="0"/>
                <a:cs typeface="Arial" panose="020B0604020202020204" pitchFamily="34" charset="0"/>
              </a:rPr>
              <a:t>, and this </a:t>
            </a:r>
            <a:r>
              <a:rPr sz="2000" dirty="0" err="1">
                <a:latin typeface="Arial" panose="020B0604020202020204" pitchFamily="34" charset="0"/>
                <a:cs typeface="Arial" panose="020B0604020202020204" pitchFamily="34" charset="0"/>
              </a:rPr>
              <a:t>Kun</a:t>
            </a:r>
            <a:r>
              <a:rPr sz="2000" dirty="0">
                <a:latin typeface="Arial" panose="020B0604020202020204" pitchFamily="34" charset="0"/>
                <a:cs typeface="Arial" panose="020B0604020202020204" pitchFamily="34" charset="0"/>
              </a:rPr>
              <a:t> is quite huge, spanning who knows how many thousands of miles. He </a:t>
            </a:r>
            <a:r>
              <a:rPr sz="2000" b="1" dirty="0">
                <a:latin typeface="Arial" panose="020B0604020202020204" pitchFamily="34" charset="0"/>
                <a:cs typeface="Arial" panose="020B0604020202020204" pitchFamily="34" charset="0"/>
              </a:rPr>
              <a:t>transforms</a:t>
            </a:r>
            <a:r>
              <a:rPr sz="2000" dirty="0">
                <a:latin typeface="Arial" panose="020B0604020202020204" pitchFamily="34" charset="0"/>
                <a:cs typeface="Arial" panose="020B0604020202020204" pitchFamily="34" charset="0"/>
              </a:rPr>
              <a:t> into</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a bird named Peng, and this Peng has quite a back on him, stretching who knows how many thousands of miles. When he rouses himself and soars into</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the air, his wings are like clouds draped across the heavens. The oceans start to churn, and this bird begins his journey toward the Southern Oblivion. The Southern Oblivion—that is the Pool of Heaven. (</a:t>
            </a:r>
            <a:r>
              <a:rPr lang="en-GB" sz="2000" i="1" dirty="0">
                <a:latin typeface="Arial" panose="020B0604020202020204" pitchFamily="34" charset="0"/>
                <a:cs typeface="Arial" panose="020B0604020202020204" pitchFamily="34" charset="0"/>
              </a:rPr>
              <a:t>Zhuangzi</a:t>
            </a:r>
            <a:r>
              <a:rPr lang="en-GB"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Ch. 1 “Wandering Far and Unfettered”)</a:t>
            </a:r>
            <a:endParaRPr lang="en-GB" sz="2000" dirty="0">
              <a:latin typeface="Arial" panose="020B0604020202020204" pitchFamily="34" charset="0"/>
              <a:cs typeface="Arial" panose="020B0604020202020204" pitchFamily="34" charset="0"/>
            </a:endParaRPr>
          </a:p>
          <a:p>
            <a:pPr marL="157734" indent="-157734" defTabSz="630936">
              <a:spcBef>
                <a:spcPts val="600"/>
              </a:spcBef>
              <a:defRPr sz="1932"/>
            </a:pPr>
            <a:endParaRPr sz="2000" dirty="0">
              <a:latin typeface="Arial" panose="020B0604020202020204" pitchFamily="34" charset="0"/>
              <a:cs typeface="Arial" panose="020B0604020202020204" pitchFamily="34" charset="0"/>
            </a:endParaRPr>
          </a:p>
          <a:p>
            <a:pPr marL="157734" indent="-157734" defTabSz="630936">
              <a:spcBef>
                <a:spcPts val="600"/>
              </a:spcBef>
              <a:defRPr sz="1932"/>
            </a:pPr>
            <a:r>
              <a:rPr sz="2000" dirty="0">
                <a:latin typeface="Arial" panose="020B0604020202020204" pitchFamily="34" charset="0"/>
                <a:cs typeface="Arial" panose="020B0604020202020204" pitchFamily="34" charset="0"/>
              </a:rPr>
              <a:t>Once Zhuang Zhou dreamt he was a butterfly, fluttering about joyfully just as a butterfly would. He followed his whims exactly as he liked and knew nothing about Zhuang Zhou. Suddenly he awoke, and there he was, the startled Zhuang Zhou in the flesh. He did not know if Zhou had been dreaming he was a butterfly, or if a butterfly was now dreaming it was Zhou. Surely, Zhou and a butterfly count as two distinct identities! </a:t>
            </a:r>
            <a:r>
              <a:rPr sz="2000" b="1" dirty="0">
                <a:latin typeface="Arial" panose="020B0604020202020204" pitchFamily="34" charset="0"/>
                <a:cs typeface="Arial" panose="020B0604020202020204" pitchFamily="34" charset="0"/>
              </a:rPr>
              <a:t>Such is what we call the transformation of one thing into another.</a:t>
            </a:r>
            <a:r>
              <a:rPr sz="2000" dirty="0">
                <a:latin typeface="Arial" panose="020B0604020202020204" pitchFamily="34" charset="0"/>
                <a:cs typeface="Arial" panose="020B0604020202020204" pitchFamily="34" charset="0"/>
              </a:rPr>
              <a:t> (Ch. 2 “Equalizing Assessment of Things”)</a:t>
            </a:r>
          </a:p>
        </p:txBody>
      </p:sp>
      <p:sp>
        <p:nvSpPr>
          <p:cNvPr id="7" name="Title 1">
            <a:extLst>
              <a:ext uri="{FF2B5EF4-FFF2-40B4-BE49-F238E27FC236}">
                <a16:creationId xmlns:a16="http://schemas.microsoft.com/office/drawing/2014/main" id="{46E3F3B5-60E4-8648-B7B0-75FEBE14FFCC}"/>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(1) Transformation</a:t>
            </a:r>
            <a:endParaRPr lang="en-GB" sz="3600" b="1" i="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Group"/>
          <p:cNvSpPr txBox="1"/>
          <p:nvPr/>
        </p:nvSpPr>
        <p:spPr>
          <a:xfrm>
            <a:off x="7005736" y="1841081"/>
            <a:ext cx="3868337" cy="477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30000">
                <a:solidFill>
                  <a:srgbClr val="F1F1F1"/>
                </a:solidFill>
                <a:latin typeface="华文楷体"/>
                <a:ea typeface="华文楷体"/>
                <a:cs typeface="华文楷体"/>
                <a:sym typeface="华文楷体"/>
              </a:defRPr>
            </a:lvl1pPr>
          </a:lstStyle>
          <a:p>
            <a:r>
              <a:t>道</a:t>
            </a:r>
          </a:p>
        </p:txBody>
      </p:sp>
      <p:sp>
        <p:nvSpPr>
          <p:cNvPr id="186" name="Rectangle 3"/>
          <p:cNvSpPr/>
          <p:nvPr/>
        </p:nvSpPr>
        <p:spPr>
          <a:xfrm>
            <a:off x="-9357" y="0"/>
            <a:ext cx="2268641" cy="6858000"/>
          </a:xfrm>
          <a:prstGeom prst="rect">
            <a:avLst/>
          </a:prstGeom>
          <a:solidFill>
            <a:srgbClr val="477A7B"/>
          </a:solidFill>
          <a:ln w="12700">
            <a:miter lim="400000"/>
          </a:ln>
        </p:spPr>
        <p:txBody>
          <a:bodyPr lIns="45719" rIns="45719" anchor="ctr"/>
          <a:lstStyle/>
          <a:p>
            <a:pPr algn="ctr">
              <a:defRPr>
                <a:solidFill>
                  <a:srgbClr val="FFFFFF"/>
                </a:solidFill>
              </a:defRPr>
            </a:pPr>
            <a:endParaRPr/>
          </a:p>
        </p:txBody>
      </p:sp>
      <p:pic>
        <p:nvPicPr>
          <p:cNvPr id="188" name="Picture 4" descr="Picture 4"/>
          <p:cNvPicPr>
            <a:picLocks noChangeAspect="1"/>
          </p:cNvPicPr>
          <p:nvPr/>
        </p:nvPicPr>
        <p:blipFill>
          <a:blip r:embed="rId2"/>
          <a:stretch>
            <a:fillRect/>
          </a:stretch>
        </p:blipFill>
        <p:spPr>
          <a:xfrm>
            <a:off x="264860" y="153203"/>
            <a:ext cx="1720205" cy="1672422"/>
          </a:xfrm>
          <a:prstGeom prst="rect">
            <a:avLst/>
          </a:prstGeom>
          <a:ln w="12700">
            <a:miter lim="400000"/>
          </a:ln>
        </p:spPr>
      </p:pic>
      <p:sp>
        <p:nvSpPr>
          <p:cNvPr id="189" name="Content Placeholder 5"/>
          <p:cNvSpPr txBox="1">
            <a:spLocks noGrp="1"/>
          </p:cNvSpPr>
          <p:nvPr>
            <p:ph type="body" idx="1"/>
          </p:nvPr>
        </p:nvSpPr>
        <p:spPr>
          <a:xfrm>
            <a:off x="2533500" y="1028148"/>
            <a:ext cx="9658500" cy="4801703"/>
          </a:xfrm>
          <a:prstGeom prst="rect">
            <a:avLst/>
          </a:prstGeom>
        </p:spPr>
        <p:txBody>
          <a:bodyPr>
            <a:noAutofit/>
          </a:bodyPr>
          <a:lstStyle/>
          <a:p>
            <a:pPr marL="118871" indent="-118871" defTabSz="475487">
              <a:spcBef>
                <a:spcPts val="500"/>
              </a:spcBef>
              <a:defRPr sz="1456"/>
            </a:pPr>
            <a:r>
              <a:rPr sz="2000" dirty="0">
                <a:latin typeface="Arial" panose="020B0604020202020204" pitchFamily="34" charset="0"/>
                <a:cs typeface="Arial" panose="020B0604020202020204" pitchFamily="34" charset="0"/>
              </a:rPr>
              <a:t>Yan Hui went to question Confucius. “When his mother died, </a:t>
            </a:r>
            <a:r>
              <a:rPr sz="2000" dirty="0" err="1">
                <a:latin typeface="Arial" panose="020B0604020202020204" pitchFamily="34" charset="0"/>
                <a:cs typeface="Arial" panose="020B0604020202020204" pitchFamily="34" charset="0"/>
              </a:rPr>
              <a:t>Mengsun</a:t>
            </a:r>
            <a:r>
              <a:rPr sz="2000" dirty="0">
                <a:latin typeface="Arial" panose="020B0604020202020204" pitchFamily="34" charset="0"/>
                <a:cs typeface="Arial" panose="020B0604020202020204" pitchFamily="34" charset="0"/>
              </a:rPr>
              <a:t> Cai wailed but shed no tears, </a:t>
            </a:r>
            <a:r>
              <a:rPr sz="2000" dirty="0" err="1">
                <a:latin typeface="Arial" panose="020B0604020202020204" pitchFamily="34" charset="0"/>
                <a:cs typeface="Arial" panose="020B0604020202020204" pitchFamily="34" charset="0"/>
              </a:rPr>
              <a:t>unsaddened</a:t>
            </a:r>
            <a:r>
              <a:rPr sz="2000" dirty="0">
                <a:latin typeface="Arial" panose="020B0604020202020204" pitchFamily="34" charset="0"/>
                <a:cs typeface="Arial" panose="020B0604020202020204" pitchFamily="34" charset="0"/>
              </a:rPr>
              <a:t> in the depths of his heart, observing the mourning but without real sorrow. Lacking tears, inner sadness, and real grief, he nonetheless gained a reputation throughout Lu as an exemplary mourner. Is it really possible to have a reputation that is utterly at odds with reality? I have always found it very strange.”</a:t>
            </a:r>
            <a:br>
              <a:rPr sz="2000" dirty="0">
                <a:latin typeface="Arial" panose="020B0604020202020204" pitchFamily="34" charset="0"/>
                <a:cs typeface="Arial" panose="020B0604020202020204" pitchFamily="34" charset="0"/>
              </a:rPr>
            </a:br>
            <a:r>
              <a:rPr sz="2000" dirty="0">
                <a:latin typeface="Arial" panose="020B0604020202020204" pitchFamily="34" charset="0"/>
                <a:cs typeface="Arial" panose="020B0604020202020204" pitchFamily="34" charset="0"/>
              </a:rPr>
              <a:t>  Confucius said, “</a:t>
            </a:r>
            <a:r>
              <a:rPr sz="2000" dirty="0" err="1">
                <a:latin typeface="Arial" panose="020B0604020202020204" pitchFamily="34" charset="0"/>
                <a:cs typeface="Arial" panose="020B0604020202020204" pitchFamily="34" charset="0"/>
              </a:rPr>
              <a:t>Mengsun</a:t>
            </a:r>
            <a:r>
              <a:rPr sz="2000" dirty="0">
                <a:latin typeface="Arial" panose="020B0604020202020204" pitchFamily="34" charset="0"/>
                <a:cs typeface="Arial" panose="020B0604020202020204" pitchFamily="34" charset="0"/>
              </a:rPr>
              <a:t> Cai has gone to the very end of this matter, beyond merely understanding it. For when you try to simplify things for yourself but find it impossible to do so, things have already been simplified for you. </a:t>
            </a:r>
            <a:r>
              <a:rPr sz="2000" b="1" dirty="0">
                <a:latin typeface="Arial" panose="020B0604020202020204" pitchFamily="34" charset="0"/>
                <a:cs typeface="Arial" panose="020B0604020202020204" pitchFamily="34" charset="0"/>
              </a:rPr>
              <a:t>This Mr. </a:t>
            </a:r>
            <a:r>
              <a:rPr sz="2000" b="1" dirty="0" err="1">
                <a:latin typeface="Arial" panose="020B0604020202020204" pitchFamily="34" charset="0"/>
                <a:cs typeface="Arial" panose="020B0604020202020204" pitchFamily="34" charset="0"/>
              </a:rPr>
              <a:t>Mengsun</a:t>
            </a:r>
            <a:r>
              <a:rPr sz="2000" b="1" dirty="0">
                <a:latin typeface="Arial" panose="020B0604020202020204" pitchFamily="34" charset="0"/>
                <a:cs typeface="Arial" panose="020B0604020202020204" pitchFamily="34" charset="0"/>
              </a:rPr>
              <a:t> understands nothing about why he lives or why he dies. His ignorance applies equally to what went before and what is yet to come. Having already transformed into some particular being, he takes it as no more than a waiting for the next transformation into the unknown, nothing more. And when he’s in the process of transforming, what could he know about not transforming? When he’s no longer transforming, what could he know about whatever transformations he’s already been through?</a:t>
            </a:r>
            <a:r>
              <a:rPr sz="2000" dirty="0">
                <a:latin typeface="Arial" panose="020B0604020202020204" pitchFamily="34" charset="0"/>
                <a:cs typeface="Arial" panose="020B0604020202020204" pitchFamily="34" charset="0"/>
              </a:rPr>
              <a:t> You and I, conversely, are dreamers who have not yet begun to awaken. As for him, his physical form may meet with shocks but this does not harm his </a:t>
            </a:r>
            <a:r>
              <a:rPr sz="2000" dirty="0" err="1">
                <a:latin typeface="Arial" panose="020B0604020202020204" pitchFamily="34" charset="0"/>
                <a:cs typeface="Arial" panose="020B0604020202020204" pitchFamily="34" charset="0"/>
              </a:rPr>
              <a:t>heartmind</a:t>
            </a:r>
            <a:r>
              <a:rPr sz="2000" dirty="0">
                <a:latin typeface="Arial" panose="020B0604020202020204" pitchFamily="34" charset="0"/>
                <a:cs typeface="Arial" panose="020B0604020202020204" pitchFamily="34" charset="0"/>
              </a:rPr>
              <a:t>. His life is to him but a morning’s lodging, so he does no real dying. This Mr. </a:t>
            </a:r>
            <a:r>
              <a:rPr sz="2000" dirty="0" err="1">
                <a:latin typeface="Arial" panose="020B0604020202020204" pitchFamily="34" charset="0"/>
                <a:cs typeface="Arial" panose="020B0604020202020204" pitchFamily="34" charset="0"/>
              </a:rPr>
              <a:t>Mengsun</a:t>
            </a:r>
            <a:r>
              <a:rPr sz="2000" dirty="0">
                <a:latin typeface="Arial" panose="020B0604020202020204" pitchFamily="34" charset="0"/>
                <a:cs typeface="Arial" panose="020B0604020202020204" pitchFamily="34" charset="0"/>
              </a:rPr>
              <a:t> alone has awakened. Others cry, so he cries too. And that is the only reason he does so.</a:t>
            </a:r>
          </a:p>
        </p:txBody>
      </p:sp>
      <p:sp>
        <p:nvSpPr>
          <p:cNvPr id="7" name="Title 1">
            <a:extLst>
              <a:ext uri="{FF2B5EF4-FFF2-40B4-BE49-F238E27FC236}">
                <a16:creationId xmlns:a16="http://schemas.microsoft.com/office/drawing/2014/main" id="{946D78E8-3A69-8B4B-ADE3-F6AD012BA9A2}"/>
              </a:ext>
            </a:extLst>
          </p:cNvPr>
          <p:cNvSpPr txBox="1">
            <a:spLocks/>
          </p:cNvSpPr>
          <p:nvPr/>
        </p:nvSpPr>
        <p:spPr>
          <a:xfrm>
            <a:off x="2533501" y="5555"/>
            <a:ext cx="8811998"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sz="3600" b="1" dirty="0">
                <a:latin typeface="Arial" panose="020B0604020202020204" pitchFamily="34" charset="0"/>
                <a:cs typeface="Arial" panose="020B0604020202020204" pitchFamily="34" charset="0"/>
              </a:rPr>
              <a:t>(1) Transformation</a:t>
            </a:r>
            <a:endParaRPr lang="en-GB" sz="3600" b="1" i="1" dirty="0">
              <a:latin typeface="Arial" panose="020B0604020202020204" pitchFamily="34" charset="0"/>
              <a:cs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219</TotalTime>
  <Words>4665</Words>
  <Application>Microsoft Macintosh PowerPoint</Application>
  <PresentationFormat>Widescreen</PresentationFormat>
  <Paragraphs>217</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华文楷体</vt:lpstr>
      <vt:lpstr>Office Theme</vt:lpstr>
      <vt:lpstr>Introduction to Chinese Philosophy: Daoism II</vt:lpstr>
      <vt:lpstr>PowerPoint Presentation</vt:lpstr>
      <vt:lpstr>PowerPoint Presentation</vt:lpstr>
      <vt:lpstr>What Is It to Be Human and Natural?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Centre for Open Learning The University of Edinburgh Paterson’s Land Holyrood Road Edinburgh EH8 8AQ  T: 0131 6504400 E: col@ed.ac.uk W: www.ed.ac.uk/open-learning  Facebook: www.facebook.com/uoeshortcourses Twitter: www.twitter.com/uoeshortcourses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Chinese Philosophy: Daoism II</dc:title>
  <cp:lastModifiedBy>CAMPBELL Lorna</cp:lastModifiedBy>
  <cp:revision>18</cp:revision>
  <dcterms:modified xsi:type="dcterms:W3CDTF">2020-07-28T14:50:19Z</dcterms:modified>
</cp:coreProperties>
</file>