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0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91" r:id="rId23"/>
    <p:sldId id="294" r:id="rId24"/>
    <p:sldId id="292" r:id="rId25"/>
    <p:sldId id="293" r:id="rId2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38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Riding_an_Ox_by_Li_Di_(Yamato_Bunkakan)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Mawangdui_LaoTsu_Ms2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open-learni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twitter.com/uoeshortcourses" TargetMode="External"/><Relationship Id="rId4" Type="http://schemas.openxmlformats.org/officeDocument/2006/relationships/hyperlink" Target="http://www.facebook.com/uoeshortcours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Content Placeholder 8" descr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70" y="5664610"/>
            <a:ext cx="3918217" cy="88714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7"/>
          <p:cNvSpPr txBox="1">
            <a:spLocks noGrp="1"/>
          </p:cNvSpPr>
          <p:nvPr>
            <p:ph type="ctrTitle"/>
          </p:nvPr>
        </p:nvSpPr>
        <p:spPr>
          <a:xfrm>
            <a:off x="73794" y="1854201"/>
            <a:ext cx="12044412" cy="16557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5200" b="1">
                <a:solidFill>
                  <a:srgbClr val="FFFFFF"/>
                </a:solidFill>
              </a:defRPr>
            </a:pPr>
            <a:r>
              <a:rPr sz="4800" dirty="0">
                <a:latin typeface="Arial" panose="020B0604020202020204" pitchFamily="34" charset="0"/>
                <a:cs typeface="Arial" panose="020B0604020202020204" pitchFamily="34" charset="0"/>
              </a:rPr>
              <a:t>Introduction to Chinese Philosophy: </a:t>
            </a:r>
            <a:r>
              <a:rPr sz="4800" i="1" dirty="0">
                <a:latin typeface="Arial" panose="020B0604020202020204" pitchFamily="34" charset="0"/>
                <a:cs typeface="Arial" panose="020B0604020202020204" pitchFamily="34" charset="0"/>
              </a:rPr>
              <a:t>Daoism I</a:t>
            </a:r>
          </a:p>
        </p:txBody>
      </p:sp>
      <p:sp>
        <p:nvSpPr>
          <p:cNvPr id="114" name="Subtitle 8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>
            <a:lvl1pPr>
              <a:defRPr sz="3000" i="1">
                <a:solidFill>
                  <a:srgbClr val="FFFFFF"/>
                </a:solidFill>
              </a:defRPr>
            </a:lvl1pPr>
          </a:lstStyle>
          <a:p>
            <a:pPr>
              <a:defRPr i="0"/>
            </a:pPr>
            <a:r>
              <a:rPr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CF17D-9F61-924D-8611-281ABC835B45}"/>
              </a:ext>
            </a:extLst>
          </p:cNvPr>
          <p:cNvSpPr txBox="1"/>
          <p:nvPr/>
        </p:nvSpPr>
        <p:spPr>
          <a:xfrm>
            <a:off x="8323551" y="5991689"/>
            <a:ext cx="317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</a:rPr>
              <a:t>Lee Wilson,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195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2533501" y="1317028"/>
            <a:ext cx="4635439" cy="4590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8307" indent="-178307" defTabSz="713231">
              <a:spcBef>
                <a:spcPts val="700"/>
              </a:spcBef>
              <a:defRPr sz="2184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Dao moves the other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Dao works through weakness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things of this world come from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something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something comes from nothing (Ch. 40)</a:t>
            </a:r>
          </a:p>
          <a:p>
            <a:pPr marL="178307" indent="-178307" defTabSz="713231">
              <a:spcBef>
                <a:spcPts val="700"/>
              </a:spcBef>
              <a:defRPr sz="2184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307" indent="-178307" defTabSz="713231">
              <a:spcBef>
                <a:spcPts val="700"/>
              </a:spcBef>
              <a:defRPr sz="2184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Imagine a nebulous thing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here before Heaven and Earth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silent and elusive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stands alone not wavering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travels everywhere unharmed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it could be the mother of us all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not knowing its name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 call it the Dao</a:t>
            </a:r>
          </a:p>
        </p:txBody>
      </p:sp>
      <p:sp>
        <p:nvSpPr>
          <p:cNvPr id="199" name="Content Placeholder 5"/>
          <p:cNvSpPr txBox="1"/>
          <p:nvPr/>
        </p:nvSpPr>
        <p:spPr>
          <a:xfrm>
            <a:off x="7556561" y="1331118"/>
            <a:ext cx="4635439" cy="4265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676655">
              <a:lnSpc>
                <a:spcPct val="90000"/>
              </a:lnSpc>
              <a:spcBef>
                <a:spcPts val="700"/>
              </a:spcBef>
              <a:defRPr sz="207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forced to name it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name it Great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great means ever-flowing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ever-flowing means far-reaching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far-reaching means returning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Dao is great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Heaven is great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Earth is great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king is also great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realm contains four greats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of these the king is one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Man imitates Earth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Earth imitates Heaven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Heaven imitates the Dao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Dao imitates itself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(Ch. 25)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AB1477-660D-2046-8A4A-7C10DAB0199D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202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0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2533501" y="1260272"/>
            <a:ext cx="4635439" cy="45902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85165" indent="-185165" defTabSz="740663">
              <a:spcBef>
                <a:spcPts val="800"/>
              </a:spcBef>
              <a:defRPr sz="226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Were I sufficiently wise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would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follow the Great Dao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and only fear going astray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Great Dao is smooth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but people love byways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their palaces are spotless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their fields are overgrown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their granaries are empty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wear fine clothes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carry sharp swords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tire of food and drink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possess more than they need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this is called robbery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robbery is not the Dao (Ch. 53)</a:t>
            </a:r>
          </a:p>
        </p:txBody>
      </p:sp>
      <p:sp>
        <p:nvSpPr>
          <p:cNvPr id="206" name="Content Placeholder 5"/>
          <p:cNvSpPr txBox="1"/>
          <p:nvPr/>
        </p:nvSpPr>
        <p:spPr>
          <a:xfrm>
            <a:off x="7224446" y="1260272"/>
            <a:ext cx="4635439" cy="3764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85165" indent="-185165" defTabSz="740663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6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Ruling a great state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like cooking a small fish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when you govern the world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Dao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spirits display no powers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 that they display no powers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their powers do people no harm not that their powers do people no harm the sage does people 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neither harms the other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 both rely on Virtue (Ch. 60)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045A0C9-BE29-E540-8828-5FE5F9434D2B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09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533501" y="1253331"/>
            <a:ext cx="8811998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60019" indent="-160019" defTabSz="640079">
              <a:spcBef>
                <a:spcPts val="700"/>
              </a:spcBef>
              <a:defRPr sz="1960"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道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480059" lvl="1" indent="-160019" defTabSz="640079">
              <a:spcBef>
                <a:spcPts val="700"/>
              </a:spcBef>
              <a:defRPr sz="1960" i="1"/>
            </a:pPr>
            <a:endParaRPr lang="en-GB"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59" lvl="1" indent="-160019" defTabSz="640079">
              <a:spcBef>
                <a:spcPts val="700"/>
              </a:spcBef>
              <a:defRPr sz="1960"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Prior to Heaven and Earth, Nature</a:t>
            </a:r>
          </a:p>
          <a:p>
            <a:pPr marL="800100" lvl="2" indent="-160019" defTabSz="640079">
              <a:spcBef>
                <a:spcPts val="700"/>
              </a:spcBef>
              <a:defRPr sz="1960" i="1"/>
            </a:pPr>
            <a:r>
              <a:rPr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Characterised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by constancy </a:t>
            </a:r>
            <a:r>
              <a:rPr sz="2000" i="0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reversal</a:t>
            </a:r>
          </a:p>
          <a:p>
            <a:pPr marL="1120139" lvl="3" indent="-160019" defTabSz="640079">
              <a:spcBef>
                <a:spcPts val="700"/>
              </a:spcBef>
              <a:defRPr sz="1960"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How can something constant be moving?</a:t>
            </a:r>
          </a:p>
          <a:p>
            <a:pPr marL="1120139" lvl="3" indent="-160019" defTabSz="640079">
              <a:spcBef>
                <a:spcPts val="700"/>
              </a:spcBef>
              <a:defRPr sz="1960" i="1"/>
            </a:pPr>
            <a:endParaRPr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59" lvl="1" indent="-160019" defTabSz="640079">
              <a:spcBef>
                <a:spcPts val="700"/>
              </a:spcBef>
              <a:defRPr sz="1960" i="1"/>
            </a:pPr>
            <a:r>
              <a:rPr sz="2000" i="0" u="sng" dirty="0">
                <a:latin typeface="Arial" panose="020B0604020202020204" pitchFamily="34" charset="0"/>
                <a:cs typeface="Arial" panose="020B0604020202020204" pitchFamily="34" charset="0"/>
              </a:rPr>
              <a:t>Non-being [</a:t>
            </a:r>
            <a:r>
              <a:rPr sz="2000" u="sng" dirty="0" err="1">
                <a:latin typeface="Arial" panose="020B0604020202020204" pitchFamily="34" charset="0"/>
                <a:cs typeface="Arial" panose="020B0604020202020204" pitchFamily="34" charset="0"/>
              </a:rPr>
              <a:t>wu</a:t>
            </a:r>
            <a:r>
              <a:rPr sz="2000" i="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0" u="sng" dirty="0" err="1">
                <a:latin typeface="Arial" panose="020B0604020202020204" pitchFamily="34" charset="0"/>
                <a:cs typeface="Arial" panose="020B0604020202020204" pitchFamily="34" charset="0"/>
              </a:rPr>
              <a:t>無</a:t>
            </a:r>
            <a:r>
              <a:rPr sz="2000" i="0" u="sng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vs Being [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有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772026" lvl="1" indent="-327526" defTabSz="640079">
              <a:spcBef>
                <a:spcPts val="700"/>
              </a:spcBef>
              <a:buFontTx/>
              <a:buAutoNum type="alphaLcPeriod"/>
              <a:defRPr sz="196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Everyday absences (e.g. hub of wheel)</a:t>
            </a:r>
          </a:p>
          <a:p>
            <a:pPr marL="772026" lvl="1" indent="-327526" defTabSz="640079">
              <a:spcBef>
                <a:spcPts val="700"/>
              </a:spcBef>
              <a:buFontTx/>
              <a:buAutoNum type="alphaLcPeriod"/>
              <a:defRPr sz="1960"/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Originary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non-being</a:t>
            </a:r>
          </a:p>
          <a:p>
            <a:pPr marL="772026" lvl="1" indent="-327526" defTabSz="640079">
              <a:spcBef>
                <a:spcPts val="700"/>
              </a:spcBef>
              <a:buFontTx/>
              <a:buAutoNum type="alphaLcPeriod"/>
              <a:defRPr sz="196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Our understanding of the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via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negativa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160019" defTabSz="640079">
              <a:spcBef>
                <a:spcPts val="700"/>
              </a:spcBef>
              <a:defRPr sz="1960" i="1"/>
            </a:pPr>
            <a:endParaRPr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59" lvl="1" indent="-160019" defTabSz="640079">
              <a:spcBef>
                <a:spcPts val="700"/>
              </a:spcBef>
              <a:defRPr sz="1960"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Normative</a:t>
            </a:r>
          </a:p>
          <a:p>
            <a:pPr marL="800100" lvl="2" indent="-160019" defTabSz="640079">
              <a:spcBef>
                <a:spcPts val="700"/>
              </a:spcBef>
              <a:defRPr sz="1960"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Model for governance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B7B383-7C71-CB46-8567-21E1F2DFD3C6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15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1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7306827" y="1113105"/>
            <a:ext cx="4452888" cy="4549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03504">
              <a:spcBef>
                <a:spcPts val="600"/>
              </a:spcBef>
              <a:buSzTx/>
              <a:buFontTx/>
              <a:buNone/>
              <a:defRPr sz="184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because you wouldn't know them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describe them with reluctance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were careful as if crossing a river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cautious as if worried about neighbors reserved like guests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ephemeral like melting ice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simple like uncarved wood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open like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valleys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murky like puddles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but a puddle becomes clear when it’s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still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stillness becomes alive when it's roused those who treasure this Way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don't try to be full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 trying to be full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can hide and stay hidden (Ch. 15)</a:t>
            </a:r>
          </a:p>
        </p:txBody>
      </p:sp>
      <p:sp>
        <p:nvSpPr>
          <p:cNvPr id="219" name="Content Placeholder 5"/>
          <p:cNvSpPr txBox="1"/>
          <p:nvPr/>
        </p:nvSpPr>
        <p:spPr>
          <a:xfrm>
            <a:off x="2533501" y="1128209"/>
            <a:ext cx="4619863" cy="4885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153162" indent="-153162" defTabSz="612648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87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Get rid of wisdom and reason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people will live a hundred times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better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get rid of kindness and justice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people once more will love and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obey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get rid of cleverness and profit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thieves will cease to exist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but these three sayings are not enough hence let this be added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wear the undyed and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hold the uncarved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reduce self-interest and limit desires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get rid of learning and problems will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vanish (Ch. 19)</a:t>
            </a:r>
          </a:p>
          <a:p>
            <a:pPr marL="188093" indent="-188093" defTabSz="612648">
              <a:lnSpc>
                <a:spcPct val="90000"/>
              </a:lnSpc>
              <a:spcBef>
                <a:spcPts val="600"/>
              </a:spcBef>
              <a:buSzPct val="100000"/>
              <a:buChar char="•"/>
              <a:defRPr sz="187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ancient masters of the Way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aimed at the indiscernible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penetrated the dark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you would never know them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D61772-2700-ED47-903B-5E1628540F54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(2) Uncarved Wood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222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2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7306827" y="1253330"/>
            <a:ext cx="4452888" cy="43513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777240">
              <a:spcBef>
                <a:spcPts val="800"/>
              </a:spcBef>
              <a:buSzTx/>
              <a:buFontTx/>
              <a:buNone/>
              <a:defRPr sz="238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don't stray from ancient virtue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 straying from ancient virtue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 without limits again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uncarved wood can be split 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sage makes it his chief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official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 master tailor doesn't cut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(Ch. 28)</a:t>
            </a:r>
          </a:p>
        </p:txBody>
      </p:sp>
      <p:sp>
        <p:nvSpPr>
          <p:cNvPr id="226" name="Content Placeholder 5"/>
          <p:cNvSpPr txBox="1"/>
          <p:nvPr/>
        </p:nvSpPr>
        <p:spPr>
          <a:xfrm>
            <a:off x="2533501" y="1253330"/>
            <a:ext cx="4452888" cy="5358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85165" indent="-185165" defTabSz="740663">
              <a:lnSpc>
                <a:spcPct val="90000"/>
              </a:lnSpc>
              <a:spcBef>
                <a:spcPts val="800"/>
              </a:spcBef>
              <a:buSzPct val="100000"/>
              <a:buFont typeface="Arial"/>
              <a:buChar char="•"/>
              <a:defRPr sz="226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Recognize the male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but hold onto the female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be the world's maid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being the world's maid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don't lose your ancient virtue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not losing your ancient virtue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 a newborn child again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recognize the pure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but hold onto the defiled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be the world's valley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being the world's valley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 filled with ancient virtue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being filled with ancient virtue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 uncarved wood again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recognize the white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but hold onto the black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be the world's guide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being the world's guide 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1B4706-36CD-CE4C-9CCA-A1288170E428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(2) Uncarved Wood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29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533501" y="1253331"/>
            <a:ext cx="881199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i="1"/>
            </a:pP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Uncarved wood [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pu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0" dirty="0" err="1">
                <a:latin typeface="Arial" panose="020B0604020202020204" pitchFamily="34" charset="0"/>
                <a:cs typeface="Arial" panose="020B0604020202020204" pitchFamily="34" charset="0"/>
              </a:rPr>
              <a:t>樸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685800" lvl="1" indent="-22860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Self-so, spontaneous [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ziran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自然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1143000" lvl="2" indent="-228600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Positive thrust of the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/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Original state of nature as undifferentiated</a:t>
            </a:r>
          </a:p>
          <a:p>
            <a:pPr marL="1143000" lvl="2" indent="-228600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Names as bringing multiplicity to nature</a:t>
            </a:r>
          </a:p>
          <a:p>
            <a:pPr marL="1143000" lvl="2" indent="-228600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Humanity as artifice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A02C9DE-0FA6-6A44-B581-F18AAD35FABD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(2) Uncarved Wood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35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7185656" y="1141111"/>
            <a:ext cx="4581441" cy="43373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03504">
              <a:spcBef>
                <a:spcPts val="600"/>
              </a:spcBef>
              <a:buSzTx/>
              <a:buFontTx/>
              <a:buNone/>
              <a:defRPr sz="1848"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greater the prohibitions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poorer the people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sharper the weapons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darker the realm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smarter the scheme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stranger the outcome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finer the treasure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thicker the thieves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thus the sage declares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change nothing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the people transform themselves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stay still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the people adjust themselves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do nothing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the people enrich themselves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want nothing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the people simplify themselves (Ch. 57)</a:t>
            </a:r>
          </a:p>
        </p:txBody>
      </p:sp>
      <p:sp>
        <p:nvSpPr>
          <p:cNvPr id="239" name="Content Placeholder 5"/>
          <p:cNvSpPr txBox="1"/>
          <p:nvPr/>
        </p:nvSpPr>
        <p:spPr>
          <a:xfrm>
            <a:off x="2533501" y="1141111"/>
            <a:ext cx="4377938" cy="457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155447" indent="-155447" defTabSz="621791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Tao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never does a thing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yet there is nothing it doesn't do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if a ruler could uphold it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people by themselves would change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changing if their desires stirred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 could make them still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with simplicity that has no name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stilled by nameless simplicity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they would not desire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not desiring be at peace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world would fix itself (Ch. 37)</a:t>
            </a:r>
          </a:p>
          <a:p>
            <a:pPr marL="155447" indent="-155447" defTabSz="621791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0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 direction to govern a country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use indirection to fight a war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use inaction [</a:t>
            </a:r>
            <a:r>
              <a:rPr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] to rule the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world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how do we know this works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55706B-6A03-3847-8C77-E609124F031F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242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Content Placeholder 5"/>
          <p:cNvSpPr txBox="1">
            <a:spLocks noGrp="1"/>
          </p:cNvSpPr>
          <p:nvPr>
            <p:ph type="body" sz="quarter" idx="1"/>
          </p:nvPr>
        </p:nvSpPr>
        <p:spPr>
          <a:xfrm>
            <a:off x="7279953" y="1248058"/>
            <a:ext cx="4647187" cy="25144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67512">
              <a:spcBef>
                <a:spcPts val="700"/>
              </a:spcBef>
              <a:buSzTx/>
              <a:buFontTx/>
              <a:buNone/>
              <a:defRPr sz="204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 thus achieves great things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who quickly agrees is seldom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trusted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who makes it all easy finds it all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therefore the sage makes everything</a:t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he thus finds nothing hard (Ch. 63)</a:t>
            </a:r>
          </a:p>
        </p:txBody>
      </p:sp>
      <p:sp>
        <p:nvSpPr>
          <p:cNvPr id="246" name="Content Placeholder 5"/>
          <p:cNvSpPr txBox="1"/>
          <p:nvPr/>
        </p:nvSpPr>
        <p:spPr>
          <a:xfrm>
            <a:off x="2533501" y="1217795"/>
            <a:ext cx="4472235" cy="4711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marL="176021" indent="-176021" defTabSz="704087">
              <a:lnSpc>
                <a:spcPct val="90000"/>
              </a:lnSpc>
              <a:spcBef>
                <a:spcPts val="700"/>
              </a:spcBef>
              <a:buSzPct val="100000"/>
              <a:buFont typeface="Arial"/>
              <a:buChar char="•"/>
              <a:defRPr sz="2156"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Act without acting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work without working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taste without tasting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great or small many or few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repay each wrong with virtue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plan for the hard while it's easy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work on the great while it's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hardest task in the world begins easy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greatest goal in the world begins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small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therefore the sage never acts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38194E-DE44-014D-9845-F1CC0190B663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EDEE7-8142-8A4B-B7B9-3C356FF6E885}"/>
              </a:ext>
            </a:extLst>
          </p:cNvPr>
          <p:cNvSpPr txBox="1"/>
          <p:nvPr/>
        </p:nvSpPr>
        <p:spPr>
          <a:xfrm>
            <a:off x="11530940" y="2493818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49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599736" y="1253331"/>
            <a:ext cx="9327403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2587" indent="-132587" defTabSz="530351">
              <a:spcBef>
                <a:spcPts val="500"/>
              </a:spcBef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Non-action [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無爲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397763" lvl="1" indent="-132587" defTabSz="530351">
              <a:spcBef>
                <a:spcPts val="500"/>
              </a:spcBef>
              <a:defRPr sz="1624"/>
            </a:pPr>
            <a:r>
              <a:rPr sz="2000" u="sng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possible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disambiguations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39678" lvl="1" indent="-271378" defTabSz="530351">
              <a:spcBef>
                <a:spcPts val="500"/>
              </a:spcBef>
              <a:buFontTx/>
              <a:buAutoNum type="alphaLcPeriod"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Those who seek learning gain every day / those who seek the Way lose every day / they lose and they lose / until they find nothing to do [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] / nothing to do [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] means nothing not done (Ch. 48)</a:t>
            </a:r>
          </a:p>
          <a:p>
            <a:pPr marL="1097548" lvl="3" indent="-162827" defTabSz="530351">
              <a:spcBef>
                <a:spcPts val="500"/>
              </a:spcBef>
              <a:buFontTx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Literal not-doing-anything</a:t>
            </a:r>
          </a:p>
          <a:p>
            <a:pPr marL="639678" lvl="1" indent="-271378" defTabSz="530351">
              <a:spcBef>
                <a:spcPts val="500"/>
              </a:spcBef>
              <a:buFontTx/>
              <a:buAutoNum type="alphaLcPeriod"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Higher Virtue is not virtuous / thus it possesses virtue / Lower Virtue is not without virtue thus it possesses no virtue / Higher Virtue lacks effort / and the thought of effort / [Lower Virtue is not without effort / and the thought of effort] (Ch. 38)</a:t>
            </a:r>
          </a:p>
          <a:p>
            <a:pPr marL="1097548" lvl="3" indent="-162827" defTabSz="530351">
              <a:spcBef>
                <a:spcPts val="500"/>
              </a:spcBef>
              <a:buFontTx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Special kind of doing</a:t>
            </a:r>
          </a:p>
          <a:p>
            <a:pPr marL="1282967" lvl="4" indent="-162827" defTabSz="530351">
              <a:spcBef>
                <a:spcPts val="500"/>
              </a:spcBef>
              <a:buFontTx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Without deliberation or intention, or being consciously guided by some normative standard</a:t>
            </a:r>
          </a:p>
          <a:p>
            <a:pPr marL="825767" lvl="3" indent="-162827" defTabSz="530351">
              <a:spcBef>
                <a:spcPts val="500"/>
              </a:spcBef>
              <a:buFontTx/>
              <a:defRPr sz="1624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3807" lvl="1" indent="-162827" defTabSz="530351">
              <a:spcBef>
                <a:spcPts val="500"/>
              </a:spcBef>
              <a:buFontTx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Natural action</a:t>
            </a:r>
          </a:p>
          <a:p>
            <a:pPr marL="604787" lvl="2" indent="-162827" defTabSz="530351">
              <a:spcBef>
                <a:spcPts val="500"/>
              </a:spcBef>
              <a:buFontTx/>
              <a:defRPr sz="162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Precursors in the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Analects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(17.9) and the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Mencius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(5A6)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E05C53-E2B1-2C40-9AFF-758E880E823F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55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6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66955" y="1910608"/>
            <a:ext cx="9998854" cy="35424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768095">
              <a:spcBef>
                <a:spcPts val="800"/>
              </a:spcBef>
              <a:buSzTx/>
              <a:buFontTx/>
              <a:buNone/>
              <a:defRPr sz="20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1, 20, 21, 25, 32, 34, 41, 80,</a:t>
            </a:r>
          </a:p>
          <a:p>
            <a:pPr marL="269507" indent="-269507" defTabSz="768095">
              <a:spcBef>
                <a:spcPts val="800"/>
              </a:spcBef>
              <a:buFontTx/>
              <a:buAutoNum type="arabicPeriod"/>
              <a:defRPr sz="2016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What is the point of reading the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if the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cannot be put into way? And what is the text saying at all if language cannot be used?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2016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20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2, 3, 16, 17, 18, 25, 37, 54,</a:t>
            </a:r>
          </a:p>
          <a:p>
            <a:pPr marL="269507" indent="-269507" defTabSz="768095">
              <a:spcBef>
                <a:spcPts val="800"/>
              </a:spcBef>
              <a:buFontTx/>
              <a:buAutoNum type="arabicPeriod" startAt="2"/>
              <a:defRPr sz="2016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How is the human distinct from nature if it is just another part of nature? Why does it get negatively evaluated?</a:t>
            </a: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2016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768095">
              <a:spcBef>
                <a:spcPts val="800"/>
              </a:spcBef>
              <a:buSzTx/>
              <a:buFontTx/>
              <a:buNone/>
              <a:defRPr sz="20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2, 8, 18, 38, 41, 45, 48, 56, 65,</a:t>
            </a:r>
          </a:p>
          <a:p>
            <a:pPr marL="269507" indent="-269507" defTabSz="768095">
              <a:spcBef>
                <a:spcPts val="800"/>
              </a:spcBef>
              <a:buFontTx/>
              <a:buAutoNum type="arabicPeriod" startAt="3"/>
              <a:defRPr sz="2016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How do the paradoxes of language, ontology, and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wuwei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relate to each other?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76A52C-24F6-8E4C-A872-9D19EC426245}"/>
              </a:ext>
            </a:extLst>
          </p:cNvPr>
          <p:cNvSpPr txBox="1">
            <a:spLocks/>
          </p:cNvSpPr>
          <p:nvPr/>
        </p:nvSpPr>
        <p:spPr>
          <a:xfrm>
            <a:off x="666955" y="1076446"/>
            <a:ext cx="10515600" cy="83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052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Discussion Questions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11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751972" y="1910608"/>
            <a:ext cx="5342737" cy="41282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6829" indent="-366829" defTabSz="896111">
              <a:spcBef>
                <a:spcPts val="900"/>
              </a:spcBef>
              <a:buFontTx/>
              <a:buAutoNum type="romanUcPeriod"/>
              <a:defRPr sz="2744"/>
            </a:pP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2084" lvl="1" indent="-224027" defTabSz="896111">
              <a:spcBef>
                <a:spcPts val="900"/>
              </a:spcBef>
              <a:defRPr sz="274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Laozi the Person?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2084" lvl="1" indent="-224027" defTabSz="896111">
              <a:spcBef>
                <a:spcPts val="900"/>
              </a:spcBef>
              <a:defRPr sz="274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Text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2084" lvl="1" indent="-224027" defTabSz="896111">
              <a:spcBef>
                <a:spcPts val="900"/>
              </a:spcBef>
              <a:defRPr sz="274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Concepts</a:t>
            </a:r>
          </a:p>
          <a:p>
            <a:pPr marL="672084" lvl="1" indent="-224027" defTabSz="896111">
              <a:spcBef>
                <a:spcPts val="900"/>
              </a:spcBef>
              <a:defRPr sz="2744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829" indent="-366829" defTabSz="896111">
              <a:spcBef>
                <a:spcPts val="900"/>
              </a:spcBef>
              <a:buFontTx/>
              <a:buAutoNum type="romanUcPeriod"/>
              <a:defRPr sz="2744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Discussion on Selected Extracts</a:t>
            </a:r>
          </a:p>
          <a:p>
            <a:pPr marL="672084" lvl="1" indent="-224027" defTabSz="896111">
              <a:spcBef>
                <a:spcPts val="900"/>
              </a:spcBef>
              <a:defRPr sz="2744" i="1"/>
            </a:pP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Content Placeholder 2"/>
          <p:cNvSpPr txBox="1"/>
          <p:nvPr/>
        </p:nvSpPr>
        <p:spPr>
          <a:xfrm>
            <a:off x="6182307" y="1910608"/>
            <a:ext cx="5342738" cy="4128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74315" indent="-374315">
              <a:lnSpc>
                <a:spcPct val="90000"/>
              </a:lnSpc>
              <a:spcBef>
                <a:spcPts val="1000"/>
              </a:spcBef>
              <a:buSzPct val="100000"/>
              <a:buAutoNum type="romanUcPeriod" startAt="3"/>
              <a:defRPr sz="2800"/>
            </a:lvl1pPr>
            <a:lvl2pPr marL="661736" indent="-280736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2800"/>
            </a:lvl2pPr>
          </a:lstStyle>
          <a:p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Daoism vs Confucianism</a:t>
            </a:r>
          </a:p>
          <a:p>
            <a:pPr lvl="1"/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Laozi contra the Confucians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4AC06CD-4507-D544-A1EE-019DED8C3150}"/>
              </a:ext>
            </a:extLst>
          </p:cNvPr>
          <p:cNvSpPr txBox="1">
            <a:spLocks/>
          </p:cNvSpPr>
          <p:nvPr/>
        </p:nvSpPr>
        <p:spPr>
          <a:xfrm>
            <a:off x="666955" y="1076446"/>
            <a:ext cx="10515600" cy="83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052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ctr"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261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2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66955" y="1910608"/>
            <a:ext cx="9998854" cy="35424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defTabSz="667512">
              <a:spcBef>
                <a:spcPts val="700"/>
              </a:spcBef>
              <a:buSzTx/>
              <a:buFontTx/>
              <a:buNone/>
              <a:defRPr sz="175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1, 5, 25, 40, 42;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Analects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2.23, 3.14, 8.18–19, 12.1, 15.11,</a:t>
            </a:r>
          </a:p>
          <a:p>
            <a:pPr marL="234214" indent="-234214" defTabSz="667512">
              <a:spcBef>
                <a:spcPts val="700"/>
              </a:spcBef>
              <a:buFontTx/>
              <a:buAutoNum type="alphaUcPeriod"/>
              <a:defRPr sz="1752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natural history in the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compare with the Confucians’ preference for historical antiquity?</a:t>
            </a:r>
          </a:p>
          <a:p>
            <a:pPr marL="0" indent="0" defTabSz="667512">
              <a:spcBef>
                <a:spcPts val="700"/>
              </a:spcBef>
              <a:buSzTx/>
              <a:buFontTx/>
              <a:buNone/>
              <a:defRPr sz="1752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67512">
              <a:spcBef>
                <a:spcPts val="700"/>
              </a:spcBef>
              <a:buSzTx/>
              <a:buFontTx/>
              <a:buNone/>
              <a:defRPr sz="175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18, 51, 81;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Mencius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3A5,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Xunzi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5f, 19f, 27f,</a:t>
            </a:r>
          </a:p>
          <a:p>
            <a:pPr marL="234214" indent="-234214" defTabSz="667512">
              <a:spcBef>
                <a:spcPts val="700"/>
              </a:spcBef>
              <a:buFontTx/>
              <a:buAutoNum type="alphaUcPeriod" startAt="2"/>
              <a:defRPr sz="1752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account of the origins of human virtue in the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compare with the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Mencius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’ and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Xunzi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defTabSz="667512">
              <a:spcBef>
                <a:spcPts val="700"/>
              </a:spcBef>
              <a:buSzTx/>
              <a:buFontTx/>
              <a:buNone/>
              <a:defRPr sz="1752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667512">
              <a:spcBef>
                <a:spcPts val="700"/>
              </a:spcBef>
              <a:buSzTx/>
              <a:buFontTx/>
              <a:buNone/>
              <a:defRPr sz="175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Referring to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17, 19, 25; Analects 2.1, 2.4, 15.5, 17.9;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Mencius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5A6,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Xunzi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19f, 23f,</a:t>
            </a:r>
          </a:p>
          <a:p>
            <a:pPr marL="234214" indent="-234214" defTabSz="667512">
              <a:spcBef>
                <a:spcPts val="700"/>
              </a:spcBef>
              <a:buFontTx/>
              <a:buAutoNum type="alphaUcPeriod" startAt="3"/>
              <a:defRPr sz="1752" b="1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How does the account of the cultivation of what it means to be human in the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compare with the Confucians’?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FA0F68-ADD1-424A-B40C-D1BCA6F5E0BD}"/>
              </a:ext>
            </a:extLst>
          </p:cNvPr>
          <p:cNvSpPr txBox="1">
            <a:spLocks/>
          </p:cNvSpPr>
          <p:nvPr/>
        </p:nvSpPr>
        <p:spPr>
          <a:xfrm>
            <a:off x="666955" y="1076446"/>
            <a:ext cx="10515600" cy="83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05255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6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Laozi contra the Confucians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roup"/>
          <p:cNvGrpSpPr/>
          <p:nvPr/>
        </p:nvGrpSpPr>
        <p:grpSpPr>
          <a:xfrm>
            <a:off x="2095295" y="-921093"/>
            <a:ext cx="9904328" cy="7585316"/>
            <a:chOff x="0" y="0"/>
            <a:chExt cx="9904326" cy="7585314"/>
          </a:xfrm>
        </p:grpSpPr>
        <p:sp>
          <p:nvSpPr>
            <p:cNvPr id="266" name="Title 1"/>
            <p:cNvSpPr txBox="1"/>
            <p:nvPr/>
          </p:nvSpPr>
          <p:spPr>
            <a:xfrm>
              <a:off x="6035990" y="2814525"/>
              <a:ext cx="3868337" cy="4770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r>
                <a:rPr dirty="0" err="1"/>
                <a:t>道</a:t>
              </a:r>
              <a:endParaRPr dirty="0"/>
            </a:p>
          </p:txBody>
        </p:sp>
        <p:sp>
          <p:nvSpPr>
            <p:cNvPr id="267" name="Title 1"/>
            <p:cNvSpPr txBox="1"/>
            <p:nvPr/>
          </p:nvSpPr>
          <p:spPr>
            <a:xfrm>
              <a:off x="0" y="0"/>
              <a:ext cx="3868337" cy="471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r>
                <a:t>儒</a:t>
              </a:r>
            </a:p>
          </p:txBody>
        </p:sp>
      </p:grpSp>
      <p:sp>
        <p:nvSpPr>
          <p:cNvPr id="269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2541802" y="1135609"/>
            <a:ext cx="8811998" cy="304821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6275" indent="-136275" defTabSz="603504">
              <a:spcBef>
                <a:spcPts val="600"/>
              </a:spcBef>
              <a:buSzTx/>
              <a:buFontTx/>
              <a:buNone/>
              <a:defRPr sz="1848" u="sng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Primary Texts</a:t>
            </a:r>
          </a:p>
          <a:p>
            <a:pPr marL="185286" indent="-185286" defTabSz="603504">
              <a:spcBef>
                <a:spcPts val="600"/>
              </a:spcBef>
              <a:buFontTx/>
              <a:defRPr sz="184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Bloom, Irene, trans. 2009.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Mencius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New York: Columbia University Press.</a:t>
            </a:r>
          </a:p>
          <a:p>
            <a:pPr marL="185286" indent="-185286" defTabSz="603504">
              <a:spcBef>
                <a:spcPts val="600"/>
              </a:spcBef>
              <a:buFontTx/>
              <a:defRPr sz="184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Chin,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Annping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, trans. 2014.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The Analects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New York: Penguin.</a:t>
            </a:r>
          </a:p>
          <a:p>
            <a:pPr marL="185286" indent="-185286" defTabSz="603504">
              <a:spcBef>
                <a:spcPts val="600"/>
              </a:spcBef>
              <a:buFontTx/>
              <a:defRPr sz="184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Hutton, Eric L., trans. 2014.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Xunzi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: The Complete Text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Princeton and Oxford: Princeton University Press.</a:t>
            </a:r>
          </a:p>
          <a:p>
            <a:pPr marL="185286" indent="-185286" defTabSz="603504">
              <a:spcBef>
                <a:spcPts val="600"/>
              </a:spcBef>
              <a:buFontTx/>
              <a:defRPr sz="184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Pine, Red, trans. 2009.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Tao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 Ching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Port Townsend, WA: Copper Canyon Press.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779C8D-C970-2C4C-9318-31CD670A86C8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roup"/>
          <p:cNvGrpSpPr/>
          <p:nvPr/>
        </p:nvGrpSpPr>
        <p:grpSpPr>
          <a:xfrm>
            <a:off x="2095295" y="-921093"/>
            <a:ext cx="9904328" cy="7585316"/>
            <a:chOff x="0" y="0"/>
            <a:chExt cx="9904326" cy="7585314"/>
          </a:xfrm>
        </p:grpSpPr>
        <p:sp>
          <p:nvSpPr>
            <p:cNvPr id="474" name="Title 1"/>
            <p:cNvSpPr txBox="1"/>
            <p:nvPr/>
          </p:nvSpPr>
          <p:spPr>
            <a:xfrm>
              <a:off x="6035990" y="2814525"/>
              <a:ext cx="3868337" cy="4770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0" b="0" i="0" u="none" strike="noStrike" kern="0" cap="none" spc="0" normalizeH="0" baseline="0" noProof="0">
                  <a:ln>
                    <a:noFill/>
                  </a:ln>
                  <a:solidFill>
                    <a:srgbClr val="F1F1F1"/>
                  </a:solidFill>
                  <a:effectLst/>
                  <a:uLnTx/>
                  <a:uFillTx/>
                  <a:latin typeface="华文楷体"/>
                  <a:ea typeface="华文楷体"/>
                  <a:sym typeface="华文楷体"/>
                </a:rPr>
                <a:t>道</a:t>
              </a:r>
            </a:p>
          </p:txBody>
        </p:sp>
        <p:sp>
          <p:nvSpPr>
            <p:cNvPr id="475" name="Title 1"/>
            <p:cNvSpPr txBox="1"/>
            <p:nvPr/>
          </p:nvSpPr>
          <p:spPr>
            <a:xfrm>
              <a:off x="0" y="0"/>
              <a:ext cx="3868337" cy="471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1F1F1"/>
                  </a:solidFill>
                  <a:effectLst/>
                  <a:uLnTx/>
                  <a:uFillTx/>
                  <a:latin typeface="华文楷体"/>
                  <a:ea typeface="华文楷体"/>
                  <a:sym typeface="华文楷体"/>
                </a:rPr>
                <a:t>儒</a:t>
              </a:r>
              <a:endParaRPr kumimoji="0" sz="30000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华文楷体"/>
                <a:ea typeface="华文楷体"/>
                <a:sym typeface="华文楷体"/>
              </a:endParaRPr>
            </a:p>
          </p:txBody>
        </p:sp>
      </p:grpSp>
      <p:sp>
        <p:nvSpPr>
          <p:cNvPr id="477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9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533501" y="1613900"/>
            <a:ext cx="881199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9855" indent="-249855" defTabSz="813816">
              <a:spcBef>
                <a:spcPts val="800"/>
              </a:spcBef>
              <a:buFontTx/>
              <a:defRPr sz="249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Lai,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Karyn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L. 2008.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An Introduction to Chinese Philosophy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Cambridge: Cambridge University Press.</a:t>
            </a:r>
          </a:p>
          <a:p>
            <a:pPr marL="249855" indent="-249855" defTabSz="813816">
              <a:spcBef>
                <a:spcPts val="800"/>
              </a:spcBef>
              <a:buFontTx/>
              <a:defRPr sz="249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Van Norden, Bryan W. 2011.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Introduction to Classical Chinese Philosophy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Indianapolis/Cambridge: Hackett Publishing Company, Inc.</a:t>
            </a:r>
          </a:p>
          <a:p>
            <a:pPr marL="249855" indent="-249855" defTabSz="813816">
              <a:spcBef>
                <a:spcPts val="800"/>
              </a:spcBef>
              <a:buFontTx/>
              <a:defRPr sz="2492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9855" indent="-249855" defTabSz="813816">
              <a:spcBef>
                <a:spcPts val="800"/>
              </a:spcBef>
              <a:buFontTx/>
              <a:defRPr sz="249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Internet Encyclopedia of Philosophy</a:t>
            </a:r>
          </a:p>
          <a:p>
            <a:pPr marL="249855" indent="-249855" defTabSz="813816">
              <a:spcBef>
                <a:spcPts val="800"/>
              </a:spcBef>
              <a:buFontTx/>
              <a:defRPr sz="249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Stanford Encyclopedia of Philosophy</a:t>
            </a:r>
          </a:p>
          <a:p>
            <a:pPr marL="249855" indent="-249855" defTabSz="813816">
              <a:spcBef>
                <a:spcPts val="800"/>
              </a:spcBef>
              <a:buFontTx/>
              <a:defRPr sz="2492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Ivanhoe, Philip J. and Bryan W. Van Norden, eds. 2003.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Readings in Classical Chinese Philosophy, Second Edition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Indianapolis/Cambridge: Hackett Publishing Company Inc.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7997F0B-61A5-9D4B-8196-E54812BF1FFE}"/>
              </a:ext>
            </a:extLst>
          </p:cNvPr>
          <p:cNvSpPr txBox="1">
            <a:spLocks/>
          </p:cNvSpPr>
          <p:nvPr/>
        </p:nvSpPr>
        <p:spPr>
          <a:xfrm>
            <a:off x="2533501" y="252132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Recommended Secondary Texts and Further Readings</a:t>
            </a:r>
            <a:endParaRPr kumimoji="0" lang="en-GB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765815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roup"/>
          <p:cNvGrpSpPr/>
          <p:nvPr/>
        </p:nvGrpSpPr>
        <p:grpSpPr>
          <a:xfrm>
            <a:off x="2095295" y="-921093"/>
            <a:ext cx="9904328" cy="7585316"/>
            <a:chOff x="0" y="0"/>
            <a:chExt cx="9904326" cy="7585314"/>
          </a:xfrm>
        </p:grpSpPr>
        <p:sp>
          <p:nvSpPr>
            <p:cNvPr id="465" name="Title 1"/>
            <p:cNvSpPr txBox="1"/>
            <p:nvPr/>
          </p:nvSpPr>
          <p:spPr>
            <a:xfrm>
              <a:off x="6035990" y="2814525"/>
              <a:ext cx="3868337" cy="4770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1F1F1"/>
                  </a:solidFill>
                  <a:effectLst/>
                  <a:uLnTx/>
                  <a:uFillTx/>
                  <a:latin typeface="华文楷体"/>
                  <a:ea typeface="华文楷体"/>
                  <a:sym typeface="华文楷体"/>
                </a:rPr>
                <a:t>道</a:t>
              </a:r>
              <a:endParaRPr kumimoji="0" sz="30000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华文楷体"/>
                <a:ea typeface="华文楷体"/>
                <a:sym typeface="华文楷体"/>
              </a:endParaRPr>
            </a:p>
          </p:txBody>
        </p:sp>
        <p:sp>
          <p:nvSpPr>
            <p:cNvPr id="466" name="Title 1"/>
            <p:cNvSpPr txBox="1"/>
            <p:nvPr/>
          </p:nvSpPr>
          <p:spPr>
            <a:xfrm>
              <a:off x="0" y="0"/>
              <a:ext cx="3868337" cy="471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0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1F1F1"/>
                  </a:solidFill>
                  <a:effectLst/>
                  <a:uLnTx/>
                  <a:uFillTx/>
                  <a:latin typeface="华文楷体"/>
                  <a:ea typeface="华文楷体"/>
                  <a:sym typeface="华文楷体"/>
                </a:rPr>
                <a:t>儒</a:t>
              </a:r>
              <a:endParaRPr kumimoji="0" sz="30000" b="0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华文楷体"/>
                <a:ea typeface="华文楷体"/>
                <a:sym typeface="华文楷体"/>
              </a:endParaRPr>
            </a:p>
          </p:txBody>
        </p:sp>
      </p:grpSp>
      <p:sp>
        <p:nvSpPr>
          <p:cNvPr id="468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7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D22F803-2557-CE4C-BD49-6278752161F4}"/>
              </a:ext>
            </a:extLst>
          </p:cNvPr>
          <p:cNvSpPr txBox="1">
            <a:spLocks/>
          </p:cNvSpPr>
          <p:nvPr/>
        </p:nvSpPr>
        <p:spPr>
          <a:xfrm>
            <a:off x="2536045" y="9808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 Light"/>
              </a:rPr>
              <a:t>Image Sources</a:t>
            </a:r>
            <a:endParaRPr kumimoji="0" lang="en-GB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B9C3F-3C28-AF4F-97B6-82A413600A88}"/>
              </a:ext>
            </a:extLst>
          </p:cNvPr>
          <p:cNvSpPr txBox="1"/>
          <p:nvPr/>
        </p:nvSpPr>
        <p:spPr>
          <a:xfrm>
            <a:off x="2533501" y="1389110"/>
            <a:ext cx="8479583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Riding an Ox by Li Di, Yamato </a:t>
            </a:r>
            <a:r>
              <a:rPr lang="en-GB" dirty="0" err="1"/>
              <a:t>Bunkakan</a:t>
            </a:r>
            <a:r>
              <a:rPr lang="en-GB" dirty="0"/>
              <a:t>, Nara, Japan, public domain image on Wikimedia Commons, </a:t>
            </a:r>
            <a:r>
              <a:rPr lang="en-GB" dirty="0">
                <a:hlinkClick r:id="rId3"/>
              </a:rPr>
              <a:t>https://commons.wikimedia.org/wiki/File:Riding_an_Ox_by_Li_Di_(Yamato_Bunkakan).jpg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Mawangdui</a:t>
            </a:r>
            <a:r>
              <a:rPr lang="en-GB" dirty="0"/>
              <a:t> </a:t>
            </a:r>
            <a:r>
              <a:rPr lang="en-GB" dirty="0" err="1"/>
              <a:t>LaoTsu</a:t>
            </a:r>
            <a:r>
              <a:rPr lang="en-US" dirty="0"/>
              <a:t>, </a:t>
            </a:r>
            <a:r>
              <a:rPr lang="en-GB" dirty="0"/>
              <a:t>public domain image on Wikimedia Commons, </a:t>
            </a:r>
            <a:r>
              <a:rPr lang="en-GB" dirty="0">
                <a:hlinkClick r:id="rId4"/>
              </a:rPr>
              <a:t>https://commons.wikimedia.org/wiki/File:Mawangdui_LaoTsu_Ms2.JPG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84569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roup"/>
          <p:cNvSpPr txBox="1"/>
          <p:nvPr/>
        </p:nvSpPr>
        <p:spPr>
          <a:xfrm>
            <a:off x="804453" y="-2189"/>
            <a:ext cx="3868338" cy="471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0" b="0" i="0" u="none" strike="noStrike" kern="0" cap="none" spc="0" normalizeH="0" baseline="0" noProof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华文楷体"/>
                <a:ea typeface="华文楷体"/>
                <a:sym typeface="华文楷体"/>
              </a:rPr>
              <a:t>儒</a:t>
            </a:r>
          </a:p>
        </p:txBody>
      </p:sp>
      <p:sp>
        <p:nvSpPr>
          <p:cNvPr id="483" name="Rectangle 4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484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This presentation is an Open Educational Resource. It was originally created for a lifelong learning course (SCQF level 7) at the Centre for Open Learning. You are free to use, share, and adapt this work. To view a copy of the license, visit https://crea"/>
          <p:cNvSpPr txBox="1">
            <a:spLocks noGrp="1"/>
          </p:cNvSpPr>
          <p:nvPr>
            <p:ph type="body" idx="1"/>
          </p:nvPr>
        </p:nvSpPr>
        <p:spPr>
          <a:xfrm>
            <a:off x="1096573" y="1657761"/>
            <a:ext cx="9998854" cy="35424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SzTx/>
              <a:buFontTx/>
              <a:buNone/>
              <a:defRPr sz="24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This presentation is an Open Educational Resource. It was originally created for a lifelong learning course (SCQF level 7) at the Centre for Open Learning. You are free to use, share, and adapt this work. To view a copy of the license, visit https://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creativecommons.org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/licenses/by-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</a:p>
          <a:p>
            <a:pPr marL="0" indent="0" algn="ctr">
              <a:buSzTx/>
              <a:buFontTx/>
              <a:buNone/>
              <a:defRPr sz="2400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SzTx/>
              <a:buFontTx/>
              <a:buNone/>
              <a:defRPr sz="2400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© Lee Wilson, University of Edinburgh, 2020, CC BY-SA 4.0</a:t>
            </a:r>
          </a:p>
        </p:txBody>
      </p:sp>
      <p:pic>
        <p:nvPicPr>
          <p:cNvPr id="486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887560"/>
            <a:ext cx="1803400" cy="635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687333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Title 1"/>
          <p:cNvSpPr txBox="1">
            <a:spLocks noGrp="1"/>
          </p:cNvSpPr>
          <p:nvPr>
            <p:ph type="ctrTitle"/>
          </p:nvPr>
        </p:nvSpPr>
        <p:spPr>
          <a:xfrm>
            <a:off x="362470" y="532435"/>
            <a:ext cx="8976084" cy="4328932"/>
          </a:xfrm>
          <a:prstGeom prst="rect">
            <a:avLst/>
          </a:prstGeom>
        </p:spPr>
        <p:txBody>
          <a:bodyPr/>
          <a:lstStyle/>
          <a:p>
            <a:pPr algn="l">
              <a:defRPr sz="2400">
                <a:solidFill>
                  <a:srgbClr val="FFFFFF"/>
                </a:solidFill>
              </a:defRPr>
            </a:pPr>
            <a:r>
              <a:t>Centre for Open Learning</a:t>
            </a:r>
            <a:br/>
            <a:r>
              <a:t>The University of Edinburgh</a:t>
            </a:r>
            <a:br/>
            <a:r>
              <a:t>Paterson’s Land</a:t>
            </a:r>
            <a:br/>
            <a:r>
              <a:t>Holyrood Road</a:t>
            </a:r>
            <a:br/>
            <a:r>
              <a:t>Edinburgh EH8 8AQ</a:t>
            </a:r>
            <a:br/>
            <a:br/>
            <a:r>
              <a:t>T: 0131 6504400</a:t>
            </a:r>
            <a:br/>
            <a:r>
              <a:t>E: col@ed.ac.uk</a:t>
            </a:r>
            <a:br/>
            <a:r>
              <a:t>W: </a:t>
            </a:r>
            <a:r>
              <a:rPr u="sng">
                <a:solidFill>
                  <a:srgbClr val="FEFFFF"/>
                </a:solidFill>
                <a:uFill>
                  <a:solidFill>
                    <a:srgbClr val="FEFFFF"/>
                  </a:solidFill>
                </a:uFill>
                <a:hlinkClick r:id="rId3"/>
              </a:rPr>
              <a:t>www.ed.ac.uk/open-learning</a:t>
            </a:r>
            <a:br/>
            <a:br/>
            <a:r>
              <a:t>Facebook: </a:t>
            </a:r>
            <a:r>
              <a:rPr u="sng">
                <a:solidFill>
                  <a:srgbClr val="FEFFFF"/>
                </a:solidFill>
                <a:uFill>
                  <a:solidFill>
                    <a:srgbClr val="FEFFFF"/>
                  </a:solidFill>
                </a:uFill>
                <a:hlinkClick r:id="rId4"/>
              </a:rPr>
              <a:t>www.facebook.com/uoeshortcourses</a:t>
            </a:r>
            <a:br/>
            <a:r>
              <a:t>Twitter: </a:t>
            </a:r>
            <a:r>
              <a:rPr u="sng">
                <a:solidFill>
                  <a:srgbClr val="FEFFFF"/>
                </a:solidFill>
                <a:uFill>
                  <a:solidFill>
                    <a:srgbClr val="FEFFFF"/>
                  </a:solidFill>
                </a:uFill>
                <a:hlinkClick r:id="rId5"/>
              </a:rPr>
              <a:t>www.twitter.com/uoeshortcourses</a:t>
            </a:r>
          </a:p>
        </p:txBody>
      </p:sp>
      <p:pic>
        <p:nvPicPr>
          <p:cNvPr id="489" name="Content Placeholder 8" descr="Content Placeholder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470" y="5266480"/>
            <a:ext cx="5676624" cy="12852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4644317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124" name="Rectangle 4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5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" name="Rounded Rectangle Rounded rectangle" descr="Rounded Rectangle Rounded rectangle">
            <a:extLst>
              <a:ext uri="{FF2B5EF4-FFF2-40B4-BE49-F238E27FC236}">
                <a16:creationId xmlns:a16="http://schemas.microsoft.com/office/drawing/2014/main" id="{9A476B84-7A23-B141-AAA3-CE3FE1DABF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307506" y="2977094"/>
            <a:ext cx="2061684" cy="1024392"/>
          </a:xfrm>
          <a:prstGeom prst="rect">
            <a:avLst/>
          </a:prstGeom>
        </p:spPr>
      </p:pic>
      <p:grpSp>
        <p:nvGrpSpPr>
          <p:cNvPr id="30" name="Group">
            <a:extLst>
              <a:ext uri="{FF2B5EF4-FFF2-40B4-BE49-F238E27FC236}">
                <a16:creationId xmlns:a16="http://schemas.microsoft.com/office/drawing/2014/main" id="{6D64D578-DE9A-0C4A-8B2B-F107DF99A610}"/>
              </a:ext>
            </a:extLst>
          </p:cNvPr>
          <p:cNvGrpSpPr/>
          <p:nvPr/>
        </p:nvGrpSpPr>
        <p:grpSpPr>
          <a:xfrm>
            <a:off x="804453" y="1910608"/>
            <a:ext cx="10593401" cy="5033193"/>
            <a:chOff x="0" y="0"/>
            <a:chExt cx="10593400" cy="5033192"/>
          </a:xfrm>
        </p:grpSpPr>
        <p:sp>
          <p:nvSpPr>
            <p:cNvPr id="31" name="Line">
              <a:extLst>
                <a:ext uri="{FF2B5EF4-FFF2-40B4-BE49-F238E27FC236}">
                  <a16:creationId xmlns:a16="http://schemas.microsoft.com/office/drawing/2014/main" id="{8D3B9040-871D-C045-BF31-7B6CF2ED64B3}"/>
                </a:ext>
              </a:extLst>
            </p:cNvPr>
            <p:cNvSpPr/>
            <p:nvPr/>
          </p:nvSpPr>
          <p:spPr>
            <a:xfrm>
              <a:off x="798369" y="923607"/>
              <a:ext cx="9108774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Qin unification  221 BCE">
              <a:extLst>
                <a:ext uri="{FF2B5EF4-FFF2-40B4-BE49-F238E27FC236}">
                  <a16:creationId xmlns:a16="http://schemas.microsoft.com/office/drawing/2014/main" id="{AA5AB034-29F1-9D46-839F-19B0652383C6}"/>
                </a:ext>
              </a:extLst>
            </p:cNvPr>
            <p:cNvSpPr/>
            <p:nvPr/>
          </p:nvSpPr>
          <p:spPr>
            <a:xfrm>
              <a:off x="9323399" y="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i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Qin unification </a:t>
              </a:r>
              <a:b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221 BCE</a:t>
              </a:r>
            </a:p>
          </p:txBody>
        </p:sp>
        <p:sp>
          <p:nvSpPr>
            <p:cNvPr id="33" name="Line">
              <a:extLst>
                <a:ext uri="{FF2B5EF4-FFF2-40B4-BE49-F238E27FC236}">
                  <a16:creationId xmlns:a16="http://schemas.microsoft.com/office/drawing/2014/main" id="{9787A34B-9FA6-5B4D-863B-3D6F2186E488}"/>
                </a:ext>
              </a:extLst>
            </p:cNvPr>
            <p:cNvSpPr/>
            <p:nvPr/>
          </p:nvSpPr>
          <p:spPr>
            <a:xfrm flipV="1">
              <a:off x="2415079" y="764631"/>
              <a:ext cx="0" cy="40263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Line">
              <a:extLst>
                <a:ext uri="{FF2B5EF4-FFF2-40B4-BE49-F238E27FC236}">
                  <a16:creationId xmlns:a16="http://schemas.microsoft.com/office/drawing/2014/main" id="{E78BCE8F-D0DF-C341-83F2-88497C1F3C6B}"/>
                </a:ext>
              </a:extLst>
            </p:cNvPr>
            <p:cNvSpPr/>
            <p:nvPr/>
          </p:nvSpPr>
          <p:spPr>
            <a:xfrm flipV="1">
              <a:off x="3667669" y="764632"/>
              <a:ext cx="0" cy="40263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35" name="Confucius 551 BCE">
              <a:extLst>
                <a:ext uri="{FF2B5EF4-FFF2-40B4-BE49-F238E27FC236}">
                  <a16:creationId xmlns:a16="http://schemas.microsoft.com/office/drawing/2014/main" id="{80397E71-3EB2-1843-8857-1C07E2EDCAE5}"/>
                </a:ext>
              </a:extLst>
            </p:cNvPr>
            <p:cNvSpPr/>
            <p:nvPr/>
          </p:nvSpPr>
          <p:spPr>
            <a:xfrm>
              <a:off x="3070938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Confucius</a:t>
              </a:r>
              <a:b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551 BCE</a:t>
              </a:r>
            </a:p>
          </p:txBody>
        </p:sp>
        <p:sp>
          <p:nvSpPr>
            <p:cNvPr id="36" name="601 BCE (?)…">
              <a:extLst>
                <a:ext uri="{FF2B5EF4-FFF2-40B4-BE49-F238E27FC236}">
                  <a16:creationId xmlns:a16="http://schemas.microsoft.com/office/drawing/2014/main" id="{2FA1C3BE-CBE1-7341-A17A-EEA18080D2B5}"/>
                </a:ext>
              </a:extLst>
            </p:cNvPr>
            <p:cNvSpPr/>
            <p:nvPr/>
          </p:nvSpPr>
          <p:spPr>
            <a:xfrm>
              <a:off x="1924420" y="12223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601 BCE (?)</a:t>
              </a:r>
            </a:p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Laozi</a:t>
              </a:r>
            </a:p>
          </p:txBody>
        </p:sp>
        <p:sp>
          <p:nvSpPr>
            <p:cNvPr id="37" name="Line">
              <a:extLst>
                <a:ext uri="{FF2B5EF4-FFF2-40B4-BE49-F238E27FC236}">
                  <a16:creationId xmlns:a16="http://schemas.microsoft.com/office/drawing/2014/main" id="{AEA1306D-AF59-6148-B9C5-CF44D1D4FF84}"/>
                </a:ext>
              </a:extLst>
            </p:cNvPr>
            <p:cNvSpPr/>
            <p:nvPr/>
          </p:nvSpPr>
          <p:spPr>
            <a:xfrm flipH="1" flipV="1">
              <a:off x="6289133" y="764633"/>
              <a:ext cx="0" cy="40263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lang="en-GB" dirty="0"/>
            </a:p>
          </p:txBody>
        </p:sp>
        <p:sp>
          <p:nvSpPr>
            <p:cNvPr id="38" name="Mencius…">
              <a:extLst>
                <a:ext uri="{FF2B5EF4-FFF2-40B4-BE49-F238E27FC236}">
                  <a16:creationId xmlns:a16="http://schemas.microsoft.com/office/drawing/2014/main" id="{49D27EDC-5FB1-EF44-8531-740585E3B56D}"/>
                </a:ext>
              </a:extLst>
            </p:cNvPr>
            <p:cNvSpPr/>
            <p:nvPr/>
          </p:nvSpPr>
          <p:spPr>
            <a:xfrm>
              <a:off x="5789731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Mencius</a:t>
              </a:r>
            </a:p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372 BCE</a:t>
              </a:r>
            </a:p>
          </p:txBody>
        </p:sp>
        <p:sp>
          <p:nvSpPr>
            <p:cNvPr id="39" name="Line">
              <a:extLst>
                <a:ext uri="{FF2B5EF4-FFF2-40B4-BE49-F238E27FC236}">
                  <a16:creationId xmlns:a16="http://schemas.microsoft.com/office/drawing/2014/main" id="{97CB5682-763A-B54E-B531-457255EA9DD5}"/>
                </a:ext>
              </a:extLst>
            </p:cNvPr>
            <p:cNvSpPr/>
            <p:nvPr/>
          </p:nvSpPr>
          <p:spPr>
            <a:xfrm flipH="1" flipV="1">
              <a:off x="7548063" y="756042"/>
              <a:ext cx="0" cy="41122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Xunzi…">
              <a:extLst>
                <a:ext uri="{FF2B5EF4-FFF2-40B4-BE49-F238E27FC236}">
                  <a16:creationId xmlns:a16="http://schemas.microsoft.com/office/drawing/2014/main" id="{B4014580-3138-2F47-B1BA-34F7327EF535}"/>
                </a:ext>
              </a:extLst>
            </p:cNvPr>
            <p:cNvSpPr/>
            <p:nvPr/>
          </p:nvSpPr>
          <p:spPr>
            <a:xfrm>
              <a:off x="722736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Xunzi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c. 310 BCE</a:t>
              </a:r>
            </a:p>
          </p:txBody>
        </p:sp>
        <p:sp>
          <p:nvSpPr>
            <p:cNvPr id="41" name="Line">
              <a:extLst>
                <a:ext uri="{FF2B5EF4-FFF2-40B4-BE49-F238E27FC236}">
                  <a16:creationId xmlns:a16="http://schemas.microsoft.com/office/drawing/2014/main" id="{03DDFD5A-4445-DF49-A8FC-A9187B219558}"/>
                </a:ext>
              </a:extLst>
            </p:cNvPr>
            <p:cNvSpPr/>
            <p:nvPr/>
          </p:nvSpPr>
          <p:spPr>
            <a:xfrm flipH="1" flipV="1">
              <a:off x="6704741" y="756042"/>
              <a:ext cx="0" cy="402638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42" name="369 BCE…">
              <a:extLst>
                <a:ext uri="{FF2B5EF4-FFF2-40B4-BE49-F238E27FC236}">
                  <a16:creationId xmlns:a16="http://schemas.microsoft.com/office/drawing/2014/main" id="{8D903E1B-0D91-8340-B239-3D7EC00C5971}"/>
                </a:ext>
              </a:extLst>
            </p:cNvPr>
            <p:cNvSpPr/>
            <p:nvPr/>
          </p:nvSpPr>
          <p:spPr>
            <a:xfrm>
              <a:off x="6191542" y="122237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369 BCE</a:t>
              </a:r>
            </a:p>
            <a:p>
              <a:pPr>
                <a:defRPr b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Zhuangzi</a:t>
              </a:r>
            </a:p>
          </p:txBody>
        </p:sp>
        <p:sp>
          <p:nvSpPr>
            <p:cNvPr id="43" name="Confucians">
              <a:extLst>
                <a:ext uri="{FF2B5EF4-FFF2-40B4-BE49-F238E27FC236}">
                  <a16:creationId xmlns:a16="http://schemas.microsoft.com/office/drawing/2014/main" id="{903AE0EC-814E-E543-89D9-D2540F76DD16}"/>
                </a:ext>
              </a:extLst>
            </p:cNvPr>
            <p:cNvSpPr/>
            <p:nvPr/>
          </p:nvSpPr>
          <p:spPr>
            <a:xfrm>
              <a:off x="0" y="133350"/>
              <a:ext cx="1270000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/>
              </a:lvl1pPr>
            </a:lstStyle>
            <a:p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Confucians</a:t>
              </a:r>
            </a:p>
          </p:txBody>
        </p:sp>
        <p:sp>
          <p:nvSpPr>
            <p:cNvPr id="44" name="Daoists">
              <a:extLst>
                <a:ext uri="{FF2B5EF4-FFF2-40B4-BE49-F238E27FC236}">
                  <a16:creationId xmlns:a16="http://schemas.microsoft.com/office/drawing/2014/main" id="{3903C49C-DBBB-6042-BE0F-CF10CCC233A2}"/>
                </a:ext>
              </a:extLst>
            </p:cNvPr>
            <p:cNvSpPr/>
            <p:nvPr/>
          </p:nvSpPr>
          <p:spPr>
            <a:xfrm>
              <a:off x="205159" y="1355725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/>
              </a:lvl1pPr>
            </a:lstStyle>
            <a:p>
              <a:r>
                <a:rPr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Daoists</a:t>
              </a: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c. 624 BCE…">
              <a:extLst>
                <a:ext uri="{FF2B5EF4-FFF2-40B4-BE49-F238E27FC236}">
                  <a16:creationId xmlns:a16="http://schemas.microsoft.com/office/drawing/2014/main" id="{242EBBDC-B298-9B40-AE88-1C02DEAE3014}"/>
                </a:ext>
              </a:extLst>
            </p:cNvPr>
            <p:cNvSpPr/>
            <p:nvPr/>
          </p:nvSpPr>
          <p:spPr>
            <a:xfrm>
              <a:off x="1491820" y="37631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chemeClr val="accent3">
                      <a:lumOff val="-12941"/>
                    </a:schemeClr>
                  </a:solidFill>
                </a:defRPr>
              </a:pP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c. 470 BCE…">
              <a:extLst>
                <a:ext uri="{FF2B5EF4-FFF2-40B4-BE49-F238E27FC236}">
                  <a16:creationId xmlns:a16="http://schemas.microsoft.com/office/drawing/2014/main" id="{13AFBD3F-1034-A647-AC14-5F712074E7DC}"/>
                </a:ext>
              </a:extLst>
            </p:cNvPr>
            <p:cNvSpPr/>
            <p:nvPr/>
          </p:nvSpPr>
          <p:spPr>
            <a:xfrm>
              <a:off x="3280586" y="37631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chemeClr val="accent3">
                      <a:lumOff val="-12941"/>
                    </a:schemeClr>
                  </a:solidFill>
                </a:defRPr>
              </a:pP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428 BCE…">
              <a:extLst>
                <a:ext uri="{FF2B5EF4-FFF2-40B4-BE49-F238E27FC236}">
                  <a16:creationId xmlns:a16="http://schemas.microsoft.com/office/drawing/2014/main" id="{989D8741-BB5B-8141-B998-6C8A0AECB5B6}"/>
                </a:ext>
              </a:extLst>
            </p:cNvPr>
            <p:cNvSpPr/>
            <p:nvPr/>
          </p:nvSpPr>
          <p:spPr>
            <a:xfrm>
              <a:off x="4709274" y="37631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chemeClr val="accent3">
                      <a:lumOff val="-12941"/>
                    </a:schemeClr>
                  </a:solidFill>
                </a:defRPr>
              </a:pP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384 BCE…">
              <a:extLst>
                <a:ext uri="{FF2B5EF4-FFF2-40B4-BE49-F238E27FC236}">
                  <a16:creationId xmlns:a16="http://schemas.microsoft.com/office/drawing/2014/main" id="{35633318-96EB-7E4B-B0EF-465A23354E5D}"/>
                </a:ext>
              </a:extLst>
            </p:cNvPr>
            <p:cNvSpPr/>
            <p:nvPr/>
          </p:nvSpPr>
          <p:spPr>
            <a:xfrm>
              <a:off x="5879750" y="3763191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b="1">
                  <a:solidFill>
                    <a:schemeClr val="accent3">
                      <a:lumOff val="-12941"/>
                    </a:schemeClr>
                  </a:solidFill>
                </a:defRPr>
              </a:pPr>
              <a:endParaRPr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">
              <a:extLst>
                <a:ext uri="{FF2B5EF4-FFF2-40B4-BE49-F238E27FC236}">
                  <a16:creationId xmlns:a16="http://schemas.microsoft.com/office/drawing/2014/main" id="{5DB2CCAF-446B-B647-9D41-C1E8CDAA43B9}"/>
                </a:ext>
              </a:extLst>
            </p:cNvPr>
            <p:cNvSpPr/>
            <p:nvPr/>
          </p:nvSpPr>
          <p:spPr>
            <a:xfrm flipV="1">
              <a:off x="4774647" y="923214"/>
              <a:ext cx="1" cy="192913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Line">
              <a:extLst>
                <a:ext uri="{FF2B5EF4-FFF2-40B4-BE49-F238E27FC236}">
                  <a16:creationId xmlns:a16="http://schemas.microsoft.com/office/drawing/2014/main" id="{CC143334-35EC-DD43-B926-9BC29DE9B24A}"/>
                </a:ext>
              </a:extLst>
            </p:cNvPr>
            <p:cNvSpPr/>
            <p:nvPr/>
          </p:nvSpPr>
          <p:spPr>
            <a:xfrm flipV="1">
              <a:off x="9756296" y="744166"/>
              <a:ext cx="1" cy="2108179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Line">
              <a:extLst>
                <a:ext uri="{FF2B5EF4-FFF2-40B4-BE49-F238E27FC236}">
                  <a16:creationId xmlns:a16="http://schemas.microsoft.com/office/drawing/2014/main" id="{EF834E35-F1E6-074F-AD08-3EA51BEB2CC5}"/>
                </a:ext>
              </a:extLst>
            </p:cNvPr>
            <p:cNvSpPr/>
            <p:nvPr/>
          </p:nvSpPr>
          <p:spPr>
            <a:xfrm>
              <a:off x="4774647" y="2845994"/>
              <a:ext cx="1552580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Line">
              <a:extLst>
                <a:ext uri="{FF2B5EF4-FFF2-40B4-BE49-F238E27FC236}">
                  <a16:creationId xmlns:a16="http://schemas.microsoft.com/office/drawing/2014/main" id="{DB3CB065-2B16-4141-9017-95A4482227AF}"/>
                </a:ext>
              </a:extLst>
            </p:cNvPr>
            <p:cNvSpPr/>
            <p:nvPr/>
          </p:nvSpPr>
          <p:spPr>
            <a:xfrm>
              <a:off x="8486163" y="2845994"/>
              <a:ext cx="1265903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475–221 BCE Warring States Period">
              <a:extLst>
                <a:ext uri="{FF2B5EF4-FFF2-40B4-BE49-F238E27FC236}">
                  <a16:creationId xmlns:a16="http://schemas.microsoft.com/office/drawing/2014/main" id="{F564F246-1040-FA4E-AFFB-B038D7320C8B}"/>
                </a:ext>
              </a:extLst>
            </p:cNvPr>
            <p:cNvSpPr/>
            <p:nvPr/>
          </p:nvSpPr>
          <p:spPr>
            <a:xfrm>
              <a:off x="7357025" y="26669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i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475–221 BCE</a:t>
              </a:r>
              <a:b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Warring States Period</a:t>
              </a:r>
            </a:p>
          </p:txBody>
        </p:sp>
        <p:sp>
          <p:nvSpPr>
            <p:cNvPr id="54" name="Line">
              <a:extLst>
                <a:ext uri="{FF2B5EF4-FFF2-40B4-BE49-F238E27FC236}">
                  <a16:creationId xmlns:a16="http://schemas.microsoft.com/office/drawing/2014/main" id="{A9700F0D-659E-3043-915F-92BA4F32C301}"/>
                </a:ext>
              </a:extLst>
            </p:cNvPr>
            <p:cNvSpPr/>
            <p:nvPr/>
          </p:nvSpPr>
          <p:spPr>
            <a:xfrm>
              <a:off x="3616561" y="2845994"/>
              <a:ext cx="1156218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771–476 BCE Spring and Autumn Period">
              <a:extLst>
                <a:ext uri="{FF2B5EF4-FFF2-40B4-BE49-F238E27FC236}">
                  <a16:creationId xmlns:a16="http://schemas.microsoft.com/office/drawing/2014/main" id="{CCE92C36-D754-1040-99CB-0685E146D8E8}"/>
                </a:ext>
              </a:extLst>
            </p:cNvPr>
            <p:cNvSpPr/>
            <p:nvPr/>
          </p:nvSpPr>
          <p:spPr>
            <a:xfrm>
              <a:off x="2415078" y="2666924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i="1"/>
              </a:pP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771–476 BCE</a:t>
              </a:r>
              <a:b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sz="2000" dirty="0">
                  <a:latin typeface="Arial" panose="020B0604020202020204" pitchFamily="34" charset="0"/>
                  <a:cs typeface="Arial" panose="020B0604020202020204" pitchFamily="34" charset="0"/>
                </a:rPr>
                <a:t>Spring and Autumn Period</a:t>
              </a:r>
            </a:p>
          </p:txBody>
        </p:sp>
        <p:sp>
          <p:nvSpPr>
            <p:cNvPr id="56" name="Line">
              <a:extLst>
                <a:ext uri="{FF2B5EF4-FFF2-40B4-BE49-F238E27FC236}">
                  <a16:creationId xmlns:a16="http://schemas.microsoft.com/office/drawing/2014/main" id="{9E8C1184-E57B-8544-8E93-89E302B01038}"/>
                </a:ext>
              </a:extLst>
            </p:cNvPr>
            <p:cNvSpPr/>
            <p:nvPr/>
          </p:nvSpPr>
          <p:spPr>
            <a:xfrm>
              <a:off x="880112" y="2845994"/>
              <a:ext cx="332115" cy="1"/>
            </a:xfrm>
            <a:prstGeom prst="line">
              <a:avLst/>
            </a:prstGeom>
            <a:noFill/>
            <a:ln w="12700" cap="flat">
              <a:solidFill>
                <a:schemeClr val="accent1"/>
              </a:solidFill>
              <a:custDash>
                <a:ds d="600000" sp="600000"/>
              </a:custDash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"/>
          <p:cNvGrpSpPr/>
          <p:nvPr/>
        </p:nvGrpSpPr>
        <p:grpSpPr>
          <a:xfrm>
            <a:off x="2095295" y="-921093"/>
            <a:ext cx="9904328" cy="7585316"/>
            <a:chOff x="0" y="0"/>
            <a:chExt cx="9904326" cy="7585314"/>
          </a:xfrm>
        </p:grpSpPr>
        <p:sp>
          <p:nvSpPr>
            <p:cNvPr id="331" name="Title 1"/>
            <p:cNvSpPr txBox="1"/>
            <p:nvPr/>
          </p:nvSpPr>
          <p:spPr>
            <a:xfrm>
              <a:off x="6035990" y="2814525"/>
              <a:ext cx="3868337" cy="47707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r>
                <a:rPr dirty="0" err="1"/>
                <a:t>道</a:t>
              </a:r>
              <a:endParaRPr dirty="0"/>
            </a:p>
          </p:txBody>
        </p:sp>
        <p:sp>
          <p:nvSpPr>
            <p:cNvPr id="332" name="Title 1"/>
            <p:cNvSpPr txBox="1"/>
            <p:nvPr/>
          </p:nvSpPr>
          <p:spPr>
            <a:xfrm>
              <a:off x="0" y="0"/>
              <a:ext cx="3868337" cy="471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rmAutofit/>
            </a:bodyPr>
            <a:lstStyle>
              <a:lvl1pPr>
                <a:defRPr sz="30000">
                  <a:solidFill>
                    <a:srgbClr val="F1F1F1"/>
                  </a:solidFill>
                  <a:latin typeface="华文楷体"/>
                  <a:ea typeface="华文楷体"/>
                  <a:cs typeface="华文楷体"/>
                  <a:sym typeface="华文楷体"/>
                </a:defRPr>
              </a:lvl1pPr>
            </a:lstStyle>
            <a:p>
              <a:r>
                <a:t>儒</a:t>
              </a:r>
            </a:p>
          </p:txBody>
        </p:sp>
      </p:grpSp>
      <p:sp>
        <p:nvSpPr>
          <p:cNvPr id="335" name="The Way [dao 道]…"/>
          <p:cNvSpPr txBox="1">
            <a:spLocks noGrp="1"/>
          </p:cNvSpPr>
          <p:nvPr>
            <p:ph type="body" idx="1"/>
          </p:nvPr>
        </p:nvSpPr>
        <p:spPr>
          <a:xfrm>
            <a:off x="2411683" y="365125"/>
            <a:ext cx="6160817" cy="5811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877823">
              <a:spcBef>
                <a:spcPts val="900"/>
              </a:spcBef>
              <a:buSzTx/>
              <a:buFontTx/>
              <a:buNone/>
              <a:defRPr sz="2880"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Way [</a:t>
            </a:r>
            <a:r>
              <a:rPr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b="1" dirty="0" err="1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道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 defTabSz="877823">
              <a:spcBef>
                <a:spcPts val="900"/>
              </a:spcBef>
              <a:buSzTx/>
              <a:buFontTx/>
              <a:buNone/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877823">
              <a:spcBef>
                <a:spcPts val="900"/>
              </a:spcBef>
              <a:buSzTx/>
              <a:buFontTx/>
              <a:buNone/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noun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 (or sometimes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sz="2000" i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defTabSz="877823">
              <a:spcBef>
                <a:spcPts val="900"/>
              </a:spcBef>
              <a:buSzTx/>
              <a:buFontTx/>
              <a:buNone/>
              <a:defRPr sz="2400" i="1">
                <a:latin typeface="Trebuchet MS"/>
                <a:ea typeface="Trebuchet MS"/>
                <a:cs typeface="Trebuchet MS"/>
                <a:sym typeface="Trebuchet MS"/>
              </a:defRPr>
            </a:pPr>
            <a:endParaRPr sz="20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178" indent="-449178" defTabSz="877823">
              <a:spcBef>
                <a:spcPts val="900"/>
              </a:spcBef>
              <a:buFontTx/>
              <a:buAutoNum type="alphaLcPeriod"/>
              <a:defRPr sz="2688"/>
            </a:pP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 physical road/path</a:t>
            </a:r>
          </a:p>
          <a:p>
            <a:pPr marL="449178" indent="-449178" defTabSz="877823">
              <a:spcBef>
                <a:spcPts val="900"/>
              </a:spcBef>
              <a:buFontTx/>
              <a:buAutoNum type="alphaLcPeriod"/>
              <a:defRPr sz="2688"/>
            </a:pP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 mode of conducting affairs, living one’s life, or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 of the state</a:t>
            </a:r>
          </a:p>
          <a:p>
            <a:pPr marL="449178" indent="-449178" defTabSz="877823">
              <a:spcBef>
                <a:spcPts val="900"/>
              </a:spcBef>
              <a:buFontTx/>
              <a:buAutoNum type="alphaLcPeriod"/>
              <a:defRPr sz="2688"/>
            </a:pP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The appropriate mode of conducting affairs, living one’s life, or </a:t>
            </a:r>
            <a:r>
              <a:rPr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organising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 the state</a:t>
            </a:r>
          </a:p>
          <a:p>
            <a:pPr marL="449178" indent="-449178" defTabSz="877823">
              <a:spcBef>
                <a:spcPts val="900"/>
              </a:spcBef>
              <a:buFontTx/>
              <a:buAutoNum type="alphaLcPeriod"/>
              <a:defRPr sz="2688"/>
            </a:pP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A linguistic account of b/c</a:t>
            </a:r>
          </a:p>
          <a:p>
            <a:pPr marL="449178" indent="-449178" defTabSz="877823">
              <a:spcBef>
                <a:spcPts val="900"/>
              </a:spcBef>
              <a:buFontTx/>
              <a:buAutoNum type="alphaLcPeriod"/>
              <a:defRPr sz="2688"/>
            </a:pPr>
            <a:r>
              <a:rPr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course of the natural or cosmic order</a:t>
            </a:r>
          </a:p>
        </p:txBody>
      </p:sp>
      <p:sp>
        <p:nvSpPr>
          <p:cNvPr id="336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Myth or History?">
            <a:extLst>
              <a:ext uri="{FF2B5EF4-FFF2-40B4-BE49-F238E27FC236}">
                <a16:creationId xmlns:a16="http://schemas.microsoft.com/office/drawing/2014/main" id="{C443A224-2F6B-8047-99C2-B81791DC7D76}"/>
              </a:ext>
            </a:extLst>
          </p:cNvPr>
          <p:cNvSpPr txBox="1">
            <a:spLocks/>
          </p:cNvSpPr>
          <p:nvPr/>
        </p:nvSpPr>
        <p:spPr>
          <a:xfrm>
            <a:off x="9812770" y="379639"/>
            <a:ext cx="2628900" cy="5811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Way or Truth?</a:t>
            </a:r>
          </a:p>
        </p:txBody>
      </p:sp>
    </p:spTree>
    <p:extLst>
      <p:ext uri="{BB962C8B-B14F-4D97-AF65-F5344CB8AC3E}">
        <p14:creationId xmlns:p14="http://schemas.microsoft.com/office/powerpoint/2010/main" val="7304712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161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2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xfrm>
            <a:off x="1105030" y="2766218"/>
            <a:ext cx="9981940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b="1"/>
            </a:lvl1pPr>
          </a:lstStyle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Where Is the Human in Nature?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166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7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6603171" y="1853203"/>
            <a:ext cx="5183688" cy="3542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41170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Li 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/Dan (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李耳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聃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) trad., 601–531 BCE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Keeper of archival records for Zhou court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Consulted by Confucius on ritual matters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170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Departed westwards from China after decline of Zhou dynasty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Persuaded to record his teachings by a border guard</a:t>
            </a:r>
          </a:p>
          <a:p>
            <a:pPr marL="141170" indent="-141170" defTabSz="804672">
              <a:spcBef>
                <a:spcPts val="800"/>
              </a:spcBef>
              <a:buFontTx/>
              <a:defRPr sz="1408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1170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Intellectual tradition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Intellectual currents rather than a formal school</a:t>
            </a:r>
          </a:p>
          <a:p>
            <a:pPr marL="476450" lvl="1" indent="-141170" defTabSz="804672">
              <a:spcBef>
                <a:spcPts val="800"/>
              </a:spcBef>
              <a:buFontTx/>
              <a:defRPr sz="1408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Huang-Lao vs Lao-Zhuang</a:t>
            </a:r>
          </a:p>
        </p:txBody>
      </p:sp>
      <p:sp>
        <p:nvSpPr>
          <p:cNvPr id="169" name="Title 1"/>
          <p:cNvSpPr txBox="1">
            <a:spLocks noGrp="1"/>
          </p:cNvSpPr>
          <p:nvPr>
            <p:ph type="title"/>
          </p:nvPr>
        </p:nvSpPr>
        <p:spPr>
          <a:xfrm>
            <a:off x="6603171" y="977073"/>
            <a:ext cx="4270902" cy="8922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859536">
              <a:defRPr sz="4136"/>
            </a:lvl1pPr>
          </a:lstStyle>
          <a:p>
            <a:pPr algn="l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Laozi the Person?</a:t>
            </a:r>
          </a:p>
        </p:txBody>
      </p:sp>
      <p:sp>
        <p:nvSpPr>
          <p:cNvPr id="170" name="painting [cropped], “Laozi Riding an Ox,” by Zhang Lu, in Taipei National Palace…"/>
          <p:cNvSpPr txBox="1"/>
          <p:nvPr/>
        </p:nvSpPr>
        <p:spPr>
          <a:xfrm>
            <a:off x="542307" y="5931763"/>
            <a:ext cx="521524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painting [cropped], “Laozi Riding an Ox,” by Zhang Lu, in Taipei National Palace </a:t>
            </a:r>
          </a:p>
          <a:p>
            <a:pPr>
              <a:defRPr sz="11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Museum</a:t>
            </a:r>
            <a:r>
              <a:rPr baseline="31999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1" name="Image Gallery" descr="Image Gallery"/>
          <p:cNvPicPr>
            <a:picLocks noChangeAspect="1"/>
          </p:cNvPicPr>
          <p:nvPr/>
        </p:nvPicPr>
        <p:blipFill>
          <a:blip r:embed="rId3"/>
          <a:srcRect t="29209" b="29209"/>
          <a:stretch>
            <a:fillRect/>
          </a:stretch>
        </p:blipFill>
        <p:spPr>
          <a:xfrm>
            <a:off x="203859" y="1413164"/>
            <a:ext cx="5892141" cy="4466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174" name="Rectangle 3"/>
          <p:cNvSpPr/>
          <p:nvPr/>
        </p:nvSpPr>
        <p:spPr>
          <a:xfrm>
            <a:off x="0" y="-1"/>
            <a:ext cx="12192000" cy="1076448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Content Placeholder 8" descr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7" y="92114"/>
            <a:ext cx="3940618" cy="892217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603171" y="2053521"/>
            <a:ext cx="5474034" cy="3542478"/>
          </a:xfrm>
          <a:prstGeom prst="rect">
            <a:avLst/>
          </a:prstGeom>
        </p:spPr>
        <p:txBody>
          <a:bodyPr>
            <a:noAutofit/>
          </a:bodyPr>
          <a:lstStyle/>
          <a:p>
            <a:pPr marL="107442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(Unlikely) traditional dating to 6th century BCE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Probably bodies of saying that coalesced from late-5th century to 3rd century BCE with multiple authorship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Ministerial readership</a:t>
            </a:r>
          </a:p>
          <a:p>
            <a:pPr marL="107442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Comprised of 81 chapters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Way (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1–37)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Power/Virtue (</a:t>
            </a:r>
            <a:r>
              <a:rPr sz="2000" dirty="0" err="1">
                <a:latin typeface="Arial" panose="020B0604020202020204" pitchFamily="34" charset="0"/>
                <a:cs typeface="Arial" panose="020B0604020202020204" pitchFamily="34" charset="0"/>
              </a:rPr>
              <a:t>Chs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. 38–81)</a:t>
            </a:r>
          </a:p>
          <a:p>
            <a:pPr marL="107442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Poetic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Wordplay</a:t>
            </a:r>
          </a:p>
          <a:p>
            <a:pPr marL="322325" lvl="1" indent="-107442" defTabSz="429768">
              <a:spcBef>
                <a:spcPts val="400"/>
              </a:spcBef>
              <a:defRPr sz="1316"/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Paradoxes and contradictions</a:t>
            </a:r>
          </a:p>
        </p:txBody>
      </p:sp>
      <p:sp>
        <p:nvSpPr>
          <p:cNvPr id="178" name="photograph [cropped] of Mawangdui Silk Manuscript Volume First2"/>
          <p:cNvSpPr txBox="1"/>
          <p:nvPr/>
        </p:nvSpPr>
        <p:spPr>
          <a:xfrm>
            <a:off x="777776" y="5986047"/>
            <a:ext cx="5024828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100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photograph [cropped] of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Mawangdui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Silk Manuscript Volume First</a:t>
            </a:r>
            <a:r>
              <a:rPr baseline="31999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79" name="Image Gallery" descr="Image Gallery"/>
          <p:cNvPicPr>
            <a:picLocks noChangeAspect="1"/>
          </p:cNvPicPr>
          <p:nvPr/>
        </p:nvPicPr>
        <p:blipFill>
          <a:blip r:embed="rId3"/>
          <a:srcRect l="9356" t="36044" r="9356" b="36044"/>
          <a:stretch>
            <a:fillRect/>
          </a:stretch>
        </p:blipFill>
        <p:spPr>
          <a:xfrm>
            <a:off x="226216" y="1436914"/>
            <a:ext cx="6001813" cy="454913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EF7D2B3-781F-324E-B7F8-E14B9BA560E4}"/>
              </a:ext>
            </a:extLst>
          </p:cNvPr>
          <p:cNvSpPr txBox="1">
            <a:spLocks/>
          </p:cNvSpPr>
          <p:nvPr/>
        </p:nvSpPr>
        <p:spPr>
          <a:xfrm>
            <a:off x="6603171" y="977073"/>
            <a:ext cx="4270902" cy="892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ctr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algn="l"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t>道</a:t>
            </a:r>
          </a:p>
        </p:txBody>
      </p:sp>
      <p:sp>
        <p:nvSpPr>
          <p:cNvPr id="182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4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ontent Placeholder 5"/>
          <p:cNvSpPr txBox="1">
            <a:spLocks noGrp="1"/>
          </p:cNvSpPr>
          <p:nvPr>
            <p:ph type="body" idx="1"/>
          </p:nvPr>
        </p:nvSpPr>
        <p:spPr>
          <a:xfrm>
            <a:off x="2533501" y="1331118"/>
            <a:ext cx="881199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96900" indent="-596900">
              <a:buFontTx/>
              <a:buAutoNum type="arabicParenBoth"/>
              <a:defRPr b="1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96900">
              <a:buFontTx/>
              <a:buAutoNum type="arabicParenBoth"/>
              <a:defRPr b="1"/>
            </a:pP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96900">
              <a:buFontTx/>
              <a:buAutoNum type="arabicParenBoth" startAt="3"/>
              <a:defRPr b="1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Uncarved wood</a:t>
            </a:r>
          </a:p>
          <a:p>
            <a:pPr marL="596900" indent="-596900">
              <a:buFontTx/>
              <a:buAutoNum type="arabicParenBoth" startAt="3"/>
              <a:defRPr b="1"/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96900" indent="-596900">
              <a:buFontTx/>
              <a:buAutoNum type="arabicParenBoth" startAt="5"/>
              <a:defRPr b="1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Non-Action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179348-9F9C-1F46-85AD-D4BDDCBEFDFA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Key Concepts from the </a:t>
            </a:r>
            <a:r>
              <a:rPr lang="en-GB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endParaRPr lang="en-GB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roup"/>
          <p:cNvSpPr txBox="1"/>
          <p:nvPr/>
        </p:nvSpPr>
        <p:spPr>
          <a:xfrm>
            <a:off x="7005736" y="1841081"/>
            <a:ext cx="3868337" cy="4770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30000">
                <a:solidFill>
                  <a:srgbClr val="F1F1F1"/>
                </a:solidFill>
                <a:latin typeface="华文楷体"/>
                <a:ea typeface="华文楷体"/>
                <a:cs typeface="华文楷体"/>
                <a:sym typeface="华文楷体"/>
              </a:defRPr>
            </a:lvl1pPr>
          </a:lstStyle>
          <a:p>
            <a:r>
              <a:rPr dirty="0" err="1"/>
              <a:t>道</a:t>
            </a:r>
            <a:endParaRPr dirty="0"/>
          </a:p>
        </p:txBody>
      </p:sp>
      <p:sp>
        <p:nvSpPr>
          <p:cNvPr id="188" name="Rectangle 3"/>
          <p:cNvSpPr/>
          <p:nvPr/>
        </p:nvSpPr>
        <p:spPr>
          <a:xfrm>
            <a:off x="-9357" y="0"/>
            <a:ext cx="2268641" cy="6858000"/>
          </a:xfrm>
          <a:prstGeom prst="rect">
            <a:avLst/>
          </a:prstGeom>
          <a:solidFill>
            <a:srgbClr val="477A7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60" y="153203"/>
            <a:ext cx="1720205" cy="167242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Content Placeholder 5"/>
          <p:cNvSpPr txBox="1">
            <a:spLocks noGrp="1"/>
          </p:cNvSpPr>
          <p:nvPr>
            <p:ph type="body" sz="half" idx="1"/>
          </p:nvPr>
        </p:nvSpPr>
        <p:spPr>
          <a:xfrm>
            <a:off x="2533500" y="1133879"/>
            <a:ext cx="4635439" cy="459024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57734" indent="-157734" defTabSz="630936">
              <a:spcBef>
                <a:spcPts val="600"/>
              </a:spcBef>
              <a:defRPr sz="1932"/>
            </a:pP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that becomes a </a:t>
            </a:r>
            <a:r>
              <a:rPr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is not the Constant [Eternal] Dao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name that becomes a name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not the Constant [Eternal] Name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maiden of Heaven and Earth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has no name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mother of all things has a name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thus in innocence we see the beginning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 passion we see the end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two different names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for one and the same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one we call dark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dark beyond dark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door to all beginnings (</a:t>
            </a:r>
            <a:r>
              <a:rPr lang="en-GB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Daodejing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Ch. 1)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Content Placeholder 5"/>
          <p:cNvSpPr txBox="1"/>
          <p:nvPr/>
        </p:nvSpPr>
        <p:spPr>
          <a:xfrm>
            <a:off x="7340779" y="1133879"/>
            <a:ext cx="4635439" cy="4027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/>
          <a:p>
            <a:pPr marL="157734" lvl="0" indent="-157734" defTabSz="630936" hangingPunct="1">
              <a:lnSpc>
                <a:spcPct val="90000"/>
              </a:lnSpc>
              <a:spcBef>
                <a:spcPts val="600"/>
              </a:spcBef>
              <a:buSzPct val="100000"/>
              <a:buFont typeface="Arial"/>
              <a:buChar char="•"/>
              <a:defRPr sz="1932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The Dao gives birth to one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one gives birth to two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two gives birth to three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three gives birth to ten thousand </a:t>
            </a:r>
            <a:b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b="1" dirty="0">
                <a:latin typeface="Arial" panose="020B0604020202020204" pitchFamily="34" charset="0"/>
                <a:cs typeface="Arial" panose="020B0604020202020204" pitchFamily="34" charset="0"/>
              </a:rPr>
              <a:t>  things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ten thousand things with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yin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at their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 backs 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sz="2000" i="1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 in their embrace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and breath between for harmony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what the world hates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to be orphaned widowed or destitute kings use for their titles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thus some gain by losing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others lose by gaining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thus what people teach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 teach too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tyrants never choose their deaths</a:t>
            </a:r>
            <a:b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this becomes my teacher (Ch. 42)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0F6C31-61FB-5D4F-BE89-BD5C933B9308}"/>
              </a:ext>
            </a:extLst>
          </p:cNvPr>
          <p:cNvSpPr txBox="1">
            <a:spLocks/>
          </p:cNvSpPr>
          <p:nvPr/>
        </p:nvSpPr>
        <p:spPr>
          <a:xfrm>
            <a:off x="2533501" y="5555"/>
            <a:ext cx="8811998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GB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Dao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2471</Words>
  <Application>Microsoft Macintosh PowerPoint</Application>
  <PresentationFormat>Widescreen</PresentationFormat>
  <Paragraphs>192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华文楷体</vt:lpstr>
      <vt:lpstr>Trebuchet MS</vt:lpstr>
      <vt:lpstr>Office Theme</vt:lpstr>
      <vt:lpstr>Introduction to Chinese Philosophy: Daoism I</vt:lpstr>
      <vt:lpstr>PowerPoint Presentation</vt:lpstr>
      <vt:lpstr>PowerPoint Presentation</vt:lpstr>
      <vt:lpstr>PowerPoint Presentation</vt:lpstr>
      <vt:lpstr>Where Is the Human in Nature?</vt:lpstr>
      <vt:lpstr>Laozi the Person?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Centre for Open Learning The University of Edinburgh Paterson’s Land Holyrood Road Edinburgh EH8 8AQ  T: 0131 6504400 E: col@ed.ac.uk W: www.ed.ac.uk/open-learning  Facebook: www.facebook.com/uoeshortcourses Twitter: www.twitter.com/uoeshortcourses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Chinese Philosophy: Daoism I</dc:title>
  <cp:lastModifiedBy>CAMPBELL Lorna</cp:lastModifiedBy>
  <cp:revision>24</cp:revision>
  <dcterms:modified xsi:type="dcterms:W3CDTF">2020-07-28T14:49:53Z</dcterms:modified>
</cp:coreProperties>
</file>