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95" r:id="rId15"/>
    <p:sldId id="269" r:id="rId16"/>
    <p:sldId id="270" r:id="rId17"/>
    <p:sldId id="271" r:id="rId18"/>
    <p:sldId id="272" r:id="rId19"/>
    <p:sldId id="273" r:id="rId20"/>
    <p:sldId id="296" r:id="rId21"/>
    <p:sldId id="274" r:id="rId22"/>
    <p:sldId id="275" r:id="rId23"/>
    <p:sldId id="276" r:id="rId24"/>
    <p:sldId id="277" r:id="rId25"/>
    <p:sldId id="297" r:id="rId26"/>
    <p:sldId id="278" r:id="rId27"/>
    <p:sldId id="279" r:id="rId28"/>
    <p:sldId id="290" r:id="rId29"/>
    <p:sldId id="291" r:id="rId30"/>
    <p:sldId id="294" r:id="rId31"/>
    <p:sldId id="292" r:id="rId32"/>
    <p:sldId id="293" r:id="rId3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586"/>
  </p:normalViewPr>
  <p:slideViewPr>
    <p:cSldViewPr snapToGrid="0" snapToObjects="1">
      <p:cViewPr varScale="1">
        <p:scale>
          <a:sx n="102" d="100"/>
          <a:sy n="102" d="100"/>
        </p:scale>
        <p:origin x="41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8724900" y="365125"/>
            <a:ext cx="2628900" cy="5811838"/>
          </a:xfrm>
          <a:prstGeom prst="rect">
            <a:avLst/>
          </a:prstGeom>
        </p:spPr>
        <p:txBody>
          <a:bodyPr/>
          <a:lstStyle/>
          <a:p>
            <a:r>
              <a:t>Title Text</a:t>
            </a:r>
          </a:p>
        </p:txBody>
      </p:sp>
      <p:sp>
        <p:nvSpPr>
          <p:cNvPr id="102" name="Body Level One…"/>
          <p:cNvSpPr txBox="1">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commons.wikimedia.org/wiki/File:Half_Portraits_of_the_Great_Sage_and_Virtuous_Men_of_Old_-_Confucius.jpg"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commons.wikimedia.org/wiki/File:Portrait_of_Xun_Zi.jp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www.ed.ac.uk/open-learning"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www.twitter.com/uoeshortcourses" TargetMode="External"/><Relationship Id="rId4" Type="http://schemas.openxmlformats.org/officeDocument/2006/relationships/hyperlink" Target="http://www.facebook.com/uoeshortcourse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12" name="Content Placeholder 8" descr="Content Placeholder 8"/>
          <p:cNvPicPr>
            <a:picLocks noChangeAspect="1"/>
          </p:cNvPicPr>
          <p:nvPr/>
        </p:nvPicPr>
        <p:blipFill>
          <a:blip r:embed="rId3"/>
          <a:stretch>
            <a:fillRect/>
          </a:stretch>
        </p:blipFill>
        <p:spPr>
          <a:xfrm>
            <a:off x="362470" y="5664610"/>
            <a:ext cx="3918217" cy="887144"/>
          </a:xfrm>
          <a:prstGeom prst="rect">
            <a:avLst/>
          </a:prstGeom>
          <a:ln w="12700">
            <a:miter lim="400000"/>
          </a:ln>
        </p:spPr>
      </p:pic>
      <p:sp>
        <p:nvSpPr>
          <p:cNvPr id="113" name="Title 7"/>
          <p:cNvSpPr txBox="1">
            <a:spLocks noGrp="1"/>
          </p:cNvSpPr>
          <p:nvPr>
            <p:ph type="ctrTitle"/>
          </p:nvPr>
        </p:nvSpPr>
        <p:spPr>
          <a:xfrm>
            <a:off x="73794" y="1854201"/>
            <a:ext cx="12044412" cy="1655762"/>
          </a:xfrm>
          <a:prstGeom prst="rect">
            <a:avLst/>
          </a:prstGeom>
        </p:spPr>
        <p:txBody>
          <a:bodyPr>
            <a:normAutofit/>
          </a:bodyPr>
          <a:lstStyle/>
          <a:p>
            <a:pPr>
              <a:defRPr sz="5200" b="1">
                <a:solidFill>
                  <a:srgbClr val="FFFFFF"/>
                </a:solidFill>
              </a:defRPr>
            </a:pPr>
            <a:r>
              <a:rPr sz="4800" dirty="0">
                <a:latin typeface="Arial" panose="020B0604020202020204" pitchFamily="34" charset="0"/>
                <a:cs typeface="Arial" panose="020B0604020202020204" pitchFamily="34" charset="0"/>
              </a:rPr>
              <a:t>Introduction to Chinese Philosophy: </a:t>
            </a:r>
            <a:r>
              <a:rPr sz="4800" i="1" dirty="0">
                <a:latin typeface="Arial" panose="020B0604020202020204" pitchFamily="34" charset="0"/>
                <a:cs typeface="Arial" panose="020B0604020202020204" pitchFamily="34" charset="0"/>
              </a:rPr>
              <a:t>Confucianism II</a:t>
            </a:r>
          </a:p>
        </p:txBody>
      </p:sp>
      <p:sp>
        <p:nvSpPr>
          <p:cNvPr id="114" name="Subtitle 8"/>
          <p:cNvSpPr txBox="1">
            <a:spLocks noGrp="1"/>
          </p:cNvSpPr>
          <p:nvPr>
            <p:ph type="subTitle" sz="quarter" idx="1"/>
          </p:nvPr>
        </p:nvSpPr>
        <p:spPr>
          <a:xfrm>
            <a:off x="1524000" y="3602037"/>
            <a:ext cx="9144000" cy="1655762"/>
          </a:xfrm>
          <a:prstGeom prst="rect">
            <a:avLst/>
          </a:prstGeom>
        </p:spPr>
        <p:txBody>
          <a:bodyPr/>
          <a:lstStyle/>
          <a:p>
            <a:pPr>
              <a:defRPr sz="3000">
                <a:solidFill>
                  <a:srgbClr val="FFFFFF"/>
                </a:solidFill>
              </a:defRPr>
            </a:pPr>
            <a:r>
              <a:rPr i="1" dirty="0">
                <a:latin typeface="Arial" panose="020B0604020202020204" pitchFamily="34" charset="0"/>
                <a:cs typeface="Arial" panose="020B0604020202020204" pitchFamily="34" charset="0"/>
              </a:rPr>
              <a:t>Mencius</a:t>
            </a:r>
            <a:r>
              <a:rPr dirty="0">
                <a:latin typeface="Arial" panose="020B0604020202020204" pitchFamily="34" charset="0"/>
                <a:cs typeface="Arial" panose="020B0604020202020204" pitchFamily="34" charset="0"/>
              </a:rPr>
              <a:t> and </a:t>
            </a:r>
            <a:r>
              <a:rPr i="1" dirty="0" err="1">
                <a:latin typeface="Arial" panose="020B0604020202020204" pitchFamily="34" charset="0"/>
                <a:cs typeface="Arial" panose="020B0604020202020204" pitchFamily="34" charset="0"/>
              </a:rPr>
              <a:t>Xunzi</a:t>
            </a:r>
            <a:endParaRPr i="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3C49D58-FD59-6B4C-85A3-4AA491C513D3}"/>
              </a:ext>
            </a:extLst>
          </p:cNvPr>
          <p:cNvSpPr txBox="1"/>
          <p:nvPr/>
        </p:nvSpPr>
        <p:spPr>
          <a:xfrm>
            <a:off x="8323551" y="5991689"/>
            <a:ext cx="3174821" cy="400110"/>
          </a:xfrm>
          <a:prstGeom prst="rect">
            <a:avLst/>
          </a:prstGeom>
          <a:noFill/>
        </p:spPr>
        <p:txBody>
          <a:bodyPr wrap="square" rtlCol="0">
            <a:spAutoFit/>
          </a:bodyPr>
          <a:lstStyle/>
          <a:p>
            <a:pPr algn="r"/>
            <a:r>
              <a:rPr lang="en-GB" sz="2000" dirty="0">
                <a:solidFill>
                  <a:schemeClr val="bg1"/>
                </a:solidFill>
                <a:latin typeface="Arial" panose="020B0604020202020204" pitchFamily="34" charset="0"/>
                <a:cs typeface="Arial" panose="020B0604020202020204" pitchFamily="34" charset="0"/>
              </a:rPr>
              <a:t>Lee Wilson, 2020</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Group"/>
          <p:cNvSpPr txBox="1"/>
          <p:nvPr/>
        </p:nvSpPr>
        <p:spPr>
          <a:xfrm>
            <a:off x="2095295" y="-921093"/>
            <a:ext cx="3868338" cy="471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defRPr sz="30000">
                <a:solidFill>
                  <a:srgbClr val="F1F1F1"/>
                </a:solidFill>
                <a:latin typeface="华文楷体"/>
                <a:ea typeface="华文楷体"/>
                <a:cs typeface="华文楷体"/>
                <a:sym typeface="华文楷体"/>
              </a:defRPr>
            </a:lvl1pPr>
          </a:lstStyle>
          <a:p>
            <a:r>
              <a:rPr dirty="0" err="1"/>
              <a:t>儒</a:t>
            </a:r>
            <a:endParaRPr dirty="0"/>
          </a:p>
        </p:txBody>
      </p:sp>
      <p:sp>
        <p:nvSpPr>
          <p:cNvPr id="190" name="Rectangle 3"/>
          <p:cNvSpPr/>
          <p:nvPr/>
        </p:nvSpPr>
        <p:spPr>
          <a:xfrm>
            <a:off x="-9357" y="0"/>
            <a:ext cx="2268641" cy="6858000"/>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192" name="Picture 4" descr="Picture 4"/>
          <p:cNvPicPr>
            <a:picLocks noChangeAspect="1"/>
          </p:cNvPicPr>
          <p:nvPr/>
        </p:nvPicPr>
        <p:blipFill>
          <a:blip r:embed="rId2"/>
          <a:stretch>
            <a:fillRect/>
          </a:stretch>
        </p:blipFill>
        <p:spPr>
          <a:xfrm>
            <a:off x="264860" y="153203"/>
            <a:ext cx="1720205" cy="1672422"/>
          </a:xfrm>
          <a:prstGeom prst="rect">
            <a:avLst/>
          </a:prstGeom>
          <a:ln w="12700">
            <a:miter lim="400000"/>
          </a:ln>
        </p:spPr>
      </p:pic>
      <p:sp>
        <p:nvSpPr>
          <p:cNvPr id="193" name="Content Placeholder 5"/>
          <p:cNvSpPr txBox="1">
            <a:spLocks noGrp="1"/>
          </p:cNvSpPr>
          <p:nvPr>
            <p:ph type="body" sz="quarter" idx="1"/>
          </p:nvPr>
        </p:nvSpPr>
        <p:spPr>
          <a:xfrm>
            <a:off x="2533501" y="1144552"/>
            <a:ext cx="8811998" cy="1722790"/>
          </a:xfrm>
          <a:prstGeom prst="rect">
            <a:avLst/>
          </a:prstGeom>
        </p:spPr>
        <p:txBody>
          <a:bodyPr>
            <a:normAutofit/>
          </a:bodyPr>
          <a:lstStyle/>
          <a:p>
            <a:pPr marL="157734" indent="-157734" defTabSz="630936">
              <a:spcBef>
                <a:spcPts val="600"/>
              </a:spcBef>
              <a:defRPr sz="1932"/>
            </a:pPr>
            <a:r>
              <a:rPr sz="2000" dirty="0">
                <a:latin typeface="Arial" panose="020B0604020202020204" pitchFamily="34" charset="0"/>
                <a:cs typeface="Arial" panose="020B0604020202020204" pitchFamily="34" charset="0"/>
              </a:rPr>
              <a:t>Nature [</a:t>
            </a:r>
            <a:r>
              <a:rPr sz="2000" i="1" dirty="0" err="1">
                <a:latin typeface="Arial" panose="020B0604020202020204" pitchFamily="34" charset="0"/>
                <a:cs typeface="Arial" panose="020B0604020202020204" pitchFamily="34" charset="0"/>
              </a:rPr>
              <a:t>xing</a:t>
            </a:r>
            <a:r>
              <a:rPr sz="2000" dirty="0">
                <a:latin typeface="Arial" panose="020B0604020202020204" pitchFamily="34" charset="0"/>
                <a:cs typeface="Arial" panose="020B0604020202020204" pitchFamily="34" charset="0"/>
              </a:rPr>
              <a:t> </a:t>
            </a:r>
            <a:r>
              <a:rPr sz="2000" dirty="0" err="1">
                <a:latin typeface="Arial" panose="020B0604020202020204" pitchFamily="34" charset="0"/>
                <a:cs typeface="Arial" panose="020B0604020202020204" pitchFamily="34" charset="0"/>
              </a:rPr>
              <a:t>性</a:t>
            </a:r>
            <a:r>
              <a:rPr sz="2000" dirty="0">
                <a:latin typeface="Arial" panose="020B0604020202020204" pitchFamily="34" charset="0"/>
                <a:cs typeface="Arial" panose="020B0604020202020204" pitchFamily="34" charset="0"/>
              </a:rPr>
              <a:t>] as Heaven-endowed</a:t>
            </a:r>
          </a:p>
          <a:p>
            <a:pPr marL="157734" indent="-157734" defTabSz="630936">
              <a:spcBef>
                <a:spcPts val="600"/>
              </a:spcBef>
              <a:defRPr sz="1932"/>
            </a:pPr>
            <a:r>
              <a:rPr sz="2000" dirty="0">
                <a:latin typeface="Arial" panose="020B0604020202020204" pitchFamily="34" charset="0"/>
                <a:cs typeface="Arial" panose="020B0604020202020204" pitchFamily="34" charset="0"/>
              </a:rPr>
              <a:t>Debate over its normative significance </a:t>
            </a:r>
          </a:p>
          <a:p>
            <a:pPr marL="473201" lvl="1" indent="-157734" defTabSz="630936">
              <a:spcBef>
                <a:spcPts val="600"/>
              </a:spcBef>
              <a:defRPr sz="1932"/>
            </a:pPr>
            <a:r>
              <a:rPr sz="2000" dirty="0">
                <a:latin typeface="Arial" panose="020B0604020202020204" pitchFamily="34" charset="0"/>
                <a:cs typeface="Arial" panose="020B0604020202020204" pitchFamily="34" charset="0"/>
              </a:rPr>
              <a:t>cf. Yang Zhu (a proto-Daoist):</a:t>
            </a:r>
          </a:p>
          <a:p>
            <a:pPr marL="788669" lvl="2" indent="-157734" defTabSz="630936">
              <a:spcBef>
                <a:spcPts val="600"/>
              </a:spcBef>
              <a:defRPr sz="1932"/>
            </a:pPr>
            <a:r>
              <a:rPr sz="2000" dirty="0">
                <a:latin typeface="Arial" panose="020B0604020202020204" pitchFamily="34" charset="0"/>
                <a:cs typeface="Arial" panose="020B0604020202020204" pitchFamily="34" charset="0"/>
              </a:rPr>
              <a:t>“… If by pulling out a single hair from his own body [Yang Zhu] could have benefited the entire world, he would not have done it.” (7A26)</a:t>
            </a:r>
          </a:p>
        </p:txBody>
      </p:sp>
      <p:graphicFrame>
        <p:nvGraphicFramePr>
          <p:cNvPr id="194" name="Table"/>
          <p:cNvGraphicFramePr/>
          <p:nvPr>
            <p:extLst>
              <p:ext uri="{D42A27DB-BD31-4B8C-83A1-F6EECF244321}">
                <p14:modId xmlns:p14="http://schemas.microsoft.com/office/powerpoint/2010/main" val="4284434739"/>
              </p:ext>
            </p:extLst>
          </p:nvPr>
        </p:nvGraphicFramePr>
        <p:xfrm>
          <a:off x="2533501" y="3215245"/>
          <a:ext cx="9265018" cy="3244932"/>
        </p:xfrm>
        <a:graphic>
          <a:graphicData uri="http://schemas.openxmlformats.org/drawingml/2006/table">
            <a:tbl>
              <a:tblPr firstRow="1" bandRow="1">
                <a:tableStyleId>{C7B018BB-80A7-4F77-B60F-C8B233D01FF8}</a:tableStyleId>
              </a:tblPr>
              <a:tblGrid>
                <a:gridCol w="734551">
                  <a:extLst>
                    <a:ext uri="{9D8B030D-6E8A-4147-A177-3AD203B41FA5}">
                      <a16:colId xmlns:a16="http://schemas.microsoft.com/office/drawing/2014/main" val="20000"/>
                    </a:ext>
                  </a:extLst>
                </a:gridCol>
                <a:gridCol w="4203700">
                  <a:extLst>
                    <a:ext uri="{9D8B030D-6E8A-4147-A177-3AD203B41FA5}">
                      <a16:colId xmlns:a16="http://schemas.microsoft.com/office/drawing/2014/main" val="20001"/>
                    </a:ext>
                  </a:extLst>
                </a:gridCol>
                <a:gridCol w="4326767">
                  <a:extLst>
                    <a:ext uri="{9D8B030D-6E8A-4147-A177-3AD203B41FA5}">
                      <a16:colId xmlns:a16="http://schemas.microsoft.com/office/drawing/2014/main" val="20002"/>
                    </a:ext>
                  </a:extLst>
                </a:gridCol>
              </a:tblGrid>
              <a:tr h="811233">
                <a:tc>
                  <a:txBody>
                    <a:bodyPr/>
                    <a:lstStyle/>
                    <a:p>
                      <a:pPr algn="l">
                        <a:defRPr sz="1800"/>
                      </a:pPr>
                      <a:endParaRPr sz="2000" dirty="0">
                        <a:latin typeface="Arial" panose="020B0604020202020204" pitchFamily="34" charset="0"/>
                        <a:cs typeface="Arial" panose="020B0604020202020204" pitchFamily="34" charset="0"/>
                      </a:endParaRPr>
                    </a:p>
                  </a:txBody>
                  <a:tcPr marL="0" marR="0" marT="0" marB="0" horzOverflow="overflow"/>
                </a:tc>
                <a:tc>
                  <a:txBody>
                    <a:bodyPr/>
                    <a:lstStyle/>
                    <a:p>
                      <a:pPr algn="ctr">
                        <a:defRPr sz="1800" b="0">
                          <a:solidFill>
                            <a:srgbClr val="000000"/>
                          </a:solidFill>
                        </a:defRPr>
                      </a:pPr>
                      <a:r>
                        <a:rPr sz="2000" b="1">
                          <a:solidFill>
                            <a:srgbClr val="FFFFFF"/>
                          </a:solidFill>
                          <a:latin typeface="Arial" panose="020B0604020202020204" pitchFamily="34" charset="0"/>
                          <a:cs typeface="Arial" panose="020B0604020202020204" pitchFamily="34" charset="0"/>
                        </a:rPr>
                        <a:t>Gaozi</a:t>
                      </a:r>
                    </a:p>
                  </a:txBody>
                  <a:tcPr marL="0" marR="0" marT="0" marB="0" anchor="ctr" horzOverflow="overflow"/>
                </a:tc>
                <a:tc>
                  <a:txBody>
                    <a:bodyPr/>
                    <a:lstStyle/>
                    <a:p>
                      <a:pPr algn="ctr">
                        <a:defRPr sz="1800" b="0">
                          <a:solidFill>
                            <a:srgbClr val="000000"/>
                          </a:solidFill>
                        </a:defRPr>
                      </a:pPr>
                      <a:r>
                        <a:rPr sz="2000" b="1">
                          <a:solidFill>
                            <a:srgbClr val="FFFFFF"/>
                          </a:solidFill>
                          <a:latin typeface="Arial" panose="020B0604020202020204" pitchFamily="34" charset="0"/>
                          <a:cs typeface="Arial" panose="020B0604020202020204" pitchFamily="34" charset="0"/>
                        </a:rPr>
                        <a:t>Mencius</a:t>
                      </a:r>
                    </a:p>
                  </a:txBody>
                  <a:tcPr marL="0" marR="0" marT="0" marB="0" anchor="ctr" horzOverflow="overflow"/>
                </a:tc>
                <a:extLst>
                  <a:ext uri="{0D108BD9-81ED-4DB2-BD59-A6C34878D82A}">
                    <a16:rowId xmlns:a16="http://schemas.microsoft.com/office/drawing/2014/main" val="10000"/>
                  </a:ext>
                </a:extLst>
              </a:tr>
              <a:tr h="811233">
                <a:tc>
                  <a:txBody>
                    <a:bodyPr/>
                    <a:lstStyle/>
                    <a:p>
                      <a:pPr algn="ctr">
                        <a:defRPr sz="1800"/>
                      </a:pPr>
                      <a:r>
                        <a:rPr sz="2000" dirty="0">
                          <a:latin typeface="Arial" panose="020B0604020202020204" pitchFamily="34" charset="0"/>
                          <a:cs typeface="Arial" panose="020B0604020202020204" pitchFamily="34" charset="0"/>
                        </a:rPr>
                        <a:t>6A1</a:t>
                      </a:r>
                    </a:p>
                  </a:txBody>
                  <a:tcPr marL="0" marR="0" marT="0" marB="0" anchor="ctr" horzOverflow="overflow"/>
                </a:tc>
                <a:tc>
                  <a:txBody>
                    <a:bodyPr/>
                    <a:lstStyle/>
                    <a:p>
                      <a:pPr algn="ctr">
                        <a:defRPr sz="1800"/>
                      </a:pPr>
                      <a:r>
                        <a:rPr sz="2000">
                          <a:latin typeface="Arial" panose="020B0604020202020204" pitchFamily="34" charset="0"/>
                          <a:cs typeface="Arial" panose="020B0604020202020204" pitchFamily="34" charset="0"/>
                        </a:rPr>
                        <a:t>Virtue is artificially imposed</a:t>
                      </a:r>
                    </a:p>
                  </a:txBody>
                  <a:tcPr marL="0" marR="0" marT="0" marB="0" anchor="ctr" horzOverflow="overflow"/>
                </a:tc>
                <a:tc>
                  <a:txBody>
                    <a:bodyPr/>
                    <a:lstStyle/>
                    <a:p>
                      <a:pPr algn="ctr">
                        <a:defRPr sz="1800"/>
                      </a:pPr>
                      <a:r>
                        <a:rPr sz="2000">
                          <a:latin typeface="Arial" panose="020B0604020202020204" pitchFamily="34" charset="0"/>
                          <a:cs typeface="Arial" panose="020B0604020202020204" pitchFamily="34" charset="0"/>
                        </a:rPr>
                        <a:t>Virtue is naturally grown</a:t>
                      </a:r>
                    </a:p>
                  </a:txBody>
                  <a:tcPr marL="0" marR="0" marT="0" marB="0" anchor="ctr" horzOverflow="overflow"/>
                </a:tc>
                <a:extLst>
                  <a:ext uri="{0D108BD9-81ED-4DB2-BD59-A6C34878D82A}">
                    <a16:rowId xmlns:a16="http://schemas.microsoft.com/office/drawing/2014/main" val="10001"/>
                  </a:ext>
                </a:extLst>
              </a:tr>
              <a:tr h="811233">
                <a:tc>
                  <a:txBody>
                    <a:bodyPr/>
                    <a:lstStyle/>
                    <a:p>
                      <a:pPr algn="ctr">
                        <a:defRPr sz="1800"/>
                      </a:pPr>
                      <a:r>
                        <a:rPr sz="2000">
                          <a:latin typeface="Arial" panose="020B0604020202020204" pitchFamily="34" charset="0"/>
                          <a:cs typeface="Arial" panose="020B0604020202020204" pitchFamily="34" charset="0"/>
                        </a:rPr>
                        <a:t>6A2</a:t>
                      </a:r>
                    </a:p>
                  </a:txBody>
                  <a:tcPr marL="0" marR="0" marT="0" marB="0" anchor="ctr" horzOverflow="overflow"/>
                </a:tc>
                <a:tc>
                  <a:txBody>
                    <a:bodyPr/>
                    <a:lstStyle/>
                    <a:p>
                      <a:pPr algn="ctr">
                        <a:defRPr sz="1800"/>
                      </a:pPr>
                      <a:r>
                        <a:rPr sz="2000" dirty="0">
                          <a:latin typeface="Arial" panose="020B0604020202020204" pitchFamily="34" charset="0"/>
                          <a:cs typeface="Arial" panose="020B0604020202020204" pitchFamily="34" charset="0"/>
                        </a:rPr>
                        <a:t>Human nature is non-morally oriented</a:t>
                      </a:r>
                    </a:p>
                  </a:txBody>
                  <a:tcPr marL="0" marR="0" marT="0" marB="0" anchor="ctr" horzOverflow="overflow"/>
                </a:tc>
                <a:tc>
                  <a:txBody>
                    <a:bodyPr/>
                    <a:lstStyle/>
                    <a:p>
                      <a:pPr algn="ctr">
                        <a:defRPr sz="1800"/>
                      </a:pPr>
                      <a:r>
                        <a:rPr sz="2000">
                          <a:latin typeface="Arial" panose="020B0604020202020204" pitchFamily="34" charset="0"/>
                          <a:cs typeface="Arial" panose="020B0604020202020204" pitchFamily="34" charset="0"/>
                        </a:rPr>
                        <a:t>Human nature is morally oriented</a:t>
                      </a:r>
                    </a:p>
                  </a:txBody>
                  <a:tcPr marL="0" marR="0" marT="0" marB="0" anchor="ctr" horzOverflow="overflow"/>
                </a:tc>
                <a:extLst>
                  <a:ext uri="{0D108BD9-81ED-4DB2-BD59-A6C34878D82A}">
                    <a16:rowId xmlns:a16="http://schemas.microsoft.com/office/drawing/2014/main" val="10002"/>
                  </a:ext>
                </a:extLst>
              </a:tr>
              <a:tr h="811233">
                <a:tc>
                  <a:txBody>
                    <a:bodyPr/>
                    <a:lstStyle/>
                    <a:p>
                      <a:pPr algn="ctr">
                        <a:defRPr sz="1800"/>
                      </a:pPr>
                      <a:r>
                        <a:rPr sz="2000" dirty="0">
                          <a:latin typeface="Arial" panose="020B0604020202020204" pitchFamily="34" charset="0"/>
                          <a:cs typeface="Arial" panose="020B0604020202020204" pitchFamily="34" charset="0"/>
                        </a:rPr>
                        <a:t>6A3</a:t>
                      </a:r>
                    </a:p>
                  </a:txBody>
                  <a:tcPr marL="0" marR="0" marT="0" marB="0" anchor="ctr" horzOverflow="overflow"/>
                </a:tc>
                <a:tc>
                  <a:txBody>
                    <a:bodyPr/>
                    <a:lstStyle/>
                    <a:p>
                      <a:pPr algn="ctr">
                        <a:defRPr sz="1800"/>
                      </a:pPr>
                      <a:r>
                        <a:rPr sz="2000">
                          <a:latin typeface="Arial" panose="020B0604020202020204" pitchFamily="34" charset="0"/>
                          <a:cs typeface="Arial" panose="020B0604020202020204" pitchFamily="34" charset="0"/>
                        </a:rPr>
                        <a:t>Human nature is merely living</a:t>
                      </a:r>
                    </a:p>
                  </a:txBody>
                  <a:tcPr marL="0" marR="0" marT="0" marB="0" anchor="ctr" horzOverflow="overflow"/>
                </a:tc>
                <a:tc>
                  <a:txBody>
                    <a:bodyPr/>
                    <a:lstStyle/>
                    <a:p>
                      <a:pPr algn="ctr">
                        <a:defRPr sz="1800"/>
                      </a:pPr>
                      <a:r>
                        <a:rPr sz="2000" dirty="0">
                          <a:latin typeface="Arial" panose="020B0604020202020204" pitchFamily="34" charset="0"/>
                          <a:cs typeface="Arial" panose="020B0604020202020204" pitchFamily="34" charset="0"/>
                        </a:rPr>
                        <a:t>Human nature is more than merely living</a:t>
                      </a:r>
                    </a:p>
                  </a:txBody>
                  <a:tcPr marL="0" marR="0" marT="0" marB="0" anchor="ctr" horzOverflow="overflow"/>
                </a:tc>
                <a:extLst>
                  <a:ext uri="{0D108BD9-81ED-4DB2-BD59-A6C34878D82A}">
                    <a16:rowId xmlns:a16="http://schemas.microsoft.com/office/drawing/2014/main" val="10003"/>
                  </a:ext>
                </a:extLst>
              </a:tr>
            </a:tbl>
          </a:graphicData>
        </a:graphic>
      </p:graphicFrame>
      <p:sp>
        <p:nvSpPr>
          <p:cNvPr id="10" name="Title 1">
            <a:extLst>
              <a:ext uri="{FF2B5EF4-FFF2-40B4-BE49-F238E27FC236}">
                <a16:creationId xmlns:a16="http://schemas.microsoft.com/office/drawing/2014/main" id="{F0A10BC4-3C21-6D4A-8B89-B61889770C88}"/>
              </a:ext>
            </a:extLst>
          </p:cNvPr>
          <p:cNvSpPr txBox="1">
            <a:spLocks/>
          </p:cNvSpPr>
          <p:nvPr/>
        </p:nvSpPr>
        <p:spPr>
          <a:xfrm>
            <a:off x="2533501" y="5555"/>
            <a:ext cx="8811998"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GB" sz="3600" b="1" dirty="0">
                <a:latin typeface="Arial" panose="020B0604020202020204" pitchFamily="34" charset="0"/>
                <a:cs typeface="Arial" panose="020B0604020202020204" pitchFamily="34" charset="0"/>
              </a:rPr>
              <a:t>(1) Nature</a:t>
            </a:r>
            <a:endParaRPr lang="en-GB" sz="3600" b="1" i="1"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Group"/>
          <p:cNvSpPr txBox="1"/>
          <p:nvPr/>
        </p:nvSpPr>
        <p:spPr>
          <a:xfrm>
            <a:off x="2095295" y="-921093"/>
            <a:ext cx="3868338" cy="471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defRPr sz="30000">
                <a:solidFill>
                  <a:srgbClr val="F1F1F1"/>
                </a:solidFill>
                <a:latin typeface="华文楷体"/>
                <a:ea typeface="华文楷体"/>
                <a:cs typeface="华文楷体"/>
                <a:sym typeface="华文楷体"/>
              </a:defRPr>
            </a:lvl1pPr>
          </a:lstStyle>
          <a:p>
            <a:r>
              <a:t>儒</a:t>
            </a:r>
          </a:p>
        </p:txBody>
      </p:sp>
      <p:sp>
        <p:nvSpPr>
          <p:cNvPr id="197" name="Rectangle 3"/>
          <p:cNvSpPr/>
          <p:nvPr/>
        </p:nvSpPr>
        <p:spPr>
          <a:xfrm>
            <a:off x="-9357" y="0"/>
            <a:ext cx="2268641" cy="6858000"/>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199" name="Picture 4" descr="Picture 4"/>
          <p:cNvPicPr>
            <a:picLocks noChangeAspect="1"/>
          </p:cNvPicPr>
          <p:nvPr/>
        </p:nvPicPr>
        <p:blipFill>
          <a:blip r:embed="rId2"/>
          <a:stretch>
            <a:fillRect/>
          </a:stretch>
        </p:blipFill>
        <p:spPr>
          <a:xfrm>
            <a:off x="264860" y="153203"/>
            <a:ext cx="1720205" cy="1672422"/>
          </a:xfrm>
          <a:prstGeom prst="rect">
            <a:avLst/>
          </a:prstGeom>
          <a:ln w="12700">
            <a:miter lim="400000"/>
          </a:ln>
        </p:spPr>
      </p:pic>
      <p:sp>
        <p:nvSpPr>
          <p:cNvPr id="200" name="Content Placeholder 5"/>
          <p:cNvSpPr txBox="1">
            <a:spLocks noGrp="1"/>
          </p:cNvSpPr>
          <p:nvPr>
            <p:ph type="body" idx="1"/>
          </p:nvPr>
        </p:nvSpPr>
        <p:spPr>
          <a:xfrm>
            <a:off x="2533501" y="1253331"/>
            <a:ext cx="8811998" cy="4351338"/>
          </a:xfrm>
          <a:prstGeom prst="rect">
            <a:avLst/>
          </a:prstGeom>
        </p:spPr>
        <p:txBody>
          <a:bodyPr>
            <a:normAutofit/>
          </a:bodyPr>
          <a:lstStyle/>
          <a:p>
            <a:pPr marL="176021" indent="-176021" defTabSz="704087">
              <a:spcBef>
                <a:spcPts val="700"/>
              </a:spcBef>
              <a:defRPr sz="2156"/>
            </a:pPr>
            <a:r>
              <a:rPr sz="2000" dirty="0">
                <a:latin typeface="Arial" panose="020B0604020202020204" pitchFamily="34" charset="0"/>
                <a:cs typeface="Arial" panose="020B0604020202020204" pitchFamily="34" charset="0"/>
              </a:rPr>
              <a:t>“… Mencius said, ‘The faculties of hearing and sight do not think and are obscured by things. When one thing comes into contact with another, it is led astray. The faculty of the </a:t>
            </a:r>
            <a:r>
              <a:rPr sz="2000" b="1" dirty="0" err="1">
                <a:latin typeface="Arial" panose="020B0604020202020204" pitchFamily="34" charset="0"/>
                <a:cs typeface="Arial" panose="020B0604020202020204" pitchFamily="34" charset="0"/>
              </a:rPr>
              <a:t>heartmind</a:t>
            </a:r>
            <a:r>
              <a:rPr sz="2000" dirty="0">
                <a:latin typeface="Arial" panose="020B0604020202020204" pitchFamily="34" charset="0"/>
                <a:cs typeface="Arial" panose="020B0604020202020204" pitchFamily="34" charset="0"/>
              </a:rPr>
              <a:t> is to think. By thinking, it apprehends; by not thinking, it fails to apprehend. This is what Heaven has given to us. If we first establish the greater part of ourselves, then the smaller part is unable to steal it away. It is simply this that makes the great person.’” (6A5)</a:t>
            </a:r>
            <a:endParaRPr lang="en-GB" sz="2000" dirty="0">
              <a:latin typeface="Arial" panose="020B0604020202020204" pitchFamily="34" charset="0"/>
              <a:cs typeface="Arial" panose="020B0604020202020204" pitchFamily="34" charset="0"/>
            </a:endParaRPr>
          </a:p>
          <a:p>
            <a:pPr marL="176021" indent="-176021" defTabSz="704087">
              <a:spcBef>
                <a:spcPts val="700"/>
              </a:spcBef>
              <a:defRPr sz="2156"/>
            </a:pPr>
            <a:endParaRPr sz="2000" dirty="0">
              <a:latin typeface="Arial" panose="020B0604020202020204" pitchFamily="34" charset="0"/>
              <a:cs typeface="Arial" panose="020B0604020202020204" pitchFamily="34" charset="0"/>
            </a:endParaRPr>
          </a:p>
          <a:p>
            <a:pPr marL="176021" indent="-176021" defTabSz="704087">
              <a:spcBef>
                <a:spcPts val="700"/>
              </a:spcBef>
              <a:defRPr sz="2156"/>
            </a:pPr>
            <a:r>
              <a:rPr sz="2000" dirty="0">
                <a:latin typeface="Arial" panose="020B0604020202020204" pitchFamily="34" charset="0"/>
                <a:cs typeface="Arial" panose="020B0604020202020204" pitchFamily="34" charset="0"/>
              </a:rPr>
              <a:t>“Mencius said, ‘By fully developing one’s </a:t>
            </a:r>
            <a:r>
              <a:rPr sz="2000" b="1" dirty="0" err="1">
                <a:latin typeface="Arial" panose="020B0604020202020204" pitchFamily="34" charset="0"/>
                <a:cs typeface="Arial" panose="020B0604020202020204" pitchFamily="34" charset="0"/>
              </a:rPr>
              <a:t>heartmind</a:t>
            </a:r>
            <a:r>
              <a:rPr sz="2000" dirty="0">
                <a:latin typeface="Arial" panose="020B0604020202020204" pitchFamily="34" charset="0"/>
                <a:cs typeface="Arial" panose="020B0604020202020204" pitchFamily="34" charset="0"/>
              </a:rPr>
              <a:t>, one knows one’s nature. Knowing one’s nature, one knows Heaven. It is through preserving one’s </a:t>
            </a:r>
            <a:r>
              <a:rPr sz="2000" b="1" dirty="0" err="1">
                <a:latin typeface="Arial" panose="020B0604020202020204" pitchFamily="34" charset="0"/>
                <a:cs typeface="Arial" panose="020B0604020202020204" pitchFamily="34" charset="0"/>
              </a:rPr>
              <a:t>heartmind</a:t>
            </a:r>
            <a:r>
              <a:rPr sz="2000" dirty="0">
                <a:latin typeface="Arial" panose="020B0604020202020204" pitchFamily="34" charset="0"/>
                <a:cs typeface="Arial" panose="020B0604020202020204" pitchFamily="34" charset="0"/>
              </a:rPr>
              <a:t> and nourishing one’s nature that one may serve Heaven. It is through cultivating one’s self in an attitude of expectancy, allowing neither the brevity nor the length of one’s life span to cause any ambivalence, that one is able to establish one’s destiny.’” (7A1)</a:t>
            </a:r>
          </a:p>
        </p:txBody>
      </p:sp>
      <p:sp>
        <p:nvSpPr>
          <p:cNvPr id="7" name="Title 1">
            <a:extLst>
              <a:ext uri="{FF2B5EF4-FFF2-40B4-BE49-F238E27FC236}">
                <a16:creationId xmlns:a16="http://schemas.microsoft.com/office/drawing/2014/main" id="{4C5B49DC-D627-7842-94CC-E9FA8B07310A}"/>
              </a:ext>
            </a:extLst>
          </p:cNvPr>
          <p:cNvSpPr txBox="1">
            <a:spLocks/>
          </p:cNvSpPr>
          <p:nvPr/>
        </p:nvSpPr>
        <p:spPr>
          <a:xfrm>
            <a:off x="2533501" y="5555"/>
            <a:ext cx="8811998"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GB" sz="3600" b="1" dirty="0">
                <a:latin typeface="Arial" panose="020B0604020202020204" pitchFamily="34" charset="0"/>
                <a:cs typeface="Arial" panose="020B0604020202020204" pitchFamily="34" charset="0"/>
              </a:rPr>
              <a:t>(2) The </a:t>
            </a:r>
            <a:r>
              <a:rPr lang="en-GB" sz="3600" b="1" dirty="0" err="1">
                <a:latin typeface="Arial" panose="020B0604020202020204" pitchFamily="34" charset="0"/>
                <a:cs typeface="Arial" panose="020B0604020202020204" pitchFamily="34" charset="0"/>
              </a:rPr>
              <a:t>Heartmind</a:t>
            </a:r>
            <a:endParaRPr lang="en-GB" sz="3600" b="1" i="1"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Group"/>
          <p:cNvSpPr txBox="1"/>
          <p:nvPr/>
        </p:nvSpPr>
        <p:spPr>
          <a:xfrm>
            <a:off x="2095295" y="-921093"/>
            <a:ext cx="3868338" cy="471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defRPr sz="30000">
                <a:solidFill>
                  <a:srgbClr val="F1F1F1"/>
                </a:solidFill>
                <a:latin typeface="华文楷体"/>
                <a:ea typeface="华文楷体"/>
                <a:cs typeface="华文楷体"/>
                <a:sym typeface="华文楷体"/>
              </a:defRPr>
            </a:lvl1pPr>
          </a:lstStyle>
          <a:p>
            <a:r>
              <a:t>儒</a:t>
            </a:r>
          </a:p>
        </p:txBody>
      </p:sp>
      <p:sp>
        <p:nvSpPr>
          <p:cNvPr id="203" name="Rectangle 3"/>
          <p:cNvSpPr/>
          <p:nvPr/>
        </p:nvSpPr>
        <p:spPr>
          <a:xfrm>
            <a:off x="-9357" y="0"/>
            <a:ext cx="2268641" cy="6858000"/>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205" name="Picture 4" descr="Picture 4"/>
          <p:cNvPicPr>
            <a:picLocks noChangeAspect="1"/>
          </p:cNvPicPr>
          <p:nvPr/>
        </p:nvPicPr>
        <p:blipFill>
          <a:blip r:embed="rId2"/>
          <a:stretch>
            <a:fillRect/>
          </a:stretch>
        </p:blipFill>
        <p:spPr>
          <a:xfrm>
            <a:off x="264860" y="153203"/>
            <a:ext cx="1720205" cy="1672422"/>
          </a:xfrm>
          <a:prstGeom prst="rect">
            <a:avLst/>
          </a:prstGeom>
          <a:ln w="12700">
            <a:miter lim="400000"/>
          </a:ln>
        </p:spPr>
      </p:pic>
      <p:sp>
        <p:nvSpPr>
          <p:cNvPr id="206" name="Content Placeholder 5"/>
          <p:cNvSpPr txBox="1">
            <a:spLocks noGrp="1"/>
          </p:cNvSpPr>
          <p:nvPr>
            <p:ph type="body" idx="1"/>
          </p:nvPr>
        </p:nvSpPr>
        <p:spPr>
          <a:xfrm>
            <a:off x="2533501" y="1253331"/>
            <a:ext cx="8811998" cy="4351338"/>
          </a:xfrm>
          <a:prstGeom prst="rect">
            <a:avLst/>
          </a:prstGeom>
        </p:spPr>
        <p:txBody>
          <a:bodyPr>
            <a:normAutofit/>
          </a:bodyPr>
          <a:lstStyle/>
          <a:p>
            <a:r>
              <a:rPr sz="2000" dirty="0" err="1">
                <a:latin typeface="Arial" panose="020B0604020202020204" pitchFamily="34" charset="0"/>
                <a:cs typeface="Arial" panose="020B0604020202020204" pitchFamily="34" charset="0"/>
              </a:rPr>
              <a:t>Heartmind</a:t>
            </a:r>
            <a:r>
              <a:rPr sz="2000" dirty="0">
                <a:latin typeface="Arial" panose="020B0604020202020204" pitchFamily="34" charset="0"/>
                <a:cs typeface="Arial" panose="020B0604020202020204" pitchFamily="34" charset="0"/>
              </a:rPr>
              <a:t> [</a:t>
            </a:r>
            <a:r>
              <a:rPr sz="2000" i="1" dirty="0" err="1">
                <a:latin typeface="Arial" panose="020B0604020202020204" pitchFamily="34" charset="0"/>
                <a:cs typeface="Arial" panose="020B0604020202020204" pitchFamily="34" charset="0"/>
              </a:rPr>
              <a:t>xin</a:t>
            </a:r>
            <a:r>
              <a:rPr sz="2000" dirty="0">
                <a:latin typeface="Arial" panose="020B0604020202020204" pitchFamily="34" charset="0"/>
                <a:cs typeface="Arial" panose="020B0604020202020204" pitchFamily="34" charset="0"/>
              </a:rPr>
              <a:t> </a:t>
            </a:r>
            <a:r>
              <a:rPr sz="2000" dirty="0" err="1">
                <a:latin typeface="Arial" panose="020B0604020202020204" pitchFamily="34" charset="0"/>
                <a:cs typeface="Arial" panose="020B0604020202020204" pitchFamily="34" charset="0"/>
              </a:rPr>
              <a:t>心</a:t>
            </a:r>
            <a:r>
              <a:rPr sz="2000" dirty="0">
                <a:latin typeface="Arial" panose="020B0604020202020204" pitchFamily="34" charset="0"/>
                <a:cs typeface="Arial" panose="020B0604020202020204" pitchFamily="34" charset="0"/>
              </a:rPr>
              <a:t>]</a:t>
            </a:r>
          </a:p>
          <a:p>
            <a:pPr marL="685800" lvl="1" indent="-228600"/>
            <a:r>
              <a:rPr sz="2000" dirty="0">
                <a:latin typeface="Arial" panose="020B0604020202020204" pitchFamily="34" charset="0"/>
                <a:cs typeface="Arial" panose="020B0604020202020204" pitchFamily="34" charset="0"/>
              </a:rPr>
              <a:t>Heaven-endowed</a:t>
            </a:r>
          </a:p>
          <a:p>
            <a:pPr marL="685800" lvl="1" indent="-228600"/>
            <a:r>
              <a:rPr sz="2000" dirty="0">
                <a:latin typeface="Arial" panose="020B0604020202020204" pitchFamily="34" charset="0"/>
                <a:cs typeface="Arial" panose="020B0604020202020204" pitchFamily="34" charset="0"/>
              </a:rPr>
              <a:t>Cognitive, affective, and volitional </a:t>
            </a:r>
            <a:r>
              <a:rPr sz="2000" dirty="0" err="1">
                <a:latin typeface="Arial" panose="020B0604020202020204" pitchFamily="34" charset="0"/>
                <a:cs typeface="Arial" panose="020B0604020202020204" pitchFamily="34" charset="0"/>
              </a:rPr>
              <a:t>centre</a:t>
            </a:r>
            <a:r>
              <a:rPr sz="2000" dirty="0">
                <a:latin typeface="Arial" panose="020B0604020202020204" pitchFamily="34" charset="0"/>
                <a:cs typeface="Arial" panose="020B0604020202020204" pitchFamily="34" charset="0"/>
              </a:rPr>
              <a:t> of the body</a:t>
            </a:r>
          </a:p>
          <a:p>
            <a:pPr marL="1143000" lvl="2" indent="-228600"/>
            <a:r>
              <a:rPr sz="2000" dirty="0">
                <a:latin typeface="Arial" panose="020B0604020202020204" pitchFamily="34" charset="0"/>
                <a:cs typeface="Arial" panose="020B0604020202020204" pitchFamily="34" charset="0"/>
              </a:rPr>
              <a:t>Reflexivity</a:t>
            </a:r>
          </a:p>
          <a:p>
            <a:pPr marL="685800" lvl="1" indent="-228600"/>
            <a:r>
              <a:rPr sz="2000" dirty="0">
                <a:latin typeface="Arial" panose="020B0604020202020204" pitchFamily="34" charset="0"/>
                <a:cs typeface="Arial" panose="020B0604020202020204" pitchFamily="34" charset="0"/>
              </a:rPr>
              <a:t>Possessed by all human beings</a:t>
            </a:r>
          </a:p>
          <a:p>
            <a:pPr marL="1143000" lvl="2" indent="-228600"/>
            <a:r>
              <a:rPr sz="2000" dirty="0">
                <a:latin typeface="Arial" panose="020B0604020202020204" pitchFamily="34" charset="0"/>
                <a:cs typeface="Arial" panose="020B0604020202020204" pitchFamily="34" charset="0"/>
              </a:rPr>
              <a:t>Lost through lack of nourishment (6A8)</a:t>
            </a:r>
          </a:p>
          <a:p>
            <a:pPr marL="1143000" lvl="2" indent="-228600"/>
            <a:r>
              <a:rPr sz="2000" dirty="0">
                <a:latin typeface="Arial" panose="020B0604020202020204" pitchFamily="34" charset="0"/>
                <a:cs typeface="Arial" panose="020B0604020202020204" pitchFamily="34" charset="0"/>
              </a:rPr>
              <a:t>Moral exemplars are able to avoid losing it (6A10)</a:t>
            </a:r>
          </a:p>
        </p:txBody>
      </p:sp>
      <p:sp>
        <p:nvSpPr>
          <p:cNvPr id="7" name="Title 1">
            <a:extLst>
              <a:ext uri="{FF2B5EF4-FFF2-40B4-BE49-F238E27FC236}">
                <a16:creationId xmlns:a16="http://schemas.microsoft.com/office/drawing/2014/main" id="{A2E6208D-9B8D-864E-B98B-7CE155F724C5}"/>
              </a:ext>
            </a:extLst>
          </p:cNvPr>
          <p:cNvSpPr txBox="1">
            <a:spLocks/>
          </p:cNvSpPr>
          <p:nvPr/>
        </p:nvSpPr>
        <p:spPr>
          <a:xfrm>
            <a:off x="2533501" y="5555"/>
            <a:ext cx="8811998"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GB" sz="3600" b="1" dirty="0">
                <a:latin typeface="Arial" panose="020B0604020202020204" pitchFamily="34" charset="0"/>
                <a:cs typeface="Arial" panose="020B0604020202020204" pitchFamily="34" charset="0"/>
              </a:rPr>
              <a:t>(2) The </a:t>
            </a:r>
            <a:r>
              <a:rPr lang="en-GB" sz="3600" b="1" dirty="0" err="1">
                <a:latin typeface="Arial" panose="020B0604020202020204" pitchFamily="34" charset="0"/>
                <a:cs typeface="Arial" panose="020B0604020202020204" pitchFamily="34" charset="0"/>
              </a:rPr>
              <a:t>Heartmind</a:t>
            </a:r>
            <a:endParaRPr lang="en-GB" sz="3600" b="1" i="1"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Group"/>
          <p:cNvSpPr txBox="1"/>
          <p:nvPr/>
        </p:nvSpPr>
        <p:spPr>
          <a:xfrm>
            <a:off x="2095295" y="-921093"/>
            <a:ext cx="3868338" cy="471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defRPr sz="30000">
                <a:solidFill>
                  <a:srgbClr val="F1F1F1"/>
                </a:solidFill>
                <a:latin typeface="华文楷体"/>
                <a:ea typeface="华文楷体"/>
                <a:cs typeface="华文楷体"/>
                <a:sym typeface="华文楷体"/>
              </a:defRPr>
            </a:lvl1pPr>
          </a:lstStyle>
          <a:p>
            <a:r>
              <a:rPr dirty="0" err="1"/>
              <a:t>儒</a:t>
            </a:r>
            <a:endParaRPr dirty="0"/>
          </a:p>
        </p:txBody>
      </p:sp>
      <p:sp>
        <p:nvSpPr>
          <p:cNvPr id="209" name="Rectangle 3"/>
          <p:cNvSpPr/>
          <p:nvPr/>
        </p:nvSpPr>
        <p:spPr>
          <a:xfrm>
            <a:off x="-9357" y="0"/>
            <a:ext cx="2268641" cy="6858000"/>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211" name="Picture 4" descr="Picture 4"/>
          <p:cNvPicPr>
            <a:picLocks noChangeAspect="1"/>
          </p:cNvPicPr>
          <p:nvPr/>
        </p:nvPicPr>
        <p:blipFill>
          <a:blip r:embed="rId2"/>
          <a:stretch>
            <a:fillRect/>
          </a:stretch>
        </p:blipFill>
        <p:spPr>
          <a:xfrm>
            <a:off x="264860" y="153203"/>
            <a:ext cx="1720205" cy="1672422"/>
          </a:xfrm>
          <a:prstGeom prst="rect">
            <a:avLst/>
          </a:prstGeom>
          <a:ln w="12700">
            <a:miter lim="400000"/>
          </a:ln>
        </p:spPr>
      </p:pic>
      <p:sp>
        <p:nvSpPr>
          <p:cNvPr id="212" name="Content Placeholder 5"/>
          <p:cNvSpPr txBox="1">
            <a:spLocks noGrp="1"/>
          </p:cNvSpPr>
          <p:nvPr>
            <p:ph type="body" idx="1"/>
          </p:nvPr>
        </p:nvSpPr>
        <p:spPr>
          <a:xfrm>
            <a:off x="2533501" y="1196305"/>
            <a:ext cx="8811998" cy="4465390"/>
          </a:xfrm>
          <a:prstGeom prst="rect">
            <a:avLst/>
          </a:prstGeom>
        </p:spPr>
        <p:txBody>
          <a:bodyPr>
            <a:noAutofit/>
          </a:bodyPr>
          <a:lstStyle/>
          <a:p>
            <a:pPr marL="125730" indent="-125730" defTabSz="502920">
              <a:spcBef>
                <a:spcPts val="500"/>
              </a:spcBef>
              <a:defRPr sz="1540"/>
            </a:pPr>
            <a:r>
              <a:rPr sz="2000" dirty="0">
                <a:latin typeface="Arial" panose="020B0604020202020204" pitchFamily="34" charset="0"/>
                <a:cs typeface="Arial" panose="020B0604020202020204" pitchFamily="34" charset="0"/>
              </a:rPr>
              <a:t>“Mencius said, ‘</a:t>
            </a:r>
            <a:r>
              <a:rPr sz="2000" b="1" dirty="0">
                <a:latin typeface="Arial" panose="020B0604020202020204" pitchFamily="34" charset="0"/>
                <a:cs typeface="Arial" panose="020B0604020202020204" pitchFamily="34" charset="0"/>
              </a:rPr>
              <a:t>One’s natural tendencies enable one to do good; this is what I mean by human nature being good.</a:t>
            </a:r>
            <a:r>
              <a:rPr sz="2000" dirty="0">
                <a:latin typeface="Arial" panose="020B0604020202020204" pitchFamily="34" charset="0"/>
                <a:cs typeface="Arial" panose="020B0604020202020204" pitchFamily="34" charset="0"/>
              </a:rPr>
              <a:t> … </a:t>
            </a:r>
            <a:r>
              <a:rPr sz="2000" b="1" dirty="0">
                <a:latin typeface="Arial" panose="020B0604020202020204" pitchFamily="34" charset="0"/>
                <a:cs typeface="Arial" panose="020B0604020202020204" pitchFamily="34" charset="0"/>
              </a:rPr>
              <a:t>Benevolence, rightness, ritual propriety, and wisdom are not infused into us from without.</a:t>
            </a:r>
            <a:r>
              <a:rPr sz="2000" dirty="0">
                <a:latin typeface="Arial" panose="020B0604020202020204" pitchFamily="34" charset="0"/>
                <a:cs typeface="Arial" panose="020B0604020202020204" pitchFamily="34" charset="0"/>
              </a:rPr>
              <a:t> We definitely possess them. It is just that we do not think about it, that is all. Therefore it is said, ‘Seek and you will get it; let go and you will lose it.’ That some differ from others by as much as twice, or five times, or an incalculable order of magnitude is because there are those who are unable fully to develop their capacities. The ode says, </a:t>
            </a:r>
            <a:br>
              <a:rPr sz="2000" dirty="0">
                <a:latin typeface="Arial" panose="020B0604020202020204" pitchFamily="34" charset="0"/>
                <a:cs typeface="Arial" panose="020B0604020202020204" pitchFamily="34" charset="0"/>
              </a:rPr>
            </a:br>
            <a:r>
              <a:rPr sz="2000" b="1" dirty="0">
                <a:latin typeface="Arial" panose="020B0604020202020204" pitchFamily="34" charset="0"/>
                <a:cs typeface="Arial" panose="020B0604020202020204" pitchFamily="34" charset="0"/>
              </a:rPr>
              <a:t>	Heaven, in giving birth to humankind, </a:t>
            </a:r>
            <a:br>
              <a:rPr sz="2000" b="1" dirty="0">
                <a:latin typeface="Arial" panose="020B0604020202020204" pitchFamily="34" charset="0"/>
                <a:cs typeface="Arial" panose="020B0604020202020204" pitchFamily="34" charset="0"/>
              </a:rPr>
            </a:br>
            <a:r>
              <a:rPr sz="2000" b="1" dirty="0">
                <a:latin typeface="Arial" panose="020B0604020202020204" pitchFamily="34" charset="0"/>
                <a:cs typeface="Arial" panose="020B0604020202020204" pitchFamily="34" charset="0"/>
              </a:rPr>
              <a:t>	Created for each thing its own rule.</a:t>
            </a:r>
            <a:br>
              <a:rPr sz="2000" b="1" dirty="0">
                <a:latin typeface="Arial" panose="020B0604020202020204" pitchFamily="34" charset="0"/>
                <a:cs typeface="Arial" panose="020B0604020202020204" pitchFamily="34" charset="0"/>
              </a:rPr>
            </a:br>
            <a:r>
              <a:rPr sz="2000" b="1" dirty="0">
                <a:latin typeface="Arial" panose="020B0604020202020204" pitchFamily="34" charset="0"/>
                <a:cs typeface="Arial" panose="020B0604020202020204" pitchFamily="34" charset="0"/>
              </a:rPr>
              <a:t>	The people’s common disposition</a:t>
            </a:r>
            <a:br>
              <a:rPr sz="2000" b="1" dirty="0">
                <a:latin typeface="Arial" panose="020B0604020202020204" pitchFamily="34" charset="0"/>
                <a:cs typeface="Arial" panose="020B0604020202020204" pitchFamily="34" charset="0"/>
              </a:rPr>
            </a:br>
            <a:r>
              <a:rPr sz="2000" b="1" dirty="0">
                <a:latin typeface="Arial" panose="020B0604020202020204" pitchFamily="34" charset="0"/>
                <a:cs typeface="Arial" panose="020B0604020202020204" pitchFamily="34" charset="0"/>
              </a:rPr>
              <a:t>	Is to love this admirable Virtue.</a:t>
            </a:r>
            <a:br>
              <a:rPr sz="2000" dirty="0">
                <a:latin typeface="Arial" panose="020B0604020202020204" pitchFamily="34" charset="0"/>
                <a:cs typeface="Arial" panose="020B0604020202020204" pitchFamily="34" charset="0"/>
              </a:rPr>
            </a:br>
            <a:r>
              <a:rPr sz="2000" dirty="0">
                <a:latin typeface="Arial" panose="020B0604020202020204" pitchFamily="34" charset="0"/>
                <a:cs typeface="Arial" panose="020B0604020202020204" pitchFamily="34" charset="0"/>
              </a:rPr>
              <a:t>  Confucius said, “How well the one who made this ode knew the Way!” Therefore, for each thing, there must be a rule, and people’s common disposition is therefore to love this admirable Virtue.’” (6A6)</a:t>
            </a:r>
            <a:endParaRPr lang="en-GB" sz="20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BB02F509-E736-8342-86FE-AFCE67D0595D}"/>
              </a:ext>
            </a:extLst>
          </p:cNvPr>
          <p:cNvSpPr txBox="1">
            <a:spLocks/>
          </p:cNvSpPr>
          <p:nvPr/>
        </p:nvSpPr>
        <p:spPr>
          <a:xfrm>
            <a:off x="2533501" y="5555"/>
            <a:ext cx="8811998"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GB" sz="3600" b="1" dirty="0">
                <a:latin typeface="Arial" panose="020B0604020202020204" pitchFamily="34" charset="0"/>
                <a:cs typeface="Arial" panose="020B0604020202020204" pitchFamily="34" charset="0"/>
              </a:rPr>
              <a:t>(3) Four Sprouts</a:t>
            </a:r>
            <a:endParaRPr lang="en-GB" sz="3600" b="1" i="1"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Group"/>
          <p:cNvSpPr txBox="1"/>
          <p:nvPr/>
        </p:nvSpPr>
        <p:spPr>
          <a:xfrm>
            <a:off x="2095295" y="-921093"/>
            <a:ext cx="3868338" cy="471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defRPr sz="30000">
                <a:solidFill>
                  <a:srgbClr val="F1F1F1"/>
                </a:solidFill>
                <a:latin typeface="华文楷体"/>
                <a:ea typeface="华文楷体"/>
                <a:cs typeface="华文楷体"/>
                <a:sym typeface="华文楷体"/>
              </a:defRPr>
            </a:lvl1pPr>
          </a:lstStyle>
          <a:p>
            <a:r>
              <a:rPr dirty="0" err="1"/>
              <a:t>儒</a:t>
            </a:r>
            <a:endParaRPr dirty="0"/>
          </a:p>
        </p:txBody>
      </p:sp>
      <p:sp>
        <p:nvSpPr>
          <p:cNvPr id="209" name="Rectangle 3"/>
          <p:cNvSpPr/>
          <p:nvPr/>
        </p:nvSpPr>
        <p:spPr>
          <a:xfrm>
            <a:off x="-9357" y="0"/>
            <a:ext cx="2268641" cy="6858000"/>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211" name="Picture 4" descr="Picture 4"/>
          <p:cNvPicPr>
            <a:picLocks noChangeAspect="1"/>
          </p:cNvPicPr>
          <p:nvPr/>
        </p:nvPicPr>
        <p:blipFill>
          <a:blip r:embed="rId2"/>
          <a:stretch>
            <a:fillRect/>
          </a:stretch>
        </p:blipFill>
        <p:spPr>
          <a:xfrm>
            <a:off x="264860" y="153203"/>
            <a:ext cx="1720205" cy="1672422"/>
          </a:xfrm>
          <a:prstGeom prst="rect">
            <a:avLst/>
          </a:prstGeom>
          <a:ln w="12700">
            <a:miter lim="400000"/>
          </a:ln>
        </p:spPr>
      </p:pic>
      <p:sp>
        <p:nvSpPr>
          <p:cNvPr id="212" name="Content Placeholder 5"/>
          <p:cNvSpPr txBox="1">
            <a:spLocks noGrp="1"/>
          </p:cNvSpPr>
          <p:nvPr>
            <p:ph type="body" idx="1"/>
          </p:nvPr>
        </p:nvSpPr>
        <p:spPr>
          <a:xfrm>
            <a:off x="2533501" y="1196305"/>
            <a:ext cx="8811998" cy="4465390"/>
          </a:xfrm>
          <a:prstGeom prst="rect">
            <a:avLst/>
          </a:prstGeom>
        </p:spPr>
        <p:txBody>
          <a:bodyPr>
            <a:noAutofit/>
          </a:bodyPr>
          <a:lstStyle/>
          <a:p>
            <a:pPr marL="125730" indent="-125730" defTabSz="502920">
              <a:spcBef>
                <a:spcPts val="500"/>
              </a:spcBef>
              <a:defRPr sz="1540"/>
            </a:pPr>
            <a:r>
              <a:rPr sz="2000" dirty="0">
                <a:latin typeface="Arial" panose="020B0604020202020204" pitchFamily="34" charset="0"/>
                <a:cs typeface="Arial" panose="020B0604020202020204" pitchFamily="34" charset="0"/>
              </a:rPr>
              <a:t>“… </a:t>
            </a:r>
            <a:r>
              <a:rPr sz="2000" b="1" dirty="0">
                <a:latin typeface="Arial" panose="020B0604020202020204" pitchFamily="34" charset="0"/>
                <a:cs typeface="Arial" panose="020B0604020202020204" pitchFamily="34" charset="0"/>
              </a:rPr>
              <a:t>Human beings have these four sprouts just as they have four limbs.</a:t>
            </a:r>
            <a:r>
              <a:rPr sz="2000" dirty="0">
                <a:latin typeface="Arial" panose="020B0604020202020204" pitchFamily="34" charset="0"/>
                <a:cs typeface="Arial" panose="020B0604020202020204" pitchFamily="34" charset="0"/>
              </a:rPr>
              <a:t> </a:t>
            </a:r>
            <a:r>
              <a:rPr sz="2000" b="1" dirty="0">
                <a:latin typeface="Arial" panose="020B0604020202020204" pitchFamily="34" charset="0"/>
                <a:cs typeface="Arial" panose="020B0604020202020204" pitchFamily="34" charset="0"/>
              </a:rPr>
              <a:t>For one to have these four sprouts and yet to say of oneself that one is unable to fulfill them is to injure oneself</a:t>
            </a:r>
            <a:r>
              <a:rPr sz="2000" dirty="0">
                <a:latin typeface="Arial" panose="020B0604020202020204" pitchFamily="34" charset="0"/>
                <a:cs typeface="Arial" panose="020B0604020202020204" pitchFamily="34" charset="0"/>
              </a:rPr>
              <a:t>, while to say that one’s ruler is unable to fulfill them is to injure one’s ruler. </a:t>
            </a:r>
            <a:r>
              <a:rPr sz="2000" b="1" dirty="0">
                <a:latin typeface="Arial" panose="020B0604020202020204" pitchFamily="34" charset="0"/>
                <a:cs typeface="Arial" panose="020B0604020202020204" pitchFamily="34" charset="0"/>
              </a:rPr>
              <a:t>When we know how to enlarge and bring to fulfillment these four sprouts that are within us, it will be like a fire beginning to burn or a spring finding an outlet.</a:t>
            </a:r>
            <a:r>
              <a:rPr sz="2000" dirty="0">
                <a:latin typeface="Arial" panose="020B0604020202020204" pitchFamily="34" charset="0"/>
                <a:cs typeface="Arial" panose="020B0604020202020204" pitchFamily="34" charset="0"/>
              </a:rPr>
              <a:t> If one is able to bring them to fulfillment, they will be sufficient to enable him to protect ‘all within the four seas’; if one is not, they will be insufficient even to enable him to serve his parents.” (2A6)</a:t>
            </a:r>
          </a:p>
        </p:txBody>
      </p:sp>
      <p:sp>
        <p:nvSpPr>
          <p:cNvPr id="7" name="Title 1">
            <a:extLst>
              <a:ext uri="{FF2B5EF4-FFF2-40B4-BE49-F238E27FC236}">
                <a16:creationId xmlns:a16="http://schemas.microsoft.com/office/drawing/2014/main" id="{BB02F509-E736-8342-86FE-AFCE67D0595D}"/>
              </a:ext>
            </a:extLst>
          </p:cNvPr>
          <p:cNvSpPr txBox="1">
            <a:spLocks/>
          </p:cNvSpPr>
          <p:nvPr/>
        </p:nvSpPr>
        <p:spPr>
          <a:xfrm>
            <a:off x="2533501" y="5555"/>
            <a:ext cx="8811998"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GB" sz="3600" b="1" dirty="0">
                <a:latin typeface="Arial" panose="020B0604020202020204" pitchFamily="34" charset="0"/>
                <a:cs typeface="Arial" panose="020B0604020202020204" pitchFamily="34" charset="0"/>
              </a:rPr>
              <a:t>(3) Four Sprouts</a:t>
            </a:r>
            <a:endParaRPr lang="en-GB" sz="36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773830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Group"/>
          <p:cNvSpPr txBox="1"/>
          <p:nvPr/>
        </p:nvSpPr>
        <p:spPr>
          <a:xfrm>
            <a:off x="2095295" y="-921093"/>
            <a:ext cx="3868338" cy="471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defRPr sz="30000">
                <a:solidFill>
                  <a:srgbClr val="F1F1F1"/>
                </a:solidFill>
                <a:latin typeface="华文楷体"/>
                <a:ea typeface="华文楷体"/>
                <a:cs typeface="华文楷体"/>
                <a:sym typeface="华文楷体"/>
              </a:defRPr>
            </a:lvl1pPr>
          </a:lstStyle>
          <a:p>
            <a:r>
              <a:rPr dirty="0" err="1"/>
              <a:t>儒</a:t>
            </a:r>
            <a:endParaRPr dirty="0"/>
          </a:p>
        </p:txBody>
      </p:sp>
      <p:sp>
        <p:nvSpPr>
          <p:cNvPr id="215" name="Rectangle 3"/>
          <p:cNvSpPr/>
          <p:nvPr/>
        </p:nvSpPr>
        <p:spPr>
          <a:xfrm>
            <a:off x="-9357" y="0"/>
            <a:ext cx="2268641" cy="6858000"/>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217" name="Picture 4" descr="Picture 4"/>
          <p:cNvPicPr>
            <a:picLocks noChangeAspect="1"/>
          </p:cNvPicPr>
          <p:nvPr/>
        </p:nvPicPr>
        <p:blipFill>
          <a:blip r:embed="rId2"/>
          <a:stretch>
            <a:fillRect/>
          </a:stretch>
        </p:blipFill>
        <p:spPr>
          <a:xfrm>
            <a:off x="264860" y="153203"/>
            <a:ext cx="1720205" cy="1672422"/>
          </a:xfrm>
          <a:prstGeom prst="rect">
            <a:avLst/>
          </a:prstGeom>
          <a:ln w="12700">
            <a:miter lim="400000"/>
          </a:ln>
        </p:spPr>
      </p:pic>
      <p:sp>
        <p:nvSpPr>
          <p:cNvPr id="218" name="Content Placeholder 5"/>
          <p:cNvSpPr txBox="1">
            <a:spLocks noGrp="1"/>
          </p:cNvSpPr>
          <p:nvPr>
            <p:ph type="body" idx="1"/>
          </p:nvPr>
        </p:nvSpPr>
        <p:spPr>
          <a:xfrm>
            <a:off x="2533501" y="1253331"/>
            <a:ext cx="8811998" cy="4351338"/>
          </a:xfrm>
          <a:prstGeom prst="rect">
            <a:avLst/>
          </a:prstGeom>
        </p:spPr>
        <p:txBody>
          <a:bodyPr>
            <a:normAutofit/>
          </a:bodyPr>
          <a:lstStyle/>
          <a:p>
            <a:pPr marL="210311" indent="-210311" defTabSz="841247">
              <a:spcBef>
                <a:spcPts val="900"/>
              </a:spcBef>
              <a:defRPr sz="2576"/>
            </a:pPr>
            <a:r>
              <a:rPr sz="2000" dirty="0">
                <a:latin typeface="Arial" panose="020B0604020202020204" pitchFamily="34" charset="0"/>
                <a:cs typeface="Arial" panose="020B0604020202020204" pitchFamily="34" charset="0"/>
              </a:rPr>
              <a:t>Four Sprouts [</a:t>
            </a:r>
            <a:r>
              <a:rPr sz="2000" i="1" dirty="0" err="1">
                <a:latin typeface="Arial" panose="020B0604020202020204" pitchFamily="34" charset="0"/>
                <a:cs typeface="Arial" panose="020B0604020202020204" pitchFamily="34" charset="0"/>
              </a:rPr>
              <a:t>siduan</a:t>
            </a:r>
            <a:r>
              <a:rPr sz="2000" dirty="0">
                <a:latin typeface="Arial" panose="020B0604020202020204" pitchFamily="34" charset="0"/>
                <a:cs typeface="Arial" panose="020B0604020202020204" pitchFamily="34" charset="0"/>
              </a:rPr>
              <a:t> </a:t>
            </a:r>
            <a:r>
              <a:rPr sz="2000" dirty="0" err="1">
                <a:latin typeface="Arial" panose="020B0604020202020204" pitchFamily="34" charset="0"/>
                <a:cs typeface="Arial" panose="020B0604020202020204" pitchFamily="34" charset="0"/>
              </a:rPr>
              <a:t>四端</a:t>
            </a:r>
            <a:r>
              <a:rPr sz="2000" dirty="0">
                <a:latin typeface="Arial" panose="020B0604020202020204" pitchFamily="34" charset="0"/>
                <a:cs typeface="Arial" panose="020B0604020202020204" pitchFamily="34" charset="0"/>
              </a:rPr>
              <a:t>] (also </a:t>
            </a:r>
            <a:r>
              <a:rPr sz="2000" i="1" dirty="0">
                <a:latin typeface="Arial" panose="020B0604020202020204" pitchFamily="34" charset="0"/>
                <a:cs typeface="Arial" panose="020B0604020202020204" pitchFamily="34" charset="0"/>
              </a:rPr>
              <a:t>trans</a:t>
            </a:r>
            <a:r>
              <a:rPr sz="2000" dirty="0">
                <a:latin typeface="Arial" panose="020B0604020202020204" pitchFamily="34" charset="0"/>
                <a:cs typeface="Arial" panose="020B0604020202020204" pitchFamily="34" charset="0"/>
              </a:rPr>
              <a:t>. ‘four tips’)</a:t>
            </a:r>
          </a:p>
          <a:p>
            <a:pPr marL="630936" lvl="1" indent="-210311" defTabSz="841247">
              <a:spcBef>
                <a:spcPts val="900"/>
              </a:spcBef>
              <a:defRPr sz="2576"/>
            </a:pPr>
            <a:r>
              <a:rPr sz="2000" dirty="0">
                <a:latin typeface="Arial" panose="020B0604020202020204" pitchFamily="34" charset="0"/>
                <a:cs typeface="Arial" panose="020B0604020202020204" pitchFamily="34" charset="0"/>
              </a:rPr>
              <a:t>Feeling of </a:t>
            </a:r>
            <a:r>
              <a:rPr sz="2000" u="sng" dirty="0">
                <a:latin typeface="Arial" panose="020B0604020202020204" pitchFamily="34" charset="0"/>
                <a:cs typeface="Arial" panose="020B0604020202020204" pitchFamily="34" charset="0"/>
              </a:rPr>
              <a:t>pity &amp; compassion</a:t>
            </a:r>
            <a:r>
              <a:rPr sz="2000" dirty="0">
                <a:latin typeface="Arial" panose="020B0604020202020204" pitchFamily="34" charset="0"/>
                <a:cs typeface="Arial" panose="020B0604020202020204" pitchFamily="34" charset="0"/>
              </a:rPr>
              <a:t>		Benevolence</a:t>
            </a:r>
          </a:p>
          <a:p>
            <a:pPr marL="630936" lvl="1" indent="-210311" defTabSz="841247">
              <a:spcBef>
                <a:spcPts val="900"/>
              </a:spcBef>
              <a:defRPr sz="2576"/>
            </a:pPr>
            <a:r>
              <a:rPr sz="2000" dirty="0">
                <a:latin typeface="Arial" panose="020B0604020202020204" pitchFamily="34" charset="0"/>
                <a:cs typeface="Arial" panose="020B0604020202020204" pitchFamily="34" charset="0"/>
              </a:rPr>
              <a:t>Feeling of </a:t>
            </a:r>
            <a:r>
              <a:rPr sz="2000" u="sng" dirty="0">
                <a:latin typeface="Arial" panose="020B0604020202020204" pitchFamily="34" charset="0"/>
                <a:cs typeface="Arial" panose="020B0604020202020204" pitchFamily="34" charset="0"/>
              </a:rPr>
              <a:t>shame &amp; aversion</a:t>
            </a:r>
            <a:r>
              <a:rPr sz="2000" b="1"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	Ritual propriety</a:t>
            </a:r>
          </a:p>
          <a:p>
            <a:pPr marL="630936" lvl="1" indent="-210311" defTabSz="841247">
              <a:spcBef>
                <a:spcPts val="900"/>
              </a:spcBef>
              <a:defRPr sz="2576"/>
            </a:pPr>
            <a:r>
              <a:rPr sz="2000" dirty="0">
                <a:latin typeface="Arial" panose="020B0604020202020204" pitchFamily="34" charset="0"/>
                <a:cs typeface="Arial" panose="020B0604020202020204" pitchFamily="34" charset="0"/>
              </a:rPr>
              <a:t>Feeling of </a:t>
            </a:r>
            <a:r>
              <a:rPr sz="2000" u="sng" dirty="0">
                <a:latin typeface="Arial" panose="020B0604020202020204" pitchFamily="34" charset="0"/>
                <a:cs typeface="Arial" panose="020B0604020202020204" pitchFamily="34" charset="0"/>
              </a:rPr>
              <a:t>modesty &amp; compliance</a:t>
            </a:r>
            <a:r>
              <a:rPr sz="2000" dirty="0">
                <a:latin typeface="Arial" panose="020B0604020202020204" pitchFamily="34" charset="0"/>
                <a:cs typeface="Arial" panose="020B0604020202020204" pitchFamily="34" charset="0"/>
              </a:rPr>
              <a:t>	Rightness</a:t>
            </a:r>
          </a:p>
          <a:p>
            <a:pPr marL="630936" lvl="1" indent="-210311" defTabSz="841247">
              <a:spcBef>
                <a:spcPts val="900"/>
              </a:spcBef>
              <a:defRPr sz="2576"/>
            </a:pPr>
            <a:r>
              <a:rPr sz="2000" dirty="0">
                <a:latin typeface="Arial" panose="020B0604020202020204" pitchFamily="34" charset="0"/>
                <a:cs typeface="Arial" panose="020B0604020202020204" pitchFamily="34" charset="0"/>
              </a:rPr>
              <a:t>Sense of </a:t>
            </a:r>
            <a:r>
              <a:rPr sz="2000" u="sng" dirty="0">
                <a:latin typeface="Arial" panose="020B0604020202020204" pitchFamily="34" charset="0"/>
                <a:cs typeface="Arial" panose="020B0604020202020204" pitchFamily="34" charset="0"/>
              </a:rPr>
              <a:t>right &amp; wrong</a:t>
            </a:r>
            <a:r>
              <a:rPr sz="2000" dirty="0">
                <a:latin typeface="Arial" panose="020B0604020202020204" pitchFamily="34" charset="0"/>
                <a:cs typeface="Arial" panose="020B0604020202020204" pitchFamily="34" charset="0"/>
              </a:rPr>
              <a:t>			Wisdom</a:t>
            </a:r>
          </a:p>
          <a:p>
            <a:pPr marL="630936" lvl="1" indent="-210311" defTabSz="841247">
              <a:spcBef>
                <a:spcPts val="900"/>
              </a:spcBef>
              <a:defRPr sz="2576"/>
            </a:pPr>
            <a:endParaRPr sz="2000" dirty="0">
              <a:latin typeface="Arial" panose="020B0604020202020204" pitchFamily="34" charset="0"/>
              <a:cs typeface="Arial" panose="020B0604020202020204" pitchFamily="34" charset="0"/>
            </a:endParaRPr>
          </a:p>
          <a:p>
            <a:pPr marL="210311" indent="-210311" defTabSz="841247">
              <a:spcBef>
                <a:spcPts val="900"/>
              </a:spcBef>
              <a:defRPr sz="2576"/>
            </a:pPr>
            <a:r>
              <a:rPr sz="2000" dirty="0">
                <a:latin typeface="Arial" panose="020B0604020202020204" pitchFamily="34" charset="0"/>
                <a:cs typeface="Arial" panose="020B0604020202020204" pitchFamily="34" charset="0"/>
              </a:rPr>
              <a:t>Kinds of proofs offered</a:t>
            </a:r>
          </a:p>
          <a:p>
            <a:pPr marL="630936" lvl="1" indent="-210311" defTabSz="841247">
              <a:spcBef>
                <a:spcPts val="900"/>
              </a:spcBef>
              <a:defRPr sz="2576"/>
            </a:pPr>
            <a:r>
              <a:rPr sz="2000" dirty="0">
                <a:latin typeface="Arial" panose="020B0604020202020204" pitchFamily="34" charset="0"/>
                <a:cs typeface="Arial" panose="020B0604020202020204" pitchFamily="34" charset="0"/>
              </a:rPr>
              <a:t>Snap reactions (1A7)</a:t>
            </a:r>
          </a:p>
          <a:p>
            <a:pPr marL="630936" lvl="1" indent="-210311" defTabSz="841247">
              <a:spcBef>
                <a:spcPts val="900"/>
              </a:spcBef>
              <a:defRPr sz="2576"/>
            </a:pPr>
            <a:r>
              <a:rPr sz="2000" dirty="0">
                <a:latin typeface="Arial" panose="020B0604020202020204" pitchFamily="34" charset="0"/>
                <a:cs typeface="Arial" panose="020B0604020202020204" pitchFamily="34" charset="0"/>
              </a:rPr>
              <a:t>‘Child in the Well’ thought experiment (2A6, 3A5)</a:t>
            </a:r>
          </a:p>
        </p:txBody>
      </p:sp>
      <p:sp>
        <p:nvSpPr>
          <p:cNvPr id="219" name="Line"/>
          <p:cNvSpPr/>
          <p:nvPr/>
        </p:nvSpPr>
        <p:spPr>
          <a:xfrm>
            <a:off x="7050450" y="1801878"/>
            <a:ext cx="458546" cy="0"/>
          </a:xfrm>
          <a:prstGeom prst="line">
            <a:avLst/>
          </a:prstGeom>
          <a:ln w="12700">
            <a:solidFill>
              <a:schemeClr val="accent1"/>
            </a:solidFill>
            <a:miter/>
            <a:tailEnd type="triangle"/>
          </a:ln>
        </p:spPr>
        <p:txBody>
          <a:bodyPr lIns="45719" rIns="45719"/>
          <a:lstStyle/>
          <a:p>
            <a:endParaRPr/>
          </a:p>
        </p:txBody>
      </p:sp>
      <p:sp>
        <p:nvSpPr>
          <p:cNvPr id="11" name="Title 1">
            <a:extLst>
              <a:ext uri="{FF2B5EF4-FFF2-40B4-BE49-F238E27FC236}">
                <a16:creationId xmlns:a16="http://schemas.microsoft.com/office/drawing/2014/main" id="{7D48BCA0-5F67-D84C-AC2C-AA0467CA6700}"/>
              </a:ext>
            </a:extLst>
          </p:cNvPr>
          <p:cNvSpPr txBox="1">
            <a:spLocks/>
          </p:cNvSpPr>
          <p:nvPr/>
        </p:nvSpPr>
        <p:spPr>
          <a:xfrm>
            <a:off x="2533501" y="5555"/>
            <a:ext cx="8811998"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GB" sz="3600" b="1" dirty="0">
                <a:latin typeface="Arial" panose="020B0604020202020204" pitchFamily="34" charset="0"/>
                <a:cs typeface="Arial" panose="020B0604020202020204" pitchFamily="34" charset="0"/>
              </a:rPr>
              <a:t>(3) Four Sprouts</a:t>
            </a:r>
            <a:endParaRPr lang="en-GB" sz="3600" b="1" i="1" dirty="0">
              <a:latin typeface="Arial" panose="020B0604020202020204" pitchFamily="34" charset="0"/>
              <a:cs typeface="Arial" panose="020B0604020202020204" pitchFamily="34" charset="0"/>
            </a:endParaRPr>
          </a:p>
        </p:txBody>
      </p:sp>
      <p:sp>
        <p:nvSpPr>
          <p:cNvPr id="14" name="Line">
            <a:extLst>
              <a:ext uri="{FF2B5EF4-FFF2-40B4-BE49-F238E27FC236}">
                <a16:creationId xmlns:a16="http://schemas.microsoft.com/office/drawing/2014/main" id="{DA2EE856-E394-5142-B669-8817E3FFD34E}"/>
              </a:ext>
            </a:extLst>
          </p:cNvPr>
          <p:cNvSpPr/>
          <p:nvPr/>
        </p:nvSpPr>
        <p:spPr>
          <a:xfrm>
            <a:off x="7050450" y="2203659"/>
            <a:ext cx="458546" cy="0"/>
          </a:xfrm>
          <a:prstGeom prst="line">
            <a:avLst/>
          </a:prstGeom>
          <a:ln w="12700">
            <a:solidFill>
              <a:schemeClr val="accent1"/>
            </a:solidFill>
            <a:miter/>
            <a:tailEnd type="triangle"/>
          </a:ln>
        </p:spPr>
        <p:txBody>
          <a:bodyPr lIns="45719" rIns="45719"/>
          <a:lstStyle/>
          <a:p>
            <a:endParaRPr/>
          </a:p>
        </p:txBody>
      </p:sp>
      <p:sp>
        <p:nvSpPr>
          <p:cNvPr id="15" name="Line">
            <a:extLst>
              <a:ext uri="{FF2B5EF4-FFF2-40B4-BE49-F238E27FC236}">
                <a16:creationId xmlns:a16="http://schemas.microsoft.com/office/drawing/2014/main" id="{6BD3798A-7043-AC46-881D-1338B0632FC7}"/>
              </a:ext>
            </a:extLst>
          </p:cNvPr>
          <p:cNvSpPr/>
          <p:nvPr/>
        </p:nvSpPr>
        <p:spPr>
          <a:xfrm>
            <a:off x="7060348" y="2595545"/>
            <a:ext cx="458546" cy="0"/>
          </a:xfrm>
          <a:prstGeom prst="line">
            <a:avLst/>
          </a:prstGeom>
          <a:ln w="12700">
            <a:solidFill>
              <a:schemeClr val="accent1"/>
            </a:solidFill>
            <a:miter/>
            <a:tailEnd type="triangle"/>
          </a:ln>
        </p:spPr>
        <p:txBody>
          <a:bodyPr lIns="45719" rIns="45719"/>
          <a:lstStyle/>
          <a:p>
            <a:endParaRPr/>
          </a:p>
        </p:txBody>
      </p:sp>
      <p:sp>
        <p:nvSpPr>
          <p:cNvPr id="16" name="Line">
            <a:extLst>
              <a:ext uri="{FF2B5EF4-FFF2-40B4-BE49-F238E27FC236}">
                <a16:creationId xmlns:a16="http://schemas.microsoft.com/office/drawing/2014/main" id="{2B5942DE-52A5-EA48-9361-747AFFDB2EFD}"/>
              </a:ext>
            </a:extLst>
          </p:cNvPr>
          <p:cNvSpPr/>
          <p:nvPr/>
        </p:nvSpPr>
        <p:spPr>
          <a:xfrm>
            <a:off x="7062325" y="2963680"/>
            <a:ext cx="458546" cy="0"/>
          </a:xfrm>
          <a:prstGeom prst="line">
            <a:avLst/>
          </a:prstGeom>
          <a:ln w="12700">
            <a:solidFill>
              <a:schemeClr val="accent1"/>
            </a:solidFill>
            <a:miter/>
            <a:tailEnd type="triangle"/>
          </a:ln>
        </p:spPr>
        <p:txBody>
          <a:bodyPr lIns="45719" rIns="45719"/>
          <a:lstStyle/>
          <a:p>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itle 1"/>
          <p:cNvSpPr txBox="1"/>
          <p:nvPr/>
        </p:nvSpPr>
        <p:spPr>
          <a:xfrm>
            <a:off x="804453" y="-2189"/>
            <a:ext cx="3868338" cy="471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defRPr sz="30000">
                <a:solidFill>
                  <a:srgbClr val="F1F1F1"/>
                </a:solidFill>
                <a:latin typeface="华文楷体"/>
                <a:ea typeface="华文楷体"/>
                <a:cs typeface="华文楷体"/>
                <a:sym typeface="华文楷体"/>
              </a:defRPr>
            </a:lvl1pPr>
          </a:lstStyle>
          <a:p>
            <a:r>
              <a:t>儒</a:t>
            </a:r>
          </a:p>
        </p:txBody>
      </p:sp>
      <p:sp>
        <p:nvSpPr>
          <p:cNvPr id="225" name="Rectangle 4"/>
          <p:cNvSpPr/>
          <p:nvPr/>
        </p:nvSpPr>
        <p:spPr>
          <a:xfrm>
            <a:off x="0" y="-1"/>
            <a:ext cx="12192000" cy="1076448"/>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226" name="Content Placeholder 8" descr="Content Placeholder 8"/>
          <p:cNvPicPr>
            <a:picLocks noChangeAspect="1"/>
          </p:cNvPicPr>
          <p:nvPr/>
        </p:nvPicPr>
        <p:blipFill>
          <a:blip r:embed="rId2"/>
          <a:stretch>
            <a:fillRect/>
          </a:stretch>
        </p:blipFill>
        <p:spPr>
          <a:xfrm>
            <a:off x="98947" y="92114"/>
            <a:ext cx="3940618" cy="892217"/>
          </a:xfrm>
          <a:prstGeom prst="rect">
            <a:avLst/>
          </a:prstGeom>
          <a:ln w="12700">
            <a:miter lim="400000"/>
          </a:ln>
        </p:spPr>
      </p:pic>
      <p:sp>
        <p:nvSpPr>
          <p:cNvPr id="227" name="Human Nature Is Bad"/>
          <p:cNvSpPr txBox="1">
            <a:spLocks noGrp="1"/>
          </p:cNvSpPr>
          <p:nvPr>
            <p:ph type="title"/>
          </p:nvPr>
        </p:nvSpPr>
        <p:spPr>
          <a:xfrm>
            <a:off x="2652283" y="2766218"/>
            <a:ext cx="6887434" cy="1325564"/>
          </a:xfrm>
          <a:prstGeom prst="rect">
            <a:avLst/>
          </a:prstGeom>
        </p:spPr>
        <p:txBody>
          <a:bodyPr>
            <a:normAutofit/>
          </a:bodyPr>
          <a:lstStyle>
            <a:lvl1pPr algn="ctr">
              <a:defRPr b="1"/>
            </a:lvl1pPr>
          </a:lstStyle>
          <a:p>
            <a:r>
              <a:rPr sz="3600" dirty="0">
                <a:latin typeface="Arial" panose="020B0604020202020204" pitchFamily="34" charset="0"/>
                <a:cs typeface="Arial" panose="020B0604020202020204" pitchFamily="34" charset="0"/>
              </a:rPr>
              <a:t>Human Nature Is Bad</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Title 1"/>
          <p:cNvSpPr txBox="1"/>
          <p:nvPr/>
        </p:nvSpPr>
        <p:spPr>
          <a:xfrm>
            <a:off x="804453" y="-2189"/>
            <a:ext cx="3868338" cy="471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defRPr sz="30000">
                <a:solidFill>
                  <a:srgbClr val="F1F1F1"/>
                </a:solidFill>
                <a:latin typeface="华文楷体"/>
                <a:ea typeface="华文楷体"/>
                <a:cs typeface="华文楷体"/>
                <a:sym typeface="华文楷体"/>
              </a:defRPr>
            </a:lvl1pPr>
          </a:lstStyle>
          <a:p>
            <a:r>
              <a:t>儒</a:t>
            </a:r>
          </a:p>
        </p:txBody>
      </p:sp>
      <p:sp>
        <p:nvSpPr>
          <p:cNvPr id="231" name="Text Placeholder 3"/>
          <p:cNvSpPr txBox="1">
            <a:spLocks noGrp="1"/>
          </p:cNvSpPr>
          <p:nvPr>
            <p:ph type="body" sz="quarter" idx="1"/>
          </p:nvPr>
        </p:nvSpPr>
        <p:spPr>
          <a:xfrm>
            <a:off x="804452" y="2015842"/>
            <a:ext cx="5801267" cy="3542478"/>
          </a:xfrm>
          <a:prstGeom prst="rect">
            <a:avLst/>
          </a:prstGeom>
        </p:spPr>
        <p:txBody>
          <a:bodyPr>
            <a:noAutofit/>
          </a:bodyPr>
          <a:lstStyle/>
          <a:p>
            <a:pPr marL="133149" indent="-133149" defTabSz="758951">
              <a:spcBef>
                <a:spcPts val="800"/>
              </a:spcBef>
              <a:buSzPct val="100000"/>
              <a:buChar char="•"/>
              <a:defRPr sz="1328"/>
            </a:pPr>
            <a:r>
              <a:rPr sz="2000" dirty="0" err="1">
                <a:latin typeface="Arial" panose="020B0604020202020204" pitchFamily="34" charset="0"/>
                <a:cs typeface="Arial" panose="020B0604020202020204" pitchFamily="34" charset="0"/>
              </a:rPr>
              <a:t>Xun</a:t>
            </a:r>
            <a:r>
              <a:rPr sz="2000" dirty="0">
                <a:latin typeface="Arial" panose="020B0604020202020204" pitchFamily="34" charset="0"/>
                <a:cs typeface="Arial" panose="020B0604020202020204" pitchFamily="34" charset="0"/>
              </a:rPr>
              <a:t> </a:t>
            </a:r>
            <a:r>
              <a:rPr sz="2000" dirty="0" err="1">
                <a:latin typeface="Arial" panose="020B0604020202020204" pitchFamily="34" charset="0"/>
                <a:cs typeface="Arial" panose="020B0604020202020204" pitchFamily="34" charset="0"/>
              </a:rPr>
              <a:t>Kuang</a:t>
            </a:r>
            <a:r>
              <a:rPr sz="2000" dirty="0">
                <a:latin typeface="Arial" panose="020B0604020202020204" pitchFamily="34" charset="0"/>
                <a:cs typeface="Arial" panose="020B0604020202020204" pitchFamily="34" charset="0"/>
              </a:rPr>
              <a:t> (</a:t>
            </a:r>
            <a:r>
              <a:rPr sz="2000" dirty="0" err="1">
                <a:latin typeface="Arial" panose="020B0604020202020204" pitchFamily="34" charset="0"/>
                <a:cs typeface="Arial" panose="020B0604020202020204" pitchFamily="34" charset="0"/>
              </a:rPr>
              <a:t>荀況</a:t>
            </a:r>
            <a:r>
              <a:rPr sz="2000" dirty="0">
                <a:latin typeface="Arial" panose="020B0604020202020204" pitchFamily="34" charset="0"/>
                <a:cs typeface="Arial" panose="020B0604020202020204" pitchFamily="34" charset="0"/>
              </a:rPr>
              <a:t>), c.310–c.235 BCE</a:t>
            </a:r>
          </a:p>
          <a:p>
            <a:pPr marL="133149" indent="-133149" defTabSz="758951">
              <a:spcBef>
                <a:spcPts val="800"/>
              </a:spcBef>
              <a:buSzPct val="100000"/>
              <a:buChar char="•"/>
              <a:defRPr sz="1328"/>
            </a:pPr>
            <a:r>
              <a:rPr sz="2000" dirty="0">
                <a:latin typeface="Arial" panose="020B0604020202020204" pitchFamily="34" charset="0"/>
                <a:cs typeface="Arial" panose="020B0604020202020204" pitchFamily="34" charset="0"/>
              </a:rPr>
              <a:t>Taught Han </a:t>
            </a:r>
            <a:r>
              <a:rPr sz="2000" dirty="0" err="1">
                <a:latin typeface="Arial" panose="020B0604020202020204" pitchFamily="34" charset="0"/>
                <a:cs typeface="Arial" panose="020B0604020202020204" pitchFamily="34" charset="0"/>
              </a:rPr>
              <a:t>Feizi</a:t>
            </a:r>
            <a:endParaRPr sz="2000" dirty="0">
              <a:latin typeface="Arial" panose="020B0604020202020204" pitchFamily="34" charset="0"/>
              <a:cs typeface="Arial" panose="020B0604020202020204" pitchFamily="34" charset="0"/>
            </a:endParaRPr>
          </a:p>
          <a:p>
            <a:pPr marL="449379" lvl="1" indent="-133149" defTabSz="758951">
              <a:spcBef>
                <a:spcPts val="800"/>
              </a:spcBef>
              <a:buSzPct val="100000"/>
              <a:buChar char="•"/>
              <a:defRPr sz="1328"/>
            </a:pPr>
            <a:r>
              <a:rPr sz="2000" dirty="0">
                <a:latin typeface="Arial" panose="020B0604020202020204" pitchFamily="34" charset="0"/>
                <a:cs typeface="Arial" panose="020B0604020202020204" pitchFamily="34" charset="0"/>
              </a:rPr>
              <a:t>Key Legalist philosopher</a:t>
            </a:r>
          </a:p>
          <a:p>
            <a:pPr marL="449379" lvl="1" indent="-133149" defTabSz="758951">
              <a:spcBef>
                <a:spcPts val="800"/>
              </a:spcBef>
              <a:buSzPct val="100000"/>
              <a:buChar char="•"/>
              <a:defRPr sz="1328"/>
            </a:pPr>
            <a:r>
              <a:rPr sz="2000" dirty="0">
                <a:latin typeface="Arial" panose="020B0604020202020204" pitchFamily="34" charset="0"/>
                <a:cs typeface="Arial" panose="020B0604020202020204" pitchFamily="34" charset="0"/>
              </a:rPr>
              <a:t>Advisor to the Qin Empire</a:t>
            </a:r>
          </a:p>
          <a:p>
            <a:pPr marL="133149" indent="-133149" defTabSz="758951">
              <a:spcBef>
                <a:spcPts val="800"/>
              </a:spcBef>
              <a:buSzPct val="100000"/>
              <a:buChar char="•"/>
              <a:defRPr sz="1328" i="1"/>
            </a:pPr>
            <a:r>
              <a:rPr sz="2000" dirty="0" err="1">
                <a:latin typeface="Arial" panose="020B0604020202020204" pitchFamily="34" charset="0"/>
                <a:cs typeface="Arial" panose="020B0604020202020204" pitchFamily="34" charset="0"/>
              </a:rPr>
              <a:t>Xunzi</a:t>
            </a:r>
            <a:r>
              <a:rPr sz="2000" i="0" dirty="0">
                <a:latin typeface="Arial" panose="020B0604020202020204" pitchFamily="34" charset="0"/>
                <a:cs typeface="Arial" panose="020B0604020202020204" pitchFamily="34" charset="0"/>
              </a:rPr>
              <a:t> the text</a:t>
            </a:r>
          </a:p>
          <a:p>
            <a:pPr marL="449379" lvl="1" indent="-133149" defTabSz="758951">
              <a:spcBef>
                <a:spcPts val="800"/>
              </a:spcBef>
              <a:buSzPct val="100000"/>
              <a:buChar char="•"/>
              <a:defRPr sz="1328"/>
            </a:pPr>
            <a:r>
              <a:rPr sz="2000" dirty="0">
                <a:latin typeface="Arial" panose="020B0604020202020204" pitchFamily="34" charset="0"/>
                <a:cs typeface="Arial" panose="020B0604020202020204" pitchFamily="34" charset="0"/>
              </a:rPr>
              <a:t>Written by himself during late Warring States Period</a:t>
            </a:r>
          </a:p>
          <a:p>
            <a:pPr marL="449379" lvl="1" indent="-133149" defTabSz="758951">
              <a:spcBef>
                <a:spcPts val="800"/>
              </a:spcBef>
              <a:buSzPct val="100000"/>
              <a:buChar char="•"/>
              <a:defRPr sz="1328"/>
            </a:pPr>
            <a:r>
              <a:rPr sz="2000" dirty="0">
                <a:latin typeface="Arial" panose="020B0604020202020204" pitchFamily="34" charset="0"/>
                <a:cs typeface="Arial" panose="020B0604020202020204" pitchFamily="34" charset="0"/>
              </a:rPr>
              <a:t>Treatises</a:t>
            </a:r>
          </a:p>
          <a:p>
            <a:pPr marL="133149" indent="-133149" defTabSz="758951">
              <a:spcBef>
                <a:spcPts val="800"/>
              </a:spcBef>
              <a:buSzPct val="100000"/>
              <a:buChar char="•"/>
              <a:defRPr sz="1328"/>
            </a:pPr>
            <a:r>
              <a:rPr sz="2000" dirty="0">
                <a:latin typeface="Arial" panose="020B0604020202020204" pitchFamily="34" charset="0"/>
                <a:cs typeface="Arial" panose="020B0604020202020204" pitchFamily="34" charset="0"/>
              </a:rPr>
              <a:t>Known in his day as 'the most revered of teachers’</a:t>
            </a:r>
          </a:p>
          <a:p>
            <a:pPr marL="449379" lvl="1" indent="-133149" defTabSz="758951">
              <a:spcBef>
                <a:spcPts val="800"/>
              </a:spcBef>
              <a:buSzPct val="100000"/>
              <a:buChar char="•"/>
              <a:defRPr sz="1328"/>
            </a:pPr>
            <a:r>
              <a:rPr sz="2000" dirty="0">
                <a:latin typeface="Arial" panose="020B0604020202020204" pitchFamily="34" charset="0"/>
                <a:cs typeface="Arial" panose="020B0604020202020204" pitchFamily="34" charset="0"/>
              </a:rPr>
              <a:t>Heterodoxy post-Han Dynasty (post-220 CE)</a:t>
            </a:r>
          </a:p>
          <a:p>
            <a:pPr marL="449379" lvl="1" indent="-133149" defTabSz="758951">
              <a:spcBef>
                <a:spcPts val="800"/>
              </a:spcBef>
              <a:buSzPct val="100000"/>
              <a:buChar char="•"/>
              <a:defRPr sz="1328"/>
            </a:pPr>
            <a:r>
              <a:rPr sz="2000" dirty="0">
                <a:latin typeface="Arial" panose="020B0604020202020204" pitchFamily="34" charset="0"/>
                <a:cs typeface="Arial" panose="020B0604020202020204" pitchFamily="34" charset="0"/>
              </a:rPr>
              <a:t>Revival in contemporary scholarship</a:t>
            </a:r>
          </a:p>
          <a:p>
            <a:pPr marL="765609" lvl="2" indent="-133149" defTabSz="758951">
              <a:spcBef>
                <a:spcPts val="800"/>
              </a:spcBef>
              <a:buSzPct val="100000"/>
              <a:buChar char="•"/>
              <a:defRPr sz="1328"/>
            </a:pPr>
            <a:r>
              <a:rPr sz="2000" dirty="0">
                <a:latin typeface="Arial" panose="020B0604020202020204" pitchFamily="34" charset="0"/>
                <a:cs typeface="Arial" panose="020B0604020202020204" pitchFamily="34" charset="0"/>
              </a:rPr>
              <a:t>Best preserved body of work</a:t>
            </a:r>
          </a:p>
        </p:txBody>
      </p:sp>
      <p:sp>
        <p:nvSpPr>
          <p:cNvPr id="232" name="Rectangle 4"/>
          <p:cNvSpPr/>
          <p:nvPr/>
        </p:nvSpPr>
        <p:spPr>
          <a:xfrm>
            <a:off x="0" y="-1"/>
            <a:ext cx="12192000" cy="1076448"/>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233" name="Content Placeholder 8" descr="Content Placeholder 8"/>
          <p:cNvPicPr>
            <a:picLocks noChangeAspect="1"/>
          </p:cNvPicPr>
          <p:nvPr/>
        </p:nvPicPr>
        <p:blipFill>
          <a:blip r:embed="rId2"/>
          <a:stretch>
            <a:fillRect/>
          </a:stretch>
        </p:blipFill>
        <p:spPr>
          <a:xfrm>
            <a:off x="98947" y="92114"/>
            <a:ext cx="3940618" cy="892217"/>
          </a:xfrm>
          <a:prstGeom prst="rect">
            <a:avLst/>
          </a:prstGeom>
          <a:ln w="12700">
            <a:miter lim="400000"/>
          </a:ln>
        </p:spPr>
      </p:pic>
      <p:sp>
        <p:nvSpPr>
          <p:cNvPr id="234" name="portrait of Xunzi2"/>
          <p:cNvSpPr txBox="1"/>
          <p:nvPr/>
        </p:nvSpPr>
        <p:spPr>
          <a:xfrm>
            <a:off x="8634588" y="5650749"/>
            <a:ext cx="1323551" cy="2616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100"/>
            </a:pPr>
            <a:r>
              <a:rPr dirty="0">
                <a:latin typeface="Arial" panose="020B0604020202020204" pitchFamily="34" charset="0"/>
                <a:cs typeface="Arial" panose="020B0604020202020204" pitchFamily="34" charset="0"/>
              </a:rPr>
              <a:t>portrait of Xunzi</a:t>
            </a:r>
            <a:r>
              <a:rPr baseline="31999" dirty="0">
                <a:latin typeface="Arial" panose="020B0604020202020204" pitchFamily="34" charset="0"/>
                <a:cs typeface="Arial" panose="020B0604020202020204" pitchFamily="34" charset="0"/>
              </a:rPr>
              <a:t>2</a:t>
            </a:r>
          </a:p>
        </p:txBody>
      </p:sp>
      <p:pic>
        <p:nvPicPr>
          <p:cNvPr id="235" name="Image Gallery" descr="Image Gallery"/>
          <p:cNvPicPr>
            <a:picLocks noChangeAspect="1"/>
          </p:cNvPicPr>
          <p:nvPr/>
        </p:nvPicPr>
        <p:blipFill>
          <a:blip r:embed="rId3"/>
          <a:srcRect t="20582" b="20582"/>
          <a:stretch>
            <a:fillRect/>
          </a:stretch>
        </p:blipFill>
        <p:spPr>
          <a:xfrm>
            <a:off x="6605720" y="1493527"/>
            <a:ext cx="5381288" cy="4078800"/>
          </a:xfrm>
          <a:prstGeom prst="rect">
            <a:avLst/>
          </a:prstGeom>
          <a:ln w="12700">
            <a:miter lim="400000"/>
          </a:ln>
        </p:spPr>
      </p:pic>
      <p:sp>
        <p:nvSpPr>
          <p:cNvPr id="9" name="Title 1">
            <a:extLst>
              <a:ext uri="{FF2B5EF4-FFF2-40B4-BE49-F238E27FC236}">
                <a16:creationId xmlns:a16="http://schemas.microsoft.com/office/drawing/2014/main" id="{2743444E-EFEA-1D45-A653-6A8D0CF4B630}"/>
              </a:ext>
            </a:extLst>
          </p:cNvPr>
          <p:cNvSpPr txBox="1">
            <a:spLocks/>
          </p:cNvSpPr>
          <p:nvPr/>
        </p:nvSpPr>
        <p:spPr>
          <a:xfrm>
            <a:off x="666955" y="1076446"/>
            <a:ext cx="10515600" cy="8341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lvl1pPr marL="0" marR="0" indent="0" algn="l" defTabSz="905255" rtl="0" latinLnBrk="0">
              <a:lnSpc>
                <a:spcPct val="90000"/>
              </a:lnSpc>
              <a:spcBef>
                <a:spcPts val="0"/>
              </a:spcBef>
              <a:spcAft>
                <a:spcPts val="0"/>
              </a:spcAft>
              <a:buClrTx/>
              <a:buSzTx/>
              <a:buFontTx/>
              <a:buNone/>
              <a:tabLst/>
              <a:defRPr sz="4356"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GB" sz="3600" b="1" dirty="0" err="1">
                <a:latin typeface="Arial" panose="020B0604020202020204" pitchFamily="34" charset="0"/>
                <a:cs typeface="Arial" panose="020B0604020202020204" pitchFamily="34" charset="0"/>
              </a:rPr>
              <a:t>Xunzi</a:t>
            </a:r>
            <a:endParaRPr lang="en-GB" sz="3600" b="1"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Group"/>
          <p:cNvSpPr txBox="1"/>
          <p:nvPr/>
        </p:nvSpPr>
        <p:spPr>
          <a:xfrm>
            <a:off x="2095295" y="-921093"/>
            <a:ext cx="3868338" cy="471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defRPr sz="30000">
                <a:solidFill>
                  <a:srgbClr val="F1F1F1"/>
                </a:solidFill>
                <a:latin typeface="华文楷体"/>
                <a:ea typeface="华文楷体"/>
                <a:cs typeface="华文楷体"/>
                <a:sym typeface="华文楷体"/>
              </a:defRPr>
            </a:lvl1pPr>
          </a:lstStyle>
          <a:p>
            <a:r>
              <a:t>儒</a:t>
            </a:r>
          </a:p>
        </p:txBody>
      </p:sp>
      <p:sp>
        <p:nvSpPr>
          <p:cNvPr id="238" name="Rectangle 3"/>
          <p:cNvSpPr/>
          <p:nvPr/>
        </p:nvSpPr>
        <p:spPr>
          <a:xfrm>
            <a:off x="-9357" y="0"/>
            <a:ext cx="2268641" cy="6858000"/>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240" name="Picture 4" descr="Picture 4"/>
          <p:cNvPicPr>
            <a:picLocks noChangeAspect="1"/>
          </p:cNvPicPr>
          <p:nvPr/>
        </p:nvPicPr>
        <p:blipFill>
          <a:blip r:embed="rId2"/>
          <a:stretch>
            <a:fillRect/>
          </a:stretch>
        </p:blipFill>
        <p:spPr>
          <a:xfrm>
            <a:off x="264860" y="153203"/>
            <a:ext cx="1720205" cy="1672422"/>
          </a:xfrm>
          <a:prstGeom prst="rect">
            <a:avLst/>
          </a:prstGeom>
          <a:ln w="12700">
            <a:miter lim="400000"/>
          </a:ln>
        </p:spPr>
      </p:pic>
      <p:sp>
        <p:nvSpPr>
          <p:cNvPr id="241" name="Content Placeholder 5"/>
          <p:cNvSpPr txBox="1">
            <a:spLocks noGrp="1"/>
          </p:cNvSpPr>
          <p:nvPr>
            <p:ph type="body" idx="1"/>
          </p:nvPr>
        </p:nvSpPr>
        <p:spPr>
          <a:xfrm>
            <a:off x="2533501" y="1253331"/>
            <a:ext cx="8811998" cy="4351338"/>
          </a:xfrm>
          <a:prstGeom prst="rect">
            <a:avLst/>
          </a:prstGeom>
        </p:spPr>
        <p:txBody>
          <a:bodyPr>
            <a:normAutofit/>
          </a:bodyPr>
          <a:lstStyle/>
          <a:p>
            <a:pPr marL="571500" indent="-571500">
              <a:buFontTx/>
              <a:buAutoNum type="arabicParenBoth"/>
              <a:defRPr b="1"/>
            </a:pPr>
            <a:r>
              <a:rPr sz="2000" dirty="0">
                <a:latin typeface="Arial" panose="020B0604020202020204" pitchFamily="34" charset="0"/>
                <a:cs typeface="Arial" panose="020B0604020202020204" pitchFamily="34" charset="0"/>
              </a:rPr>
              <a:t>Nature [2.0]</a:t>
            </a:r>
          </a:p>
          <a:p>
            <a:pPr marL="571500" indent="-571500">
              <a:buFontTx/>
              <a:buAutoNum type="arabicParenBoth"/>
              <a:defRPr b="1"/>
            </a:pPr>
            <a:endParaRPr sz="2000" dirty="0">
              <a:latin typeface="Arial" panose="020B0604020202020204" pitchFamily="34" charset="0"/>
              <a:cs typeface="Arial" panose="020B0604020202020204" pitchFamily="34" charset="0"/>
            </a:endParaRPr>
          </a:p>
          <a:p>
            <a:pPr marL="571500" indent="-571500">
              <a:buFontTx/>
              <a:buAutoNum type="arabicParenBoth" startAt="2"/>
              <a:defRPr b="1"/>
            </a:pPr>
            <a:r>
              <a:rPr sz="2000" dirty="0" err="1">
                <a:latin typeface="Arial" panose="020B0604020202020204" pitchFamily="34" charset="0"/>
                <a:cs typeface="Arial" panose="020B0604020202020204" pitchFamily="34" charset="0"/>
              </a:rPr>
              <a:t>Heartmind</a:t>
            </a:r>
            <a:r>
              <a:rPr sz="2000" dirty="0">
                <a:latin typeface="Arial" panose="020B0604020202020204" pitchFamily="34" charset="0"/>
                <a:cs typeface="Arial" panose="020B0604020202020204" pitchFamily="34" charset="0"/>
              </a:rPr>
              <a:t> [2.0]</a:t>
            </a:r>
          </a:p>
          <a:p>
            <a:pPr marL="571500" indent="-571500">
              <a:buFontTx/>
              <a:buAutoNum type="arabicParenBoth" startAt="2"/>
              <a:defRPr b="1"/>
            </a:pPr>
            <a:endParaRPr sz="2000" dirty="0">
              <a:latin typeface="Arial" panose="020B0604020202020204" pitchFamily="34" charset="0"/>
              <a:cs typeface="Arial" panose="020B0604020202020204" pitchFamily="34" charset="0"/>
            </a:endParaRPr>
          </a:p>
          <a:p>
            <a:pPr marL="571500" indent="-571500">
              <a:buFontTx/>
              <a:buAutoNum type="arabicParenBoth" startAt="3"/>
              <a:defRPr b="1"/>
            </a:pPr>
            <a:r>
              <a:rPr sz="2000" dirty="0">
                <a:latin typeface="Arial" panose="020B0604020202020204" pitchFamily="34" charset="0"/>
                <a:cs typeface="Arial" panose="020B0604020202020204" pitchFamily="34" charset="0"/>
              </a:rPr>
              <a:t>Model</a:t>
            </a:r>
          </a:p>
        </p:txBody>
      </p:sp>
      <p:sp>
        <p:nvSpPr>
          <p:cNvPr id="8" name="Title 1">
            <a:extLst>
              <a:ext uri="{FF2B5EF4-FFF2-40B4-BE49-F238E27FC236}">
                <a16:creationId xmlns:a16="http://schemas.microsoft.com/office/drawing/2014/main" id="{FC567A09-8CBE-2D48-A97C-87509D8A15A8}"/>
              </a:ext>
            </a:extLst>
          </p:cNvPr>
          <p:cNvSpPr txBox="1">
            <a:spLocks/>
          </p:cNvSpPr>
          <p:nvPr/>
        </p:nvSpPr>
        <p:spPr>
          <a:xfrm>
            <a:off x="2533501" y="5555"/>
            <a:ext cx="8811998"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GB" sz="3600" b="1" dirty="0">
                <a:latin typeface="Arial" panose="020B0604020202020204" pitchFamily="34" charset="0"/>
                <a:cs typeface="Arial" panose="020B0604020202020204" pitchFamily="34" charset="0"/>
              </a:rPr>
              <a:t>Key Concepts from the </a:t>
            </a:r>
            <a:r>
              <a:rPr lang="en-GB" sz="3600" b="1" i="1" dirty="0" err="1">
                <a:latin typeface="Arial" panose="020B0604020202020204" pitchFamily="34" charset="0"/>
                <a:cs typeface="Arial" panose="020B0604020202020204" pitchFamily="34" charset="0"/>
              </a:rPr>
              <a:t>Xunzi</a:t>
            </a:r>
            <a:endParaRPr lang="en-GB" sz="3600" b="1" i="1"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Group"/>
          <p:cNvSpPr txBox="1"/>
          <p:nvPr/>
        </p:nvSpPr>
        <p:spPr>
          <a:xfrm>
            <a:off x="2095295" y="-921093"/>
            <a:ext cx="3868338" cy="471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defRPr sz="30000">
                <a:solidFill>
                  <a:srgbClr val="F1F1F1"/>
                </a:solidFill>
                <a:latin typeface="华文楷体"/>
                <a:ea typeface="华文楷体"/>
                <a:cs typeface="华文楷体"/>
                <a:sym typeface="华文楷体"/>
              </a:defRPr>
            </a:lvl1pPr>
          </a:lstStyle>
          <a:p>
            <a:r>
              <a:rPr dirty="0" err="1"/>
              <a:t>儒</a:t>
            </a:r>
            <a:endParaRPr dirty="0"/>
          </a:p>
        </p:txBody>
      </p:sp>
      <p:sp>
        <p:nvSpPr>
          <p:cNvPr id="244" name="Rectangle 3"/>
          <p:cNvSpPr/>
          <p:nvPr/>
        </p:nvSpPr>
        <p:spPr>
          <a:xfrm>
            <a:off x="-9357" y="0"/>
            <a:ext cx="2268641" cy="6858000"/>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246" name="Picture 4" descr="Picture 4"/>
          <p:cNvPicPr>
            <a:picLocks noChangeAspect="1"/>
          </p:cNvPicPr>
          <p:nvPr/>
        </p:nvPicPr>
        <p:blipFill>
          <a:blip r:embed="rId2"/>
          <a:stretch>
            <a:fillRect/>
          </a:stretch>
        </p:blipFill>
        <p:spPr>
          <a:xfrm>
            <a:off x="264860" y="153203"/>
            <a:ext cx="1720205" cy="1672422"/>
          </a:xfrm>
          <a:prstGeom prst="rect">
            <a:avLst/>
          </a:prstGeom>
          <a:ln w="12700">
            <a:miter lim="400000"/>
          </a:ln>
        </p:spPr>
      </p:pic>
      <p:sp>
        <p:nvSpPr>
          <p:cNvPr id="247" name="Content Placeholder 5"/>
          <p:cNvSpPr txBox="1">
            <a:spLocks noGrp="1"/>
          </p:cNvSpPr>
          <p:nvPr>
            <p:ph type="body" idx="1"/>
          </p:nvPr>
        </p:nvSpPr>
        <p:spPr>
          <a:xfrm>
            <a:off x="2523846" y="1331118"/>
            <a:ext cx="9256523" cy="4710661"/>
          </a:xfrm>
          <a:prstGeom prst="rect">
            <a:avLst/>
          </a:prstGeom>
        </p:spPr>
        <p:txBody>
          <a:bodyPr>
            <a:noAutofit/>
          </a:bodyPr>
          <a:lstStyle/>
          <a:p>
            <a:pPr marL="130302" indent="-130302" defTabSz="521208">
              <a:spcBef>
                <a:spcPts val="500"/>
              </a:spcBef>
              <a:defRPr sz="1596"/>
            </a:pPr>
            <a:r>
              <a:rPr sz="2000" dirty="0">
                <a:latin typeface="Arial" panose="020B0604020202020204" pitchFamily="34" charset="0"/>
                <a:cs typeface="Arial" panose="020B0604020202020204" pitchFamily="34" charset="0"/>
              </a:rPr>
              <a:t>“</a:t>
            </a:r>
            <a:r>
              <a:rPr sz="2000" b="1" dirty="0">
                <a:latin typeface="Arial" panose="020B0604020202020204" pitchFamily="34" charset="0"/>
                <a:cs typeface="Arial" panose="020B0604020202020204" pitchFamily="34" charset="0"/>
              </a:rPr>
              <a:t>There is a constancy to the activities of Heaven. They do not persist because of Yao. They do not perish because of </a:t>
            </a:r>
            <a:r>
              <a:rPr sz="2000" b="1" dirty="0" err="1">
                <a:latin typeface="Arial" panose="020B0604020202020204" pitchFamily="34" charset="0"/>
                <a:cs typeface="Arial" panose="020B0604020202020204" pitchFamily="34" charset="0"/>
              </a:rPr>
              <a:t>Jie</a:t>
            </a:r>
            <a:r>
              <a:rPr sz="2000" b="1" dirty="0">
                <a:latin typeface="Arial" panose="020B0604020202020204" pitchFamily="34" charset="0"/>
                <a:cs typeface="Arial" panose="020B0604020202020204" pitchFamily="34" charset="0"/>
              </a:rPr>
              <a:t>.</a:t>
            </a:r>
            <a:r>
              <a:rPr sz="2000" dirty="0">
                <a:latin typeface="Arial" panose="020B0604020202020204" pitchFamily="34" charset="0"/>
                <a:cs typeface="Arial" panose="020B0604020202020204" pitchFamily="34" charset="0"/>
              </a:rPr>
              <a:t> If you respond to them with order, then you will have good fortune. If you respond to them with chaos, then you will have misfortune. … Heaven does not stop producing winter because humans dislike cold, Earth does not stop being broad because humans dislike huge distances, and the gentleman does not cease his conduct because of the chatter of petty men. </a:t>
            </a:r>
            <a:r>
              <a:rPr sz="2000" b="1" dirty="0">
                <a:latin typeface="Arial" panose="020B0604020202020204" pitchFamily="34" charset="0"/>
                <a:cs typeface="Arial" panose="020B0604020202020204" pitchFamily="34" charset="0"/>
              </a:rPr>
              <a:t>Heaven has a constant way, Earth has a constant measure, and the gentleman has a constant substance. The gentleman makes his way based on what is constant, whereas the petty man calculates what he can accomplish.</a:t>
            </a:r>
            <a:r>
              <a:rPr sz="2000" dirty="0">
                <a:latin typeface="Arial" panose="020B0604020202020204" pitchFamily="34" charset="0"/>
                <a:cs typeface="Arial" panose="020B0604020202020204" pitchFamily="34" charset="0"/>
              </a:rPr>
              <a:t>” (</a:t>
            </a:r>
            <a:r>
              <a:rPr lang="en-GB" sz="2000" i="1" dirty="0" err="1">
                <a:latin typeface="Arial" panose="020B0604020202020204" pitchFamily="34" charset="0"/>
                <a:cs typeface="Arial" panose="020B0604020202020204" pitchFamily="34" charset="0"/>
              </a:rPr>
              <a:t>Xunzi</a:t>
            </a:r>
            <a:r>
              <a:rPr lang="en-GB" sz="200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Ch. 17 “Discourse on Heaven”)</a:t>
            </a:r>
          </a:p>
          <a:p>
            <a:pPr marL="130302" indent="-130302" defTabSz="521208">
              <a:spcBef>
                <a:spcPts val="500"/>
              </a:spcBef>
              <a:defRPr sz="1596"/>
            </a:pPr>
            <a:endParaRPr lang="en-GB" sz="2000" dirty="0">
              <a:latin typeface="Arial" panose="020B0604020202020204" pitchFamily="34" charset="0"/>
              <a:cs typeface="Arial" panose="020B0604020202020204" pitchFamily="34" charset="0"/>
            </a:endParaRPr>
          </a:p>
          <a:p>
            <a:pPr marL="130302" indent="-130302" defTabSz="521208">
              <a:spcBef>
                <a:spcPts val="500"/>
              </a:spcBef>
              <a:defRPr sz="1596"/>
            </a:pPr>
            <a:r>
              <a:rPr sz="2000" dirty="0">
                <a:latin typeface="Arial" panose="020B0604020202020204" pitchFamily="34" charset="0"/>
                <a:cs typeface="Arial" panose="020B0604020202020204" pitchFamily="34" charset="0"/>
              </a:rPr>
              <a:t>“</a:t>
            </a:r>
            <a:r>
              <a:rPr sz="2000" b="1" dirty="0">
                <a:latin typeface="Arial" panose="020B0604020202020204" pitchFamily="34" charset="0"/>
                <a:cs typeface="Arial" panose="020B0604020202020204" pitchFamily="34" charset="0"/>
              </a:rPr>
              <a:t>The Way is not the way of Heaven, nor is it the way of Earth</a:t>
            </a:r>
            <a:r>
              <a:rPr sz="2000" dirty="0">
                <a:latin typeface="Arial" panose="020B0604020202020204" pitchFamily="34" charset="0"/>
                <a:cs typeface="Arial" panose="020B0604020202020204" pitchFamily="34" charset="0"/>
              </a:rPr>
              <a:t>. </a:t>
            </a:r>
            <a:r>
              <a:rPr sz="2000" b="1" dirty="0">
                <a:latin typeface="Arial" panose="020B0604020202020204" pitchFamily="34" charset="0"/>
                <a:cs typeface="Arial" panose="020B0604020202020204" pitchFamily="34" charset="0"/>
              </a:rPr>
              <a:t>It is that whereby humans make their way,</a:t>
            </a:r>
            <a:r>
              <a:rPr sz="2000" dirty="0">
                <a:latin typeface="Arial" panose="020B0604020202020204" pitchFamily="34" charset="0"/>
                <a:cs typeface="Arial" panose="020B0604020202020204" pitchFamily="34" charset="0"/>
              </a:rPr>
              <a:t> and that which the gentleman takes as his way.” (Ch. 8 “The Achievements of the Ru”</a:t>
            </a:r>
            <a:r>
              <a:rPr lang="en-GB" sz="2000" dirty="0">
                <a:latin typeface="Arial" panose="020B0604020202020204" pitchFamily="34" charset="0"/>
                <a:cs typeface="Arial" panose="020B0604020202020204" pitchFamily="34" charset="0"/>
              </a:rPr>
              <a:t>)</a:t>
            </a:r>
          </a:p>
        </p:txBody>
      </p:sp>
      <p:sp>
        <p:nvSpPr>
          <p:cNvPr id="9" name="Title 1">
            <a:extLst>
              <a:ext uri="{FF2B5EF4-FFF2-40B4-BE49-F238E27FC236}">
                <a16:creationId xmlns:a16="http://schemas.microsoft.com/office/drawing/2014/main" id="{30C91B06-2C87-0C49-A1E5-A8EDDF6BD88B}"/>
              </a:ext>
            </a:extLst>
          </p:cNvPr>
          <p:cNvSpPr txBox="1">
            <a:spLocks/>
          </p:cNvSpPr>
          <p:nvPr/>
        </p:nvSpPr>
        <p:spPr>
          <a:xfrm>
            <a:off x="2533501" y="5555"/>
            <a:ext cx="8811998"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GB" sz="3600" b="1" dirty="0">
                <a:latin typeface="Arial" panose="020B0604020202020204" pitchFamily="34" charset="0"/>
                <a:cs typeface="Arial" panose="020B0604020202020204" pitchFamily="34" charset="0"/>
              </a:rPr>
              <a:t>(1) Nature [2.0]</a:t>
            </a:r>
            <a:endParaRPr lang="en-GB" sz="3600" b="1" i="1"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itle 1"/>
          <p:cNvSpPr txBox="1"/>
          <p:nvPr/>
        </p:nvSpPr>
        <p:spPr>
          <a:xfrm>
            <a:off x="804453" y="-2189"/>
            <a:ext cx="3868338" cy="471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defRPr sz="30000">
                <a:solidFill>
                  <a:srgbClr val="F1F1F1"/>
                </a:solidFill>
                <a:latin typeface="华文楷体"/>
                <a:ea typeface="华文楷体"/>
                <a:cs typeface="华文楷体"/>
                <a:sym typeface="华文楷体"/>
              </a:defRPr>
            </a:lvl1pPr>
          </a:lstStyle>
          <a:p>
            <a:r>
              <a:t>儒</a:t>
            </a:r>
          </a:p>
        </p:txBody>
      </p:sp>
      <p:sp>
        <p:nvSpPr>
          <p:cNvPr id="118" name="Rectangle 3"/>
          <p:cNvSpPr/>
          <p:nvPr/>
        </p:nvSpPr>
        <p:spPr>
          <a:xfrm>
            <a:off x="0" y="-1"/>
            <a:ext cx="12192000" cy="1076448"/>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119" name="Content Placeholder 8" descr="Content Placeholder 8"/>
          <p:cNvPicPr>
            <a:picLocks noChangeAspect="1"/>
          </p:cNvPicPr>
          <p:nvPr/>
        </p:nvPicPr>
        <p:blipFill>
          <a:blip r:embed="rId2"/>
          <a:stretch>
            <a:fillRect/>
          </a:stretch>
        </p:blipFill>
        <p:spPr>
          <a:xfrm>
            <a:off x="98947" y="92114"/>
            <a:ext cx="3940618" cy="892217"/>
          </a:xfrm>
          <a:prstGeom prst="rect">
            <a:avLst/>
          </a:prstGeom>
          <a:ln w="12700">
            <a:miter lim="400000"/>
          </a:ln>
        </p:spPr>
      </p:pic>
      <p:sp>
        <p:nvSpPr>
          <p:cNvPr id="120" name="Content Placeholder 2"/>
          <p:cNvSpPr txBox="1">
            <a:spLocks noGrp="1"/>
          </p:cNvSpPr>
          <p:nvPr>
            <p:ph type="body" sz="half" idx="1"/>
          </p:nvPr>
        </p:nvSpPr>
        <p:spPr>
          <a:xfrm>
            <a:off x="804453" y="1910608"/>
            <a:ext cx="4726581" cy="4128245"/>
          </a:xfrm>
          <a:prstGeom prst="rect">
            <a:avLst/>
          </a:prstGeom>
        </p:spPr>
        <p:txBody>
          <a:bodyPr>
            <a:normAutofit/>
          </a:bodyPr>
          <a:lstStyle/>
          <a:p>
            <a:pPr marL="336884" indent="-336884" defTabSz="822959">
              <a:spcBef>
                <a:spcPts val="900"/>
              </a:spcBef>
              <a:buFontTx/>
              <a:buAutoNum type="romanUcPeriod"/>
              <a:defRPr sz="2520"/>
            </a:pPr>
            <a:r>
              <a:rPr lang="en-GB" sz="2000" i="1" dirty="0">
                <a:latin typeface="Arial" panose="020B0604020202020204" pitchFamily="34" charset="0"/>
                <a:cs typeface="Arial" panose="020B0604020202020204" pitchFamily="34" charset="0"/>
              </a:rPr>
              <a:t>Mencius</a:t>
            </a:r>
          </a:p>
          <a:p>
            <a:pPr marL="617219" lvl="1" indent="-205739" defTabSz="822959">
              <a:spcBef>
                <a:spcPts val="900"/>
              </a:spcBef>
              <a:defRPr sz="2520"/>
            </a:pPr>
            <a:r>
              <a:rPr lang="en-GB" sz="2000" dirty="0">
                <a:latin typeface="Arial" panose="020B0604020202020204" pitchFamily="34" charset="0"/>
                <a:cs typeface="Arial" panose="020B0604020202020204" pitchFamily="34" charset="0"/>
              </a:rPr>
              <a:t>The Person </a:t>
            </a:r>
          </a:p>
          <a:p>
            <a:pPr marL="617219" lvl="1" indent="-205739" defTabSz="822959">
              <a:spcBef>
                <a:spcPts val="900"/>
              </a:spcBef>
              <a:defRPr sz="2520"/>
            </a:pPr>
            <a:r>
              <a:rPr lang="en-GB" sz="2000" dirty="0">
                <a:latin typeface="Arial" panose="020B0604020202020204" pitchFamily="34" charset="0"/>
                <a:cs typeface="Arial" panose="020B0604020202020204" pitchFamily="34" charset="0"/>
              </a:rPr>
              <a:t>The Text</a:t>
            </a:r>
          </a:p>
          <a:p>
            <a:pPr marL="617219" lvl="1" indent="-205739" defTabSz="822959">
              <a:spcBef>
                <a:spcPts val="900"/>
              </a:spcBef>
              <a:defRPr sz="2520"/>
            </a:pPr>
            <a:r>
              <a:rPr lang="en-GB" sz="2000" dirty="0">
                <a:latin typeface="Arial" panose="020B0604020202020204" pitchFamily="34" charset="0"/>
                <a:cs typeface="Arial" panose="020B0604020202020204" pitchFamily="34" charset="0"/>
              </a:rPr>
              <a:t>Concepts</a:t>
            </a:r>
            <a:endParaRPr lang="en-GB" sz="2000" i="1" dirty="0">
              <a:latin typeface="Arial" panose="020B0604020202020204" pitchFamily="34" charset="0"/>
              <a:cs typeface="Arial" panose="020B0604020202020204" pitchFamily="34" charset="0"/>
            </a:endParaRPr>
          </a:p>
          <a:p>
            <a:pPr marL="617219" lvl="1" indent="-205739" defTabSz="822959">
              <a:spcBef>
                <a:spcPts val="900"/>
              </a:spcBef>
              <a:defRPr sz="2520"/>
            </a:pPr>
            <a:endParaRPr lang="en-GB" sz="2000" i="1" dirty="0">
              <a:latin typeface="Arial" panose="020B0604020202020204" pitchFamily="34" charset="0"/>
              <a:cs typeface="Arial" panose="020B0604020202020204" pitchFamily="34" charset="0"/>
            </a:endParaRPr>
          </a:p>
          <a:p>
            <a:pPr marL="336884" indent="-336884" defTabSz="822959">
              <a:spcBef>
                <a:spcPts val="900"/>
              </a:spcBef>
              <a:buFontTx/>
              <a:buAutoNum type="romanUcPeriod"/>
              <a:defRPr sz="2520"/>
            </a:pPr>
            <a:r>
              <a:rPr lang="en-GB" sz="2000" i="1" dirty="0" err="1">
                <a:latin typeface="Arial" panose="020B0604020202020204" pitchFamily="34" charset="0"/>
                <a:cs typeface="Arial" panose="020B0604020202020204" pitchFamily="34" charset="0"/>
              </a:rPr>
              <a:t>Xunzi</a:t>
            </a:r>
            <a:endParaRPr lang="en-GB" sz="2000" i="1" dirty="0">
              <a:latin typeface="Arial" panose="020B0604020202020204" pitchFamily="34" charset="0"/>
              <a:cs typeface="Arial" panose="020B0604020202020204" pitchFamily="34" charset="0"/>
            </a:endParaRPr>
          </a:p>
          <a:p>
            <a:pPr marL="617219" lvl="1" indent="-205739" defTabSz="822959">
              <a:spcBef>
                <a:spcPts val="900"/>
              </a:spcBef>
              <a:defRPr sz="2520"/>
            </a:pPr>
            <a:r>
              <a:rPr lang="en-GB" sz="2000" dirty="0">
                <a:latin typeface="Arial" panose="020B0604020202020204" pitchFamily="34" charset="0"/>
                <a:cs typeface="Arial" panose="020B0604020202020204" pitchFamily="34" charset="0"/>
              </a:rPr>
              <a:t>The Person</a:t>
            </a:r>
          </a:p>
          <a:p>
            <a:pPr marL="617219" lvl="1" indent="-205739" defTabSz="822959">
              <a:spcBef>
                <a:spcPts val="900"/>
              </a:spcBef>
              <a:defRPr sz="2520"/>
            </a:pPr>
            <a:r>
              <a:rPr lang="en-GB" sz="2000" dirty="0">
                <a:latin typeface="Arial" panose="020B0604020202020204" pitchFamily="34" charset="0"/>
                <a:cs typeface="Arial" panose="020B0604020202020204" pitchFamily="34" charset="0"/>
              </a:rPr>
              <a:t>The Text</a:t>
            </a:r>
          </a:p>
          <a:p>
            <a:pPr marL="617219" lvl="1" indent="-205739" defTabSz="822959">
              <a:spcBef>
                <a:spcPts val="900"/>
              </a:spcBef>
              <a:defRPr sz="2520"/>
            </a:pPr>
            <a:r>
              <a:rPr lang="en-GB" sz="2000" dirty="0">
                <a:latin typeface="Arial" panose="020B0604020202020204" pitchFamily="34" charset="0"/>
                <a:cs typeface="Arial" panose="020B0604020202020204" pitchFamily="34" charset="0"/>
              </a:rPr>
              <a:t>Concepts</a:t>
            </a:r>
          </a:p>
        </p:txBody>
      </p:sp>
      <p:sp>
        <p:nvSpPr>
          <p:cNvPr id="121" name="Content Placeholder 2"/>
          <p:cNvSpPr txBox="1"/>
          <p:nvPr/>
        </p:nvSpPr>
        <p:spPr>
          <a:xfrm>
            <a:off x="6170807" y="2002724"/>
            <a:ext cx="4884861" cy="41282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321911" indent="-321911" defTabSz="786384">
              <a:lnSpc>
                <a:spcPct val="90000"/>
              </a:lnSpc>
              <a:spcBef>
                <a:spcPts val="800"/>
              </a:spcBef>
              <a:buSzPct val="100000"/>
              <a:buAutoNum type="romanUcPeriod" startAt="3"/>
              <a:defRPr sz="2408"/>
            </a:pPr>
            <a:r>
              <a:rPr sz="2000" dirty="0">
                <a:latin typeface="Arial" panose="020B0604020202020204" pitchFamily="34" charset="0"/>
                <a:cs typeface="Arial" panose="020B0604020202020204" pitchFamily="34" charset="0"/>
              </a:rPr>
              <a:t> Discussion on Selected Extracts</a:t>
            </a:r>
          </a:p>
          <a:p>
            <a:pPr marL="589788" lvl="1" indent="-196596" defTabSz="786384">
              <a:lnSpc>
                <a:spcPct val="90000"/>
              </a:lnSpc>
              <a:spcBef>
                <a:spcPts val="800"/>
              </a:spcBef>
              <a:buSzPct val="100000"/>
              <a:buFont typeface="Arial"/>
              <a:buChar char="•"/>
              <a:defRPr sz="2408" i="1"/>
            </a:pPr>
            <a:r>
              <a:rPr sz="2000" dirty="0">
                <a:latin typeface="Arial" panose="020B0604020202020204" pitchFamily="34" charset="0"/>
                <a:cs typeface="Arial" panose="020B0604020202020204" pitchFamily="34" charset="0"/>
              </a:rPr>
              <a:t>Mencius</a:t>
            </a:r>
            <a:endParaRPr sz="2000" b="1" i="0" dirty="0">
              <a:latin typeface="Arial" panose="020B0604020202020204" pitchFamily="34" charset="0"/>
              <a:cs typeface="Arial" panose="020B0604020202020204" pitchFamily="34" charset="0"/>
            </a:endParaRPr>
          </a:p>
          <a:p>
            <a:pPr marL="589788" lvl="1" indent="-196596" defTabSz="786384">
              <a:lnSpc>
                <a:spcPct val="90000"/>
              </a:lnSpc>
              <a:spcBef>
                <a:spcPts val="800"/>
              </a:spcBef>
              <a:buSzPct val="100000"/>
              <a:buFont typeface="Arial"/>
              <a:buChar char="•"/>
              <a:defRPr sz="2408" i="1"/>
            </a:pPr>
            <a:r>
              <a:rPr sz="2000" dirty="0" err="1">
                <a:latin typeface="Arial" panose="020B0604020202020204" pitchFamily="34" charset="0"/>
                <a:cs typeface="Arial" panose="020B0604020202020204" pitchFamily="34" charset="0"/>
              </a:rPr>
              <a:t>Xunzi</a:t>
            </a:r>
            <a:endParaRPr sz="2000" b="1" i="0" dirty="0">
              <a:latin typeface="Arial" panose="020B0604020202020204" pitchFamily="34" charset="0"/>
              <a:cs typeface="Arial" panose="020B0604020202020204" pitchFamily="34" charset="0"/>
            </a:endParaRPr>
          </a:p>
          <a:p>
            <a:pPr defTabSz="786384">
              <a:lnSpc>
                <a:spcPct val="90000"/>
              </a:lnSpc>
              <a:spcBef>
                <a:spcPts val="800"/>
              </a:spcBef>
              <a:defRPr sz="2408" i="1"/>
            </a:pPr>
            <a:endParaRPr sz="2000" b="1" i="0" dirty="0">
              <a:latin typeface="Arial" panose="020B0604020202020204" pitchFamily="34" charset="0"/>
              <a:cs typeface="Arial" panose="020B0604020202020204" pitchFamily="34" charset="0"/>
            </a:endParaRPr>
          </a:p>
          <a:p>
            <a:pPr defTabSz="786384">
              <a:lnSpc>
                <a:spcPct val="90000"/>
              </a:lnSpc>
              <a:spcBef>
                <a:spcPts val="800"/>
              </a:spcBef>
              <a:defRPr sz="2408" i="1"/>
            </a:pPr>
            <a:endParaRPr sz="2000" b="1" i="0" dirty="0">
              <a:latin typeface="Arial" panose="020B0604020202020204" pitchFamily="34" charset="0"/>
              <a:cs typeface="Arial" panose="020B0604020202020204" pitchFamily="34" charset="0"/>
            </a:endParaRPr>
          </a:p>
          <a:p>
            <a:pPr defTabSz="786384">
              <a:lnSpc>
                <a:spcPct val="90000"/>
              </a:lnSpc>
              <a:spcBef>
                <a:spcPts val="800"/>
              </a:spcBef>
              <a:defRPr sz="2408" i="1"/>
            </a:pPr>
            <a:endParaRPr sz="2000" b="1" i="0" dirty="0">
              <a:latin typeface="Arial" panose="020B0604020202020204" pitchFamily="34" charset="0"/>
              <a:cs typeface="Arial" panose="020B0604020202020204" pitchFamily="34" charset="0"/>
            </a:endParaRPr>
          </a:p>
          <a:p>
            <a:pPr defTabSz="786384">
              <a:lnSpc>
                <a:spcPct val="90000"/>
              </a:lnSpc>
              <a:spcBef>
                <a:spcPts val="800"/>
              </a:spcBef>
              <a:defRPr sz="2408" i="1"/>
            </a:pPr>
            <a:endParaRPr sz="2000" b="1" i="0" dirty="0">
              <a:latin typeface="Arial" panose="020B0604020202020204" pitchFamily="34" charset="0"/>
              <a:cs typeface="Arial" panose="020B0604020202020204" pitchFamily="34" charset="0"/>
            </a:endParaRPr>
          </a:p>
          <a:p>
            <a:pPr defTabSz="786384">
              <a:lnSpc>
                <a:spcPct val="90000"/>
              </a:lnSpc>
              <a:spcBef>
                <a:spcPts val="800"/>
              </a:spcBef>
              <a:defRPr sz="2408" i="1"/>
            </a:pPr>
            <a:endParaRPr sz="2000" b="1" i="0" dirty="0">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CC3E80B1-18F0-3B41-B5AF-2B515980C3D2}"/>
              </a:ext>
            </a:extLst>
          </p:cNvPr>
          <p:cNvSpPr txBox="1">
            <a:spLocks/>
          </p:cNvSpPr>
          <p:nvPr/>
        </p:nvSpPr>
        <p:spPr>
          <a:xfrm>
            <a:off x="666955" y="1076446"/>
            <a:ext cx="10515600" cy="8341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05255" rtl="0" latinLnBrk="0">
              <a:lnSpc>
                <a:spcPct val="90000"/>
              </a:lnSpc>
              <a:spcBef>
                <a:spcPts val="0"/>
              </a:spcBef>
              <a:spcAft>
                <a:spcPts val="0"/>
              </a:spcAft>
              <a:buClrTx/>
              <a:buSzTx/>
              <a:buFontTx/>
              <a:buNone/>
              <a:tabLst/>
              <a:defRPr sz="4356"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lgn="ctr" hangingPunct="1"/>
            <a:r>
              <a:rPr lang="en-GB" sz="3600" b="1" dirty="0">
                <a:latin typeface="Arial" panose="020B0604020202020204" pitchFamily="34" charset="0"/>
                <a:cs typeface="Arial" panose="020B0604020202020204" pitchFamily="34" charset="0"/>
              </a:rPr>
              <a:t>Summary</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Group"/>
          <p:cNvSpPr txBox="1"/>
          <p:nvPr/>
        </p:nvSpPr>
        <p:spPr>
          <a:xfrm>
            <a:off x="2095295" y="-921093"/>
            <a:ext cx="3868338" cy="471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defRPr sz="30000">
                <a:solidFill>
                  <a:srgbClr val="F1F1F1"/>
                </a:solidFill>
                <a:latin typeface="华文楷体"/>
                <a:ea typeface="华文楷体"/>
                <a:cs typeface="华文楷体"/>
                <a:sym typeface="华文楷体"/>
              </a:defRPr>
            </a:lvl1pPr>
          </a:lstStyle>
          <a:p>
            <a:r>
              <a:rPr dirty="0" err="1"/>
              <a:t>儒</a:t>
            </a:r>
            <a:endParaRPr dirty="0"/>
          </a:p>
        </p:txBody>
      </p:sp>
      <p:sp>
        <p:nvSpPr>
          <p:cNvPr id="244" name="Rectangle 3"/>
          <p:cNvSpPr/>
          <p:nvPr/>
        </p:nvSpPr>
        <p:spPr>
          <a:xfrm>
            <a:off x="-9357" y="0"/>
            <a:ext cx="2268641" cy="6858000"/>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246" name="Picture 4" descr="Picture 4"/>
          <p:cNvPicPr>
            <a:picLocks noChangeAspect="1"/>
          </p:cNvPicPr>
          <p:nvPr/>
        </p:nvPicPr>
        <p:blipFill>
          <a:blip r:embed="rId2"/>
          <a:stretch>
            <a:fillRect/>
          </a:stretch>
        </p:blipFill>
        <p:spPr>
          <a:xfrm>
            <a:off x="264860" y="153203"/>
            <a:ext cx="1720205" cy="1672422"/>
          </a:xfrm>
          <a:prstGeom prst="rect">
            <a:avLst/>
          </a:prstGeom>
          <a:ln w="12700">
            <a:miter lim="400000"/>
          </a:ln>
        </p:spPr>
      </p:pic>
      <p:sp>
        <p:nvSpPr>
          <p:cNvPr id="247" name="Content Placeholder 5"/>
          <p:cNvSpPr txBox="1">
            <a:spLocks noGrp="1"/>
          </p:cNvSpPr>
          <p:nvPr>
            <p:ph type="body" idx="1"/>
          </p:nvPr>
        </p:nvSpPr>
        <p:spPr>
          <a:xfrm>
            <a:off x="2533501" y="1331118"/>
            <a:ext cx="9256523" cy="4710661"/>
          </a:xfrm>
          <a:prstGeom prst="rect">
            <a:avLst/>
          </a:prstGeom>
        </p:spPr>
        <p:txBody>
          <a:bodyPr>
            <a:noAutofit/>
          </a:bodyPr>
          <a:lstStyle/>
          <a:p>
            <a:pPr marL="130302" indent="-130302" defTabSz="521208">
              <a:spcBef>
                <a:spcPts val="500"/>
              </a:spcBef>
              <a:defRPr sz="1596"/>
            </a:pPr>
            <a:r>
              <a:rPr sz="2000" dirty="0">
                <a:latin typeface="Arial" panose="020B0604020202020204" pitchFamily="34" charset="0"/>
                <a:cs typeface="Arial" panose="020B0604020202020204" pitchFamily="34" charset="0"/>
              </a:rPr>
              <a:t>“</a:t>
            </a:r>
            <a:r>
              <a:rPr sz="2000" b="1" dirty="0">
                <a:latin typeface="Arial" panose="020B0604020202020204" pitchFamily="34" charset="0"/>
                <a:cs typeface="Arial" panose="020B0604020202020204" pitchFamily="34" charset="0"/>
              </a:rPr>
              <a:t>To be as noble as the Son of Heaven and to be so rich as to possess the whole world—these are what the natural dispositions of people are all alike in desiring.</a:t>
            </a:r>
            <a:r>
              <a:rPr sz="2000" dirty="0">
                <a:latin typeface="Arial" panose="020B0604020202020204" pitchFamily="34" charset="0"/>
                <a:cs typeface="Arial" panose="020B0604020202020204" pitchFamily="34" charset="0"/>
              </a:rPr>
              <a:t> However, </a:t>
            </a:r>
            <a:r>
              <a:rPr sz="2000" b="1" dirty="0">
                <a:latin typeface="Arial" panose="020B0604020202020204" pitchFamily="34" charset="0"/>
                <a:cs typeface="Arial" panose="020B0604020202020204" pitchFamily="34" charset="0"/>
              </a:rPr>
              <a:t>if you followed along with people’s desires, then their power could not be accommodated, and goods could not be made sufficient</a:t>
            </a:r>
            <a:r>
              <a:rPr sz="2000" dirty="0">
                <a:latin typeface="Arial" panose="020B0604020202020204" pitchFamily="34" charset="0"/>
                <a:cs typeface="Arial" panose="020B0604020202020204" pitchFamily="34" charset="0"/>
              </a:rPr>
              <a:t>. Accordingly, for their sake the former kings </a:t>
            </a:r>
            <a:r>
              <a:rPr sz="2000" b="1" dirty="0">
                <a:latin typeface="Arial" panose="020B0604020202020204" pitchFamily="34" charset="0"/>
                <a:cs typeface="Arial" panose="020B0604020202020204" pitchFamily="34" charset="0"/>
              </a:rPr>
              <a:t>established ritual and rightness in order to divide the people up and cause there to be the rankings</a:t>
            </a:r>
            <a:r>
              <a:rPr sz="2000" dirty="0">
                <a:latin typeface="Arial" panose="020B0604020202020204" pitchFamily="34" charset="0"/>
                <a:cs typeface="Arial" panose="020B0604020202020204" pitchFamily="34" charset="0"/>
              </a:rPr>
              <a:t> of noble and base, the distinction between old and young, and the divisions between wise and stupid and capable and incapable. </a:t>
            </a:r>
            <a:r>
              <a:rPr sz="2000" b="1" dirty="0">
                <a:latin typeface="Arial" panose="020B0604020202020204" pitchFamily="34" charset="0"/>
                <a:cs typeface="Arial" panose="020B0604020202020204" pitchFamily="34" charset="0"/>
              </a:rPr>
              <a:t>All these cause each person to carry out his proper task and each to attain his proper place. After that, they cause the amount and abundance of their salaries to reach the proper balance.</a:t>
            </a:r>
            <a:r>
              <a:rPr sz="2000" dirty="0">
                <a:latin typeface="Arial" panose="020B0604020202020204" pitchFamily="34" charset="0"/>
                <a:cs typeface="Arial" panose="020B0604020202020204" pitchFamily="34" charset="0"/>
              </a:rPr>
              <a:t> This is the way to achieve community life and harmonious unity.” (Ch. 4 “On </a:t>
            </a:r>
            <a:r>
              <a:rPr sz="2000" dirty="0" err="1">
                <a:latin typeface="Arial" panose="020B0604020202020204" pitchFamily="34" charset="0"/>
                <a:cs typeface="Arial" panose="020B0604020202020204" pitchFamily="34" charset="0"/>
              </a:rPr>
              <a:t>Honour</a:t>
            </a:r>
            <a:r>
              <a:rPr sz="2000" dirty="0">
                <a:latin typeface="Arial" panose="020B0604020202020204" pitchFamily="34" charset="0"/>
                <a:cs typeface="Arial" panose="020B0604020202020204" pitchFamily="34" charset="0"/>
              </a:rPr>
              <a:t> and Disgrace”)</a:t>
            </a:r>
          </a:p>
        </p:txBody>
      </p:sp>
      <p:sp>
        <p:nvSpPr>
          <p:cNvPr id="9" name="Title 1">
            <a:extLst>
              <a:ext uri="{FF2B5EF4-FFF2-40B4-BE49-F238E27FC236}">
                <a16:creationId xmlns:a16="http://schemas.microsoft.com/office/drawing/2014/main" id="{30C91B06-2C87-0C49-A1E5-A8EDDF6BD88B}"/>
              </a:ext>
            </a:extLst>
          </p:cNvPr>
          <p:cNvSpPr txBox="1">
            <a:spLocks/>
          </p:cNvSpPr>
          <p:nvPr/>
        </p:nvSpPr>
        <p:spPr>
          <a:xfrm>
            <a:off x="2533501" y="5555"/>
            <a:ext cx="8811998"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GB" sz="3600" b="1" dirty="0">
                <a:latin typeface="Arial" panose="020B0604020202020204" pitchFamily="34" charset="0"/>
                <a:cs typeface="Arial" panose="020B0604020202020204" pitchFamily="34" charset="0"/>
              </a:rPr>
              <a:t>(1) Nature [2.0]</a:t>
            </a:r>
            <a:endParaRPr lang="en-GB" sz="36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813459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Group"/>
          <p:cNvSpPr txBox="1"/>
          <p:nvPr/>
        </p:nvSpPr>
        <p:spPr>
          <a:xfrm>
            <a:off x="2095295" y="-921093"/>
            <a:ext cx="3868338" cy="471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defRPr sz="30000">
                <a:solidFill>
                  <a:srgbClr val="F1F1F1"/>
                </a:solidFill>
                <a:latin typeface="华文楷体"/>
                <a:ea typeface="华文楷体"/>
                <a:cs typeface="华文楷体"/>
                <a:sym typeface="华文楷体"/>
              </a:defRPr>
            </a:lvl1pPr>
          </a:lstStyle>
          <a:p>
            <a:r>
              <a:t>儒</a:t>
            </a:r>
          </a:p>
        </p:txBody>
      </p:sp>
      <p:sp>
        <p:nvSpPr>
          <p:cNvPr id="250" name="Rectangle 3"/>
          <p:cNvSpPr/>
          <p:nvPr/>
        </p:nvSpPr>
        <p:spPr>
          <a:xfrm>
            <a:off x="-9357" y="0"/>
            <a:ext cx="2268641" cy="6858000"/>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sp>
        <p:nvSpPr>
          <p:cNvPr id="252" name="Content Placeholder 5"/>
          <p:cNvSpPr txBox="1">
            <a:spLocks noGrp="1"/>
          </p:cNvSpPr>
          <p:nvPr>
            <p:ph type="body" idx="1"/>
          </p:nvPr>
        </p:nvSpPr>
        <p:spPr>
          <a:xfrm>
            <a:off x="2533501" y="1253331"/>
            <a:ext cx="8811998" cy="4351338"/>
          </a:xfrm>
          <a:prstGeom prst="rect">
            <a:avLst/>
          </a:prstGeom>
        </p:spPr>
        <p:txBody>
          <a:bodyPr>
            <a:normAutofit/>
          </a:bodyPr>
          <a:lstStyle/>
          <a:p>
            <a:pPr marL="226313" indent="-226313" defTabSz="905255">
              <a:spcBef>
                <a:spcPts val="900"/>
              </a:spcBef>
              <a:defRPr sz="2772"/>
            </a:pPr>
            <a:r>
              <a:rPr sz="2000" dirty="0">
                <a:latin typeface="Arial" panose="020B0604020202020204" pitchFamily="34" charset="0"/>
                <a:cs typeface="Arial" panose="020B0604020202020204" pitchFamily="34" charset="0"/>
              </a:rPr>
              <a:t>Heaven </a:t>
            </a:r>
            <a:r>
              <a:rPr sz="2000" i="1" dirty="0">
                <a:latin typeface="Arial" panose="020B0604020202020204" pitchFamily="34" charset="0"/>
                <a:cs typeface="Arial" panose="020B0604020202020204" pitchFamily="34" charset="0"/>
              </a:rPr>
              <a:t>vs</a:t>
            </a:r>
            <a:r>
              <a:rPr sz="2000" dirty="0">
                <a:latin typeface="Arial" panose="020B0604020202020204" pitchFamily="34" charset="0"/>
                <a:cs typeface="Arial" panose="020B0604020202020204" pitchFamily="34" charset="0"/>
              </a:rPr>
              <a:t> Human</a:t>
            </a:r>
          </a:p>
          <a:p>
            <a:pPr marL="678941" lvl="1" indent="-226313" defTabSz="905255">
              <a:spcBef>
                <a:spcPts val="900"/>
              </a:spcBef>
              <a:defRPr sz="2772"/>
            </a:pPr>
            <a:r>
              <a:rPr sz="2000" dirty="0">
                <a:latin typeface="Arial" panose="020B0604020202020204" pitchFamily="34" charset="0"/>
                <a:cs typeface="Arial" panose="020B0604020202020204" pitchFamily="34" charset="0"/>
              </a:rPr>
              <a:t>Human beings as composite of natural and cultural</a:t>
            </a:r>
          </a:p>
          <a:p>
            <a:pPr marL="678941" lvl="1" indent="-226313" defTabSz="905255">
              <a:spcBef>
                <a:spcPts val="900"/>
              </a:spcBef>
              <a:defRPr sz="2772"/>
            </a:pPr>
            <a:r>
              <a:rPr sz="2000" dirty="0">
                <a:latin typeface="Arial" panose="020B0604020202020204" pitchFamily="34" charset="0"/>
                <a:cs typeface="Arial" panose="020B0604020202020204" pitchFamily="34" charset="0"/>
              </a:rPr>
              <a:t>Special position among the myriad things</a:t>
            </a:r>
          </a:p>
          <a:p>
            <a:pPr marL="1131569" lvl="2" indent="-226313" defTabSz="905255">
              <a:spcBef>
                <a:spcPts val="900"/>
              </a:spcBef>
              <a:defRPr sz="2772"/>
            </a:pPr>
            <a:r>
              <a:rPr sz="2000" dirty="0">
                <a:latin typeface="Arial" panose="020B0604020202020204" pitchFamily="34" charset="0"/>
                <a:cs typeface="Arial" panose="020B0604020202020204" pitchFamily="34" charset="0"/>
              </a:rPr>
              <a:t>Amorality of nature alone</a:t>
            </a:r>
          </a:p>
          <a:p>
            <a:pPr marL="678941" lvl="1" indent="-226313" defTabSz="905255">
              <a:spcBef>
                <a:spcPts val="900"/>
              </a:spcBef>
              <a:defRPr sz="2772"/>
            </a:pPr>
            <a:endParaRPr sz="2000" dirty="0">
              <a:latin typeface="Arial" panose="020B0604020202020204" pitchFamily="34" charset="0"/>
              <a:cs typeface="Arial" panose="020B0604020202020204" pitchFamily="34" charset="0"/>
            </a:endParaRPr>
          </a:p>
          <a:p>
            <a:pPr marL="226313" indent="-226313" defTabSz="905255">
              <a:spcBef>
                <a:spcPts val="900"/>
              </a:spcBef>
              <a:defRPr sz="2772"/>
            </a:pPr>
            <a:r>
              <a:rPr sz="2000" dirty="0">
                <a:latin typeface="Arial" panose="020B0604020202020204" pitchFamily="34" charset="0"/>
                <a:cs typeface="Arial" panose="020B0604020202020204" pitchFamily="34" charset="0"/>
              </a:rPr>
              <a:t>State of nature</a:t>
            </a:r>
          </a:p>
          <a:p>
            <a:pPr marL="678941" lvl="1" indent="-226313" defTabSz="905255">
              <a:spcBef>
                <a:spcPts val="900"/>
              </a:spcBef>
              <a:defRPr sz="2772"/>
            </a:pPr>
            <a:r>
              <a:rPr sz="2000" dirty="0">
                <a:latin typeface="Arial" panose="020B0604020202020204" pitchFamily="34" charset="0"/>
                <a:cs typeface="Arial" panose="020B0604020202020204" pitchFamily="34" charset="0"/>
              </a:rPr>
              <a:t>Chaos due to over-desiring and lack of material resources</a:t>
            </a:r>
          </a:p>
          <a:p>
            <a:pPr marL="678941" lvl="1" indent="-226313" defTabSz="905255">
              <a:spcBef>
                <a:spcPts val="900"/>
              </a:spcBef>
              <a:defRPr sz="2772"/>
            </a:pPr>
            <a:r>
              <a:rPr sz="2000" dirty="0">
                <a:latin typeface="Arial" panose="020B0604020202020204" pitchFamily="34" charset="0"/>
                <a:cs typeface="Arial" panose="020B0604020202020204" pitchFamily="34" charset="0"/>
              </a:rPr>
              <a:t>Historical vs hypothetical account?</a:t>
            </a:r>
          </a:p>
        </p:txBody>
      </p:sp>
      <p:pic>
        <p:nvPicPr>
          <p:cNvPr id="253" name="Picture 4" descr="Picture 4"/>
          <p:cNvPicPr>
            <a:picLocks noChangeAspect="1"/>
          </p:cNvPicPr>
          <p:nvPr/>
        </p:nvPicPr>
        <p:blipFill>
          <a:blip r:embed="rId2"/>
          <a:stretch>
            <a:fillRect/>
          </a:stretch>
        </p:blipFill>
        <p:spPr>
          <a:xfrm>
            <a:off x="264860" y="153203"/>
            <a:ext cx="1720205" cy="1672422"/>
          </a:xfrm>
          <a:prstGeom prst="rect">
            <a:avLst/>
          </a:prstGeom>
          <a:ln w="12700">
            <a:miter lim="400000"/>
          </a:ln>
        </p:spPr>
      </p:pic>
      <p:sp>
        <p:nvSpPr>
          <p:cNvPr id="15" name="Title 1">
            <a:extLst>
              <a:ext uri="{FF2B5EF4-FFF2-40B4-BE49-F238E27FC236}">
                <a16:creationId xmlns:a16="http://schemas.microsoft.com/office/drawing/2014/main" id="{1FD1FD51-AAA9-DE4A-8E57-706F1588BE4A}"/>
              </a:ext>
            </a:extLst>
          </p:cNvPr>
          <p:cNvSpPr txBox="1">
            <a:spLocks/>
          </p:cNvSpPr>
          <p:nvPr/>
        </p:nvSpPr>
        <p:spPr>
          <a:xfrm>
            <a:off x="2533501" y="5555"/>
            <a:ext cx="8811998"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GB" sz="3600" b="1" dirty="0">
                <a:latin typeface="Arial" panose="020B0604020202020204" pitchFamily="34" charset="0"/>
                <a:cs typeface="Arial" panose="020B0604020202020204" pitchFamily="34" charset="0"/>
              </a:rPr>
              <a:t>(1) Nature [2.0]</a:t>
            </a:r>
            <a:endParaRPr lang="en-GB" sz="3600" b="1" i="1"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Group"/>
          <p:cNvSpPr txBox="1"/>
          <p:nvPr/>
        </p:nvSpPr>
        <p:spPr>
          <a:xfrm>
            <a:off x="2095295" y="-921093"/>
            <a:ext cx="3868338" cy="471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defRPr sz="30000">
                <a:solidFill>
                  <a:srgbClr val="F1F1F1"/>
                </a:solidFill>
                <a:latin typeface="华文楷体"/>
                <a:ea typeface="华文楷体"/>
                <a:cs typeface="华文楷体"/>
                <a:sym typeface="华文楷体"/>
              </a:defRPr>
            </a:lvl1pPr>
          </a:lstStyle>
          <a:p>
            <a:r>
              <a:t>儒</a:t>
            </a:r>
          </a:p>
        </p:txBody>
      </p:sp>
      <p:sp>
        <p:nvSpPr>
          <p:cNvPr id="256" name="Rectangle 3"/>
          <p:cNvSpPr/>
          <p:nvPr/>
        </p:nvSpPr>
        <p:spPr>
          <a:xfrm>
            <a:off x="-9357" y="0"/>
            <a:ext cx="2268641" cy="6858000"/>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258" name="Picture 4" descr="Picture 4"/>
          <p:cNvPicPr>
            <a:picLocks noChangeAspect="1"/>
          </p:cNvPicPr>
          <p:nvPr/>
        </p:nvPicPr>
        <p:blipFill>
          <a:blip r:embed="rId2"/>
          <a:stretch>
            <a:fillRect/>
          </a:stretch>
        </p:blipFill>
        <p:spPr>
          <a:xfrm>
            <a:off x="264860" y="153203"/>
            <a:ext cx="1720205" cy="1672422"/>
          </a:xfrm>
          <a:prstGeom prst="rect">
            <a:avLst/>
          </a:prstGeom>
          <a:ln w="12700">
            <a:miter lim="400000"/>
          </a:ln>
        </p:spPr>
      </p:pic>
      <p:sp>
        <p:nvSpPr>
          <p:cNvPr id="259" name="Content Placeholder 5"/>
          <p:cNvSpPr txBox="1">
            <a:spLocks noGrp="1"/>
          </p:cNvSpPr>
          <p:nvPr>
            <p:ph type="body" idx="1"/>
          </p:nvPr>
        </p:nvSpPr>
        <p:spPr>
          <a:xfrm>
            <a:off x="2533501" y="1327943"/>
            <a:ext cx="9256523" cy="4351338"/>
          </a:xfrm>
          <a:prstGeom prst="rect">
            <a:avLst/>
          </a:prstGeom>
        </p:spPr>
        <p:txBody>
          <a:bodyPr>
            <a:noAutofit/>
          </a:bodyPr>
          <a:lstStyle/>
          <a:p>
            <a:pPr marL="160019" indent="-160019" defTabSz="640079">
              <a:spcBef>
                <a:spcPts val="700"/>
              </a:spcBef>
              <a:defRPr sz="1960"/>
            </a:pPr>
            <a:r>
              <a:rPr sz="2000" dirty="0">
                <a:latin typeface="Arial" panose="020B0604020202020204" pitchFamily="34" charset="0"/>
                <a:cs typeface="Arial" panose="020B0604020202020204" pitchFamily="34" charset="0"/>
              </a:rPr>
              <a:t>“Thus, I say that </a:t>
            </a:r>
            <a:r>
              <a:rPr sz="2000" b="1" dirty="0">
                <a:latin typeface="Arial" panose="020B0604020202020204" pitchFamily="34" charset="0"/>
                <a:cs typeface="Arial" panose="020B0604020202020204" pitchFamily="34" charset="0"/>
              </a:rPr>
              <a:t>human nature is the original beginning and the raw material, and deliberate effort is what makes it patterned, ordered, and exalted</a:t>
            </a:r>
            <a:r>
              <a:rPr sz="2000" dirty="0">
                <a:latin typeface="Arial" panose="020B0604020202020204" pitchFamily="34" charset="0"/>
                <a:cs typeface="Arial" panose="020B0604020202020204" pitchFamily="34" charset="0"/>
              </a:rPr>
              <a:t>. … </a:t>
            </a:r>
            <a:r>
              <a:rPr sz="2000" b="1" dirty="0">
                <a:latin typeface="Arial" panose="020B0604020202020204" pitchFamily="34" charset="0"/>
                <a:cs typeface="Arial" panose="020B0604020202020204" pitchFamily="34" charset="0"/>
              </a:rPr>
              <a:t>When human nature and deliberate effort unite, then all under Heaven becomes ordered. </a:t>
            </a:r>
            <a:r>
              <a:rPr sz="2000" dirty="0">
                <a:latin typeface="Arial" panose="020B0604020202020204" pitchFamily="34" charset="0"/>
                <a:cs typeface="Arial" panose="020B0604020202020204" pitchFamily="34" charset="0"/>
              </a:rPr>
              <a:t>For Heaven can give birth to creatures, but it cannot enforce distinctions among creatures. Earth can support people, but it cannot order people.</a:t>
            </a:r>
            <a:r>
              <a:rPr sz="2000" b="1" dirty="0">
                <a:latin typeface="Arial" panose="020B0604020202020204" pitchFamily="34" charset="0"/>
                <a:cs typeface="Arial" panose="020B0604020202020204" pitchFamily="34" charset="0"/>
              </a:rPr>
              <a:t> In the world, all members of the myriad things and the human race must await the sage, and only then will they be appropriately divided up.</a:t>
            </a:r>
            <a:r>
              <a:rPr sz="2000" dirty="0">
                <a:latin typeface="Arial" panose="020B0604020202020204" pitchFamily="34" charset="0"/>
                <a:cs typeface="Arial" panose="020B0604020202020204" pitchFamily="34" charset="0"/>
              </a:rPr>
              <a:t>” (Ch. 19 “Discourse on Rituals”)</a:t>
            </a:r>
            <a:endParaRPr lang="en-GB" sz="2000" dirty="0">
              <a:latin typeface="Arial" panose="020B0604020202020204" pitchFamily="34" charset="0"/>
              <a:cs typeface="Arial" panose="020B0604020202020204" pitchFamily="34" charset="0"/>
            </a:endParaRPr>
          </a:p>
          <a:p>
            <a:pPr marL="160019" indent="-160019" defTabSz="640079">
              <a:spcBef>
                <a:spcPts val="700"/>
              </a:spcBef>
              <a:defRPr sz="1960"/>
            </a:pPr>
            <a:endParaRPr sz="2000" dirty="0">
              <a:latin typeface="Arial" panose="020B0604020202020204" pitchFamily="34" charset="0"/>
              <a:cs typeface="Arial" panose="020B0604020202020204" pitchFamily="34" charset="0"/>
            </a:endParaRPr>
          </a:p>
          <a:p>
            <a:pPr marL="160019" indent="-160019" defTabSz="640079">
              <a:spcBef>
                <a:spcPts val="700"/>
              </a:spcBef>
              <a:defRPr sz="1960"/>
            </a:pPr>
            <a:r>
              <a:rPr sz="2000" dirty="0">
                <a:latin typeface="Arial" panose="020B0604020202020204" pitchFamily="34" charset="0"/>
                <a:cs typeface="Arial" panose="020B0604020202020204" pitchFamily="34" charset="0"/>
              </a:rPr>
              <a:t>“</a:t>
            </a:r>
            <a:r>
              <a:rPr sz="2000" b="1"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In every aspect of human nature, the nature of Yao and Shun was one and the same as that of </a:t>
            </a:r>
            <a:r>
              <a:rPr sz="2000" dirty="0" err="1">
                <a:latin typeface="Arial" panose="020B0604020202020204" pitchFamily="34" charset="0"/>
                <a:cs typeface="Arial" panose="020B0604020202020204" pitchFamily="34" charset="0"/>
              </a:rPr>
              <a:t>Jie</a:t>
            </a:r>
            <a:r>
              <a:rPr sz="2000" dirty="0">
                <a:latin typeface="Arial" panose="020B0604020202020204" pitchFamily="34" charset="0"/>
                <a:cs typeface="Arial" panose="020B0604020202020204" pitchFamily="34" charset="0"/>
              </a:rPr>
              <a:t> and Robber </a:t>
            </a:r>
            <a:r>
              <a:rPr sz="2000" dirty="0" err="1">
                <a:latin typeface="Arial" panose="020B0604020202020204" pitchFamily="34" charset="0"/>
                <a:cs typeface="Arial" panose="020B0604020202020204" pitchFamily="34" charset="0"/>
              </a:rPr>
              <a:t>Zhi</a:t>
            </a:r>
            <a:r>
              <a:rPr sz="2000" dirty="0">
                <a:latin typeface="Arial" panose="020B0604020202020204" pitchFamily="34" charset="0"/>
                <a:cs typeface="Arial" panose="020B0604020202020204" pitchFamily="34" charset="0"/>
              </a:rPr>
              <a:t>. The nature of the gentleman is one and the same as that of the petty man. … Everything that one values in Yao and Shun and the gentleman is </a:t>
            </a:r>
            <a:r>
              <a:rPr sz="2000" b="1" dirty="0">
                <a:latin typeface="Arial" panose="020B0604020202020204" pitchFamily="34" charset="0"/>
                <a:cs typeface="Arial" panose="020B0604020202020204" pitchFamily="34" charset="0"/>
              </a:rPr>
              <a:t>due to the fact that they were able to transform their nature and to establish deliberate effort</a:t>
            </a:r>
            <a:r>
              <a:rPr sz="2000" dirty="0">
                <a:latin typeface="Arial" panose="020B0604020202020204" pitchFamily="34" charset="0"/>
                <a:cs typeface="Arial" panose="020B0604020202020204" pitchFamily="34" charset="0"/>
              </a:rPr>
              <a:t>. </a:t>
            </a:r>
            <a:r>
              <a:rPr sz="2000" b="1" dirty="0">
                <a:latin typeface="Arial" panose="020B0604020202020204" pitchFamily="34" charset="0"/>
                <a:cs typeface="Arial" panose="020B0604020202020204" pitchFamily="34" charset="0"/>
              </a:rPr>
              <a:t>In establishing deliberate effort, they produced ritual and rightness.</a:t>
            </a:r>
            <a:r>
              <a:rPr sz="2000" dirty="0">
                <a:latin typeface="Arial" panose="020B0604020202020204" pitchFamily="34" charset="0"/>
                <a:cs typeface="Arial" panose="020B0604020202020204" pitchFamily="34" charset="0"/>
              </a:rPr>
              <a:t> Thus, the relationship of the sage to ritual and rightness and the accumulation of deliberate effort is like mixing up clay and producing things.” (Ch. 23 "Human Nature Is Bad”)</a:t>
            </a:r>
          </a:p>
        </p:txBody>
      </p:sp>
      <p:sp>
        <p:nvSpPr>
          <p:cNvPr id="7" name="Title 1">
            <a:extLst>
              <a:ext uri="{FF2B5EF4-FFF2-40B4-BE49-F238E27FC236}">
                <a16:creationId xmlns:a16="http://schemas.microsoft.com/office/drawing/2014/main" id="{95404486-B009-F24D-8ED8-8067FA4FAA20}"/>
              </a:ext>
            </a:extLst>
          </p:cNvPr>
          <p:cNvSpPr txBox="1">
            <a:spLocks/>
          </p:cNvSpPr>
          <p:nvPr/>
        </p:nvSpPr>
        <p:spPr>
          <a:xfrm>
            <a:off x="2533501" y="5555"/>
            <a:ext cx="8811998"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GB" sz="3600" b="1" dirty="0">
                <a:latin typeface="Arial" panose="020B0604020202020204" pitchFamily="34" charset="0"/>
                <a:cs typeface="Arial" panose="020B0604020202020204" pitchFamily="34" charset="0"/>
              </a:rPr>
              <a:t>(2) The </a:t>
            </a:r>
            <a:r>
              <a:rPr lang="en-GB" sz="3600" b="1" dirty="0" err="1">
                <a:latin typeface="Arial" panose="020B0604020202020204" pitchFamily="34" charset="0"/>
                <a:cs typeface="Arial" panose="020B0604020202020204" pitchFamily="34" charset="0"/>
              </a:rPr>
              <a:t>Heartmind</a:t>
            </a:r>
            <a:r>
              <a:rPr lang="en-GB" sz="3600" b="1" dirty="0">
                <a:latin typeface="Arial" panose="020B0604020202020204" pitchFamily="34" charset="0"/>
                <a:cs typeface="Arial" panose="020B0604020202020204" pitchFamily="34" charset="0"/>
              </a:rPr>
              <a:t> [2.0]</a:t>
            </a:r>
            <a:endParaRPr lang="en-GB" sz="3600" b="1" i="1"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Group"/>
          <p:cNvSpPr txBox="1"/>
          <p:nvPr/>
        </p:nvSpPr>
        <p:spPr>
          <a:xfrm>
            <a:off x="2095295" y="-921093"/>
            <a:ext cx="3868338" cy="471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defRPr sz="30000">
                <a:solidFill>
                  <a:srgbClr val="F1F1F1"/>
                </a:solidFill>
                <a:latin typeface="华文楷体"/>
                <a:ea typeface="华文楷体"/>
                <a:cs typeface="华文楷体"/>
                <a:sym typeface="华文楷体"/>
              </a:defRPr>
            </a:lvl1pPr>
          </a:lstStyle>
          <a:p>
            <a:r>
              <a:t>儒</a:t>
            </a:r>
          </a:p>
        </p:txBody>
      </p:sp>
      <p:sp>
        <p:nvSpPr>
          <p:cNvPr id="262" name="Rectangle 3"/>
          <p:cNvSpPr/>
          <p:nvPr/>
        </p:nvSpPr>
        <p:spPr>
          <a:xfrm>
            <a:off x="-9357" y="0"/>
            <a:ext cx="2268641" cy="6858000"/>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sp>
        <p:nvSpPr>
          <p:cNvPr id="264" name="Content Placeholder 5"/>
          <p:cNvSpPr txBox="1">
            <a:spLocks noGrp="1"/>
          </p:cNvSpPr>
          <p:nvPr>
            <p:ph type="body" idx="1"/>
          </p:nvPr>
        </p:nvSpPr>
        <p:spPr>
          <a:xfrm>
            <a:off x="2533501" y="1253331"/>
            <a:ext cx="9268793" cy="4351338"/>
          </a:xfrm>
          <a:prstGeom prst="rect">
            <a:avLst/>
          </a:prstGeom>
        </p:spPr>
        <p:txBody>
          <a:bodyPr>
            <a:normAutofit/>
          </a:bodyPr>
          <a:lstStyle/>
          <a:p>
            <a:pPr marL="176021" indent="-176021" defTabSz="704087">
              <a:spcBef>
                <a:spcPts val="700"/>
              </a:spcBef>
              <a:defRPr sz="2156"/>
            </a:pPr>
            <a:r>
              <a:rPr sz="2000" dirty="0" err="1">
                <a:latin typeface="Arial" panose="020B0604020202020204" pitchFamily="34" charset="0"/>
                <a:cs typeface="Arial" panose="020B0604020202020204" pitchFamily="34" charset="0"/>
              </a:rPr>
              <a:t>Heartmind</a:t>
            </a:r>
            <a:endParaRPr sz="2000" dirty="0">
              <a:latin typeface="Arial" panose="020B0604020202020204" pitchFamily="34" charset="0"/>
              <a:cs typeface="Arial" panose="020B0604020202020204" pitchFamily="34" charset="0"/>
            </a:endParaRPr>
          </a:p>
          <a:p>
            <a:pPr marL="528065" lvl="1" indent="-176021" defTabSz="704087">
              <a:spcBef>
                <a:spcPts val="700"/>
              </a:spcBef>
              <a:defRPr sz="2156"/>
            </a:pPr>
            <a:r>
              <a:rPr sz="2000" dirty="0">
                <a:latin typeface="Arial" panose="020B0604020202020204" pitchFamily="34" charset="0"/>
                <a:cs typeface="Arial" panose="020B0604020202020204" pitchFamily="34" charset="0"/>
              </a:rPr>
              <a:t>Heaven-endowed</a:t>
            </a:r>
          </a:p>
          <a:p>
            <a:pPr marL="528065" lvl="1" indent="-176021" defTabSz="704087">
              <a:spcBef>
                <a:spcPts val="700"/>
              </a:spcBef>
              <a:defRPr sz="2156"/>
            </a:pPr>
            <a:r>
              <a:rPr sz="2000" i="1" dirty="0">
                <a:latin typeface="Arial" panose="020B0604020202020204" pitchFamily="34" charset="0"/>
                <a:cs typeface="Arial" panose="020B0604020202020204" pitchFamily="34" charset="0"/>
              </a:rPr>
              <a:t>vs</a:t>
            </a:r>
            <a:r>
              <a:rPr sz="2000" dirty="0">
                <a:latin typeface="Arial" panose="020B0604020202020204" pitchFamily="34" charset="0"/>
                <a:cs typeface="Arial" panose="020B0604020202020204" pitchFamily="34" charset="0"/>
              </a:rPr>
              <a:t> the Five Faculties [</a:t>
            </a:r>
            <a:r>
              <a:rPr sz="2000" i="1" dirty="0" err="1">
                <a:latin typeface="Arial" panose="020B0604020202020204" pitchFamily="34" charset="0"/>
                <a:cs typeface="Arial" panose="020B0604020202020204" pitchFamily="34" charset="0"/>
              </a:rPr>
              <a:t>wuguan</a:t>
            </a:r>
            <a:r>
              <a:rPr sz="2000" dirty="0">
                <a:latin typeface="Arial" panose="020B0604020202020204" pitchFamily="34" charset="0"/>
                <a:cs typeface="Arial" panose="020B0604020202020204" pitchFamily="34" charset="0"/>
              </a:rPr>
              <a:t> </a:t>
            </a:r>
            <a:r>
              <a:rPr sz="2000" dirty="0" err="1">
                <a:latin typeface="Arial" panose="020B0604020202020204" pitchFamily="34" charset="0"/>
                <a:cs typeface="Arial" panose="020B0604020202020204" pitchFamily="34" charset="0"/>
              </a:rPr>
              <a:t>五官</a:t>
            </a:r>
            <a:r>
              <a:rPr sz="2000" dirty="0">
                <a:latin typeface="Arial" panose="020B0604020202020204" pitchFamily="34" charset="0"/>
                <a:cs typeface="Arial" panose="020B0604020202020204" pitchFamily="34" charset="0"/>
              </a:rPr>
              <a:t>]</a:t>
            </a:r>
          </a:p>
          <a:p>
            <a:pPr marL="880109" lvl="2" indent="-176021" defTabSz="704087">
              <a:spcBef>
                <a:spcPts val="700"/>
              </a:spcBef>
              <a:defRPr sz="2156"/>
            </a:pPr>
            <a:r>
              <a:rPr sz="2000" dirty="0">
                <a:latin typeface="Arial" panose="020B0604020202020204" pitchFamily="34" charset="0"/>
                <a:cs typeface="Arial" panose="020B0604020202020204" pitchFamily="34" charset="0"/>
              </a:rPr>
              <a:t>Distinctions [</a:t>
            </a:r>
            <a:r>
              <a:rPr sz="2000" i="1" dirty="0" err="1">
                <a:latin typeface="Arial" panose="020B0604020202020204" pitchFamily="34" charset="0"/>
                <a:cs typeface="Arial" panose="020B0604020202020204" pitchFamily="34" charset="0"/>
              </a:rPr>
              <a:t>bian</a:t>
            </a:r>
            <a:r>
              <a:rPr sz="2000" dirty="0">
                <a:latin typeface="Arial" panose="020B0604020202020204" pitchFamily="34" charset="0"/>
                <a:cs typeface="Arial" panose="020B0604020202020204" pitchFamily="34" charset="0"/>
              </a:rPr>
              <a:t> </a:t>
            </a:r>
            <a:r>
              <a:rPr sz="2000" dirty="0" err="1">
                <a:latin typeface="Arial" panose="020B0604020202020204" pitchFamily="34" charset="0"/>
                <a:cs typeface="Arial" panose="020B0604020202020204" pitchFamily="34" charset="0"/>
              </a:rPr>
              <a:t>辨</a:t>
            </a:r>
            <a:r>
              <a:rPr sz="2000" dirty="0">
                <a:latin typeface="Arial" panose="020B0604020202020204" pitchFamily="34" charset="0"/>
                <a:cs typeface="Arial" panose="020B0604020202020204" pitchFamily="34" charset="0"/>
              </a:rPr>
              <a:t>] and social divisions [</a:t>
            </a:r>
            <a:r>
              <a:rPr sz="2000" i="1" dirty="0">
                <a:latin typeface="Arial" panose="020B0604020202020204" pitchFamily="34" charset="0"/>
                <a:cs typeface="Arial" panose="020B0604020202020204" pitchFamily="34" charset="0"/>
              </a:rPr>
              <a:t>fen</a:t>
            </a:r>
            <a:r>
              <a:rPr sz="2000" dirty="0">
                <a:latin typeface="Arial" panose="020B0604020202020204" pitchFamily="34" charset="0"/>
                <a:cs typeface="Arial" panose="020B0604020202020204" pitchFamily="34" charset="0"/>
              </a:rPr>
              <a:t> </a:t>
            </a:r>
            <a:r>
              <a:rPr sz="2000" dirty="0" err="1">
                <a:latin typeface="Arial" panose="020B0604020202020204" pitchFamily="34" charset="0"/>
                <a:cs typeface="Arial" panose="020B0604020202020204" pitchFamily="34" charset="0"/>
              </a:rPr>
              <a:t>分</a:t>
            </a:r>
            <a:r>
              <a:rPr sz="2000" dirty="0">
                <a:latin typeface="Arial" panose="020B0604020202020204" pitchFamily="34" charset="0"/>
                <a:cs typeface="Arial" panose="020B0604020202020204" pitchFamily="34" charset="0"/>
              </a:rPr>
              <a:t>]</a:t>
            </a:r>
          </a:p>
          <a:p>
            <a:pPr marL="1232153" lvl="3" indent="-176021" defTabSz="704087">
              <a:spcBef>
                <a:spcPts val="700"/>
              </a:spcBef>
              <a:defRPr sz="2156"/>
            </a:pPr>
            <a:r>
              <a:rPr sz="2000" dirty="0">
                <a:latin typeface="Arial" panose="020B0604020202020204" pitchFamily="34" charset="0"/>
                <a:cs typeface="Arial" panose="020B0604020202020204" pitchFamily="34" charset="0"/>
              </a:rPr>
              <a:t>Cognition</a:t>
            </a:r>
          </a:p>
          <a:p>
            <a:pPr marL="1584197" lvl="4" indent="-176021" defTabSz="704087">
              <a:spcBef>
                <a:spcPts val="700"/>
              </a:spcBef>
              <a:defRPr sz="2156"/>
            </a:pPr>
            <a:r>
              <a:rPr sz="2000" dirty="0">
                <a:latin typeface="Arial" panose="020B0604020202020204" pitchFamily="34" charset="0"/>
                <a:cs typeface="Arial" panose="020B0604020202020204" pitchFamily="34" charset="0"/>
              </a:rPr>
              <a:t>Perception</a:t>
            </a:r>
          </a:p>
          <a:p>
            <a:pPr marL="1584197" lvl="4" indent="-176021" defTabSz="704087">
              <a:spcBef>
                <a:spcPts val="700"/>
              </a:spcBef>
              <a:defRPr sz="2156"/>
            </a:pPr>
            <a:r>
              <a:rPr sz="2000" dirty="0">
                <a:latin typeface="Arial" panose="020B0604020202020204" pitchFamily="34" charset="0"/>
                <a:cs typeface="Arial" panose="020B0604020202020204" pitchFamily="34" charset="0"/>
              </a:rPr>
              <a:t>Things</a:t>
            </a:r>
          </a:p>
          <a:p>
            <a:pPr marL="1584197" lvl="4" indent="-176021" defTabSz="704087">
              <a:spcBef>
                <a:spcPts val="700"/>
              </a:spcBef>
              <a:defRPr sz="2156"/>
            </a:pPr>
            <a:r>
              <a:rPr sz="2000" dirty="0">
                <a:latin typeface="Arial" panose="020B0604020202020204" pitchFamily="34" charset="0"/>
                <a:cs typeface="Arial" panose="020B0604020202020204" pitchFamily="34" charset="0"/>
              </a:rPr>
              <a:t>Persons</a:t>
            </a:r>
            <a:endParaRPr lang="en-GB" sz="2000" dirty="0">
              <a:latin typeface="Arial" panose="020B0604020202020204" pitchFamily="34" charset="0"/>
              <a:cs typeface="Arial" panose="020B0604020202020204" pitchFamily="34" charset="0"/>
            </a:endParaRPr>
          </a:p>
          <a:p>
            <a:pPr marL="1584197" lvl="4" indent="-176021" defTabSz="704087">
              <a:spcBef>
                <a:spcPts val="700"/>
              </a:spcBef>
              <a:defRPr sz="2156"/>
            </a:pPr>
            <a:endParaRPr sz="2000" dirty="0">
              <a:latin typeface="Arial" panose="020B0604020202020204" pitchFamily="34" charset="0"/>
              <a:cs typeface="Arial" panose="020B0604020202020204" pitchFamily="34" charset="0"/>
            </a:endParaRPr>
          </a:p>
          <a:p>
            <a:pPr marL="176021" indent="-176021" defTabSz="704087">
              <a:spcBef>
                <a:spcPts val="700"/>
              </a:spcBef>
              <a:defRPr sz="2156"/>
            </a:pPr>
            <a:r>
              <a:rPr sz="2000" dirty="0">
                <a:latin typeface="Arial" panose="020B0604020202020204" pitchFamily="34" charset="0"/>
                <a:cs typeface="Arial" panose="020B0604020202020204" pitchFamily="34" charset="0"/>
              </a:rPr>
              <a:t>Deliberate effort [</a:t>
            </a:r>
            <a:r>
              <a:rPr sz="2000" i="1" dirty="0" err="1">
                <a:latin typeface="Arial" panose="020B0604020202020204" pitchFamily="34" charset="0"/>
                <a:cs typeface="Arial" panose="020B0604020202020204" pitchFamily="34" charset="0"/>
              </a:rPr>
              <a:t>wei</a:t>
            </a:r>
            <a:r>
              <a:rPr sz="2000" dirty="0">
                <a:latin typeface="Arial" panose="020B0604020202020204" pitchFamily="34" charset="0"/>
                <a:cs typeface="Arial" panose="020B0604020202020204" pitchFamily="34" charset="0"/>
              </a:rPr>
              <a:t> </a:t>
            </a:r>
            <a:r>
              <a:rPr sz="2000" dirty="0" err="1">
                <a:latin typeface="Arial" panose="020B0604020202020204" pitchFamily="34" charset="0"/>
                <a:cs typeface="Arial" panose="020B0604020202020204" pitchFamily="34" charset="0"/>
              </a:rPr>
              <a:t>偽</a:t>
            </a:r>
            <a:r>
              <a:rPr sz="2000" dirty="0">
                <a:latin typeface="Arial" panose="020B0604020202020204" pitchFamily="34" charset="0"/>
                <a:cs typeface="Arial" panose="020B0604020202020204" pitchFamily="34" charset="0"/>
              </a:rPr>
              <a:t>]</a:t>
            </a:r>
          </a:p>
          <a:p>
            <a:pPr marL="528065" lvl="1" indent="-176021" defTabSz="704087">
              <a:spcBef>
                <a:spcPts val="700"/>
              </a:spcBef>
              <a:defRPr sz="2156"/>
            </a:pPr>
            <a:r>
              <a:rPr sz="2000" dirty="0" err="1">
                <a:latin typeface="Arial" panose="020B0604020202020204" pitchFamily="34" charset="0"/>
                <a:cs typeface="Arial" panose="020B0604020202020204" pitchFamily="34" charset="0"/>
              </a:rPr>
              <a:t>Heartmind</a:t>
            </a:r>
            <a:r>
              <a:rPr sz="2000" dirty="0">
                <a:latin typeface="Arial" panose="020B0604020202020204" pitchFamily="34" charset="0"/>
                <a:cs typeface="Arial" panose="020B0604020202020204" pitchFamily="34" charset="0"/>
              </a:rPr>
              <a:t> reflects and chooses to act on a disposition responding to what is </a:t>
            </a:r>
            <a:r>
              <a:rPr sz="2000" dirty="0" err="1">
                <a:latin typeface="Arial" panose="020B0604020202020204" pitchFamily="34" charset="0"/>
                <a:cs typeface="Arial" panose="020B0604020202020204" pitchFamily="34" charset="0"/>
              </a:rPr>
              <a:t>cognised</a:t>
            </a:r>
            <a:endParaRPr sz="2000" dirty="0">
              <a:latin typeface="Arial" panose="020B0604020202020204" pitchFamily="34" charset="0"/>
              <a:cs typeface="Arial" panose="020B0604020202020204" pitchFamily="34" charset="0"/>
            </a:endParaRPr>
          </a:p>
        </p:txBody>
      </p:sp>
      <p:pic>
        <p:nvPicPr>
          <p:cNvPr id="265" name="Picture 4" descr="Picture 4"/>
          <p:cNvPicPr>
            <a:picLocks noChangeAspect="1"/>
          </p:cNvPicPr>
          <p:nvPr/>
        </p:nvPicPr>
        <p:blipFill>
          <a:blip r:embed="rId2"/>
          <a:stretch>
            <a:fillRect/>
          </a:stretch>
        </p:blipFill>
        <p:spPr>
          <a:xfrm>
            <a:off x="264860" y="153203"/>
            <a:ext cx="1720205" cy="1672422"/>
          </a:xfrm>
          <a:prstGeom prst="rect">
            <a:avLst/>
          </a:prstGeom>
          <a:ln w="12700">
            <a:miter lim="400000"/>
          </a:ln>
        </p:spPr>
      </p:pic>
      <p:sp>
        <p:nvSpPr>
          <p:cNvPr id="7" name="Title 1">
            <a:extLst>
              <a:ext uri="{FF2B5EF4-FFF2-40B4-BE49-F238E27FC236}">
                <a16:creationId xmlns:a16="http://schemas.microsoft.com/office/drawing/2014/main" id="{E64280A5-4C75-8146-A6F6-88E6B7EB6D8F}"/>
              </a:ext>
            </a:extLst>
          </p:cNvPr>
          <p:cNvSpPr txBox="1">
            <a:spLocks/>
          </p:cNvSpPr>
          <p:nvPr/>
        </p:nvSpPr>
        <p:spPr>
          <a:xfrm>
            <a:off x="2533501" y="5555"/>
            <a:ext cx="8811998"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GB" sz="3600" b="1" dirty="0">
                <a:latin typeface="Arial" panose="020B0604020202020204" pitchFamily="34" charset="0"/>
                <a:cs typeface="Arial" panose="020B0604020202020204" pitchFamily="34" charset="0"/>
              </a:rPr>
              <a:t>(2) The </a:t>
            </a:r>
            <a:r>
              <a:rPr lang="en-GB" sz="3600" b="1" dirty="0" err="1">
                <a:latin typeface="Arial" panose="020B0604020202020204" pitchFamily="34" charset="0"/>
                <a:cs typeface="Arial" panose="020B0604020202020204" pitchFamily="34" charset="0"/>
              </a:rPr>
              <a:t>Heartmind</a:t>
            </a:r>
            <a:r>
              <a:rPr lang="en-GB" sz="3600" b="1" dirty="0">
                <a:latin typeface="Arial" panose="020B0604020202020204" pitchFamily="34" charset="0"/>
                <a:cs typeface="Arial" panose="020B0604020202020204" pitchFamily="34" charset="0"/>
              </a:rPr>
              <a:t> [2.0]</a:t>
            </a:r>
            <a:endParaRPr lang="en-GB" sz="3600" b="1" i="1"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Group"/>
          <p:cNvSpPr txBox="1"/>
          <p:nvPr/>
        </p:nvSpPr>
        <p:spPr>
          <a:xfrm>
            <a:off x="2095295" y="-921093"/>
            <a:ext cx="3868338" cy="471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defRPr sz="30000">
                <a:solidFill>
                  <a:srgbClr val="F1F1F1"/>
                </a:solidFill>
                <a:latin typeface="华文楷体"/>
                <a:ea typeface="华文楷体"/>
                <a:cs typeface="华文楷体"/>
                <a:sym typeface="华文楷体"/>
              </a:defRPr>
            </a:lvl1pPr>
          </a:lstStyle>
          <a:p>
            <a:r>
              <a:t>儒</a:t>
            </a:r>
          </a:p>
        </p:txBody>
      </p:sp>
      <p:sp>
        <p:nvSpPr>
          <p:cNvPr id="268" name="Rectangle 3"/>
          <p:cNvSpPr/>
          <p:nvPr/>
        </p:nvSpPr>
        <p:spPr>
          <a:xfrm>
            <a:off x="-9357" y="0"/>
            <a:ext cx="2268641" cy="6858000"/>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270" name="Picture 4" descr="Picture 4"/>
          <p:cNvPicPr>
            <a:picLocks noChangeAspect="1"/>
          </p:cNvPicPr>
          <p:nvPr/>
        </p:nvPicPr>
        <p:blipFill>
          <a:blip r:embed="rId2"/>
          <a:stretch>
            <a:fillRect/>
          </a:stretch>
        </p:blipFill>
        <p:spPr>
          <a:xfrm>
            <a:off x="264860" y="153203"/>
            <a:ext cx="1720205" cy="1672422"/>
          </a:xfrm>
          <a:prstGeom prst="rect">
            <a:avLst/>
          </a:prstGeom>
          <a:ln w="12700">
            <a:miter lim="400000"/>
          </a:ln>
        </p:spPr>
      </p:pic>
      <p:sp>
        <p:nvSpPr>
          <p:cNvPr id="271" name="Content Placeholder 5"/>
          <p:cNvSpPr txBox="1">
            <a:spLocks noGrp="1"/>
          </p:cNvSpPr>
          <p:nvPr>
            <p:ph type="body" idx="1"/>
          </p:nvPr>
        </p:nvSpPr>
        <p:spPr>
          <a:xfrm>
            <a:off x="2533501" y="1331118"/>
            <a:ext cx="8811998" cy="4351338"/>
          </a:xfrm>
          <a:prstGeom prst="rect">
            <a:avLst/>
          </a:prstGeom>
        </p:spPr>
        <p:txBody>
          <a:bodyPr>
            <a:noAutofit/>
          </a:bodyPr>
          <a:lstStyle/>
          <a:p>
            <a:pPr marL="154405" indent="-154405" defTabSz="502920">
              <a:spcBef>
                <a:spcPts val="500"/>
              </a:spcBef>
              <a:buFontTx/>
              <a:defRPr sz="1540"/>
            </a:pPr>
            <a:r>
              <a:rPr lang="en-GB" sz="2000" dirty="0">
                <a:latin typeface="Arial" panose="020B0604020202020204" pitchFamily="34" charset="0"/>
                <a:cs typeface="Arial" panose="020B0604020202020204" pitchFamily="34" charset="0"/>
              </a:rPr>
              <a:t>“</a:t>
            </a:r>
            <a:r>
              <a:rPr lang="en-GB" sz="2000" b="1" dirty="0">
                <a:latin typeface="Arial" panose="020B0604020202020204" pitchFamily="34" charset="0"/>
                <a:cs typeface="Arial" panose="020B0604020202020204" pitchFamily="34" charset="0"/>
              </a:rPr>
              <a:t>Mencius says: people’s nature is good. I say: this is not so.</a:t>
            </a:r>
            <a:r>
              <a:rPr lang="en-GB" sz="2000" dirty="0">
                <a:latin typeface="Arial" panose="020B0604020202020204" pitchFamily="34" charset="0"/>
                <a:cs typeface="Arial" panose="020B0604020202020204" pitchFamily="34" charset="0"/>
              </a:rPr>
              <a:t> In every case, both in ancient times and in the present, what everyone under Heaven calls good is being correct, ordered, peaceful, and controlled. What they call bad is being deviant, dangerous, unruly, and chaotic. This is the division between good and bad. … Therefore, for the people’s sake [the sage kings] set up the power of lords and superiors in order to oversee them. </a:t>
            </a:r>
            <a:r>
              <a:rPr lang="en-GB" sz="2000" b="1" dirty="0">
                <a:latin typeface="Arial" panose="020B0604020202020204" pitchFamily="34" charset="0"/>
                <a:cs typeface="Arial" panose="020B0604020202020204" pitchFamily="34" charset="0"/>
              </a:rPr>
              <a:t>They made ritual and rightness clear in order to transform them. They set up models and standards in order to make them well ordered. They multiplied punishments and fines in order to restrain them. As a result, they caused all under Heaven to come to order and conform to goodness.</a:t>
            </a:r>
            <a:r>
              <a:rPr lang="en-GB" sz="2000" dirty="0">
                <a:latin typeface="Arial" panose="020B0604020202020204" pitchFamily="34" charset="0"/>
                <a:cs typeface="Arial" panose="020B0604020202020204" pitchFamily="34" charset="0"/>
              </a:rPr>
              <a:t>” (Ch. 23 “Human Nature Is Bad”)</a:t>
            </a:r>
          </a:p>
        </p:txBody>
      </p:sp>
      <p:sp>
        <p:nvSpPr>
          <p:cNvPr id="7" name="Title 1">
            <a:extLst>
              <a:ext uri="{FF2B5EF4-FFF2-40B4-BE49-F238E27FC236}">
                <a16:creationId xmlns:a16="http://schemas.microsoft.com/office/drawing/2014/main" id="{EA4FFF02-D433-3A4D-A43F-C14689AE2B3F}"/>
              </a:ext>
            </a:extLst>
          </p:cNvPr>
          <p:cNvSpPr txBox="1">
            <a:spLocks/>
          </p:cNvSpPr>
          <p:nvPr/>
        </p:nvSpPr>
        <p:spPr>
          <a:xfrm>
            <a:off x="2533501" y="5555"/>
            <a:ext cx="8811998"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GB" sz="3600" b="1" dirty="0">
                <a:latin typeface="Arial" panose="020B0604020202020204" pitchFamily="34" charset="0"/>
                <a:cs typeface="Arial" panose="020B0604020202020204" pitchFamily="34" charset="0"/>
              </a:rPr>
              <a:t>(3) Model</a:t>
            </a:r>
            <a:endParaRPr lang="en-GB" sz="3600" b="1" i="1"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Group"/>
          <p:cNvSpPr txBox="1"/>
          <p:nvPr/>
        </p:nvSpPr>
        <p:spPr>
          <a:xfrm>
            <a:off x="2095295" y="-921093"/>
            <a:ext cx="3868338" cy="471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defRPr sz="30000">
                <a:solidFill>
                  <a:srgbClr val="F1F1F1"/>
                </a:solidFill>
                <a:latin typeface="华文楷体"/>
                <a:ea typeface="华文楷体"/>
                <a:cs typeface="华文楷体"/>
                <a:sym typeface="华文楷体"/>
              </a:defRPr>
            </a:lvl1pPr>
          </a:lstStyle>
          <a:p>
            <a:r>
              <a:t>儒</a:t>
            </a:r>
          </a:p>
        </p:txBody>
      </p:sp>
      <p:sp>
        <p:nvSpPr>
          <p:cNvPr id="268" name="Rectangle 3"/>
          <p:cNvSpPr/>
          <p:nvPr/>
        </p:nvSpPr>
        <p:spPr>
          <a:xfrm>
            <a:off x="-9357" y="0"/>
            <a:ext cx="2268641" cy="6858000"/>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270" name="Picture 4" descr="Picture 4"/>
          <p:cNvPicPr>
            <a:picLocks noChangeAspect="1"/>
          </p:cNvPicPr>
          <p:nvPr/>
        </p:nvPicPr>
        <p:blipFill>
          <a:blip r:embed="rId2"/>
          <a:stretch>
            <a:fillRect/>
          </a:stretch>
        </p:blipFill>
        <p:spPr>
          <a:xfrm>
            <a:off x="264860" y="153203"/>
            <a:ext cx="1720205" cy="1672422"/>
          </a:xfrm>
          <a:prstGeom prst="rect">
            <a:avLst/>
          </a:prstGeom>
          <a:ln w="12700">
            <a:miter lim="400000"/>
          </a:ln>
        </p:spPr>
      </p:pic>
      <p:sp>
        <p:nvSpPr>
          <p:cNvPr id="271" name="Content Placeholder 5"/>
          <p:cNvSpPr txBox="1">
            <a:spLocks noGrp="1"/>
          </p:cNvSpPr>
          <p:nvPr>
            <p:ph type="body" idx="1"/>
          </p:nvPr>
        </p:nvSpPr>
        <p:spPr>
          <a:xfrm>
            <a:off x="2533501" y="1253331"/>
            <a:ext cx="8811998" cy="4351338"/>
          </a:xfrm>
          <a:prstGeom prst="rect">
            <a:avLst/>
          </a:prstGeom>
        </p:spPr>
        <p:txBody>
          <a:bodyPr>
            <a:noAutofit/>
          </a:bodyPr>
          <a:lstStyle/>
          <a:p>
            <a:pPr marL="125730" indent="-125730" defTabSz="502920">
              <a:spcBef>
                <a:spcPts val="500"/>
              </a:spcBef>
              <a:defRPr sz="1540"/>
            </a:pPr>
            <a:r>
              <a:rPr lang="en-GB" sz="2000" dirty="0">
                <a:latin typeface="Arial" panose="020B0604020202020204" pitchFamily="34" charset="0"/>
                <a:cs typeface="Arial" panose="020B0604020202020204" pitchFamily="34" charset="0"/>
              </a:rPr>
              <a:t>“</a:t>
            </a:r>
            <a:r>
              <a:rPr lang="en-GB" sz="2000" b="1" dirty="0">
                <a:latin typeface="Arial" panose="020B0604020202020204" pitchFamily="34" charset="0"/>
                <a:cs typeface="Arial" panose="020B0604020202020204" pitchFamily="34" charset="0"/>
              </a:rPr>
              <a:t>In most cases, the problem for people is that they become fixated on one twist and are deluded about the greater order of things. If they are brought under control, then they will return to the right standards.</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  … </a:t>
            </a:r>
            <a:r>
              <a:rPr lang="en-GB" sz="2000" b="1" dirty="0">
                <a:latin typeface="Arial" panose="020B0604020202020204" pitchFamily="34" charset="0"/>
                <a:cs typeface="Arial" panose="020B0604020202020204" pitchFamily="34" charset="0"/>
              </a:rPr>
              <a:t>In whatever respect the myriad things are different, they can become objects of fixation to the exclusion of each other. This is the common problem in the ways of the heart.</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  … These various approaches are all merely one corner of the Way. </a:t>
            </a:r>
            <a:r>
              <a:rPr lang="en-GB" sz="2000" b="1" dirty="0">
                <a:latin typeface="Arial" panose="020B0604020202020204" pitchFamily="34" charset="0"/>
                <a:cs typeface="Arial" panose="020B0604020202020204" pitchFamily="34" charset="0"/>
              </a:rPr>
              <a:t>As for the Way itself, its substance is constant, yet it covers all changes.</a:t>
            </a:r>
            <a:r>
              <a:rPr lang="en-GB" sz="2000" dirty="0">
                <a:latin typeface="Arial" panose="020B0604020202020204" pitchFamily="34" charset="0"/>
                <a:cs typeface="Arial" panose="020B0604020202020204" pitchFamily="34" charset="0"/>
              </a:rPr>
              <a:t> No one corner is sufficient to exhibit it fully.</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  </a:t>
            </a:r>
            <a:r>
              <a:rPr lang="en-GB" sz="2000" b="1" dirty="0">
                <a:latin typeface="Arial" panose="020B0604020202020204" pitchFamily="34" charset="0"/>
                <a:cs typeface="Arial" panose="020B0604020202020204" pitchFamily="34" charset="0"/>
              </a:rPr>
              <a:t>People of twisted understanding observe one corner of the Way and are unable to recognize it as such. So, they think it sufficient and proceed to embellish it.</a:t>
            </a:r>
            <a:r>
              <a:rPr lang="en-GB" sz="2000" dirty="0">
                <a:latin typeface="Arial" panose="020B0604020202020204" pitchFamily="34" charset="0"/>
                <a:cs typeface="Arial" panose="020B0604020202020204" pitchFamily="34" charset="0"/>
              </a:rPr>
              <a:t> On the inside, they use it to disorder their own lives. On the outside, they use it to confuse other people.” (Ch. 21 “Undoing Fixation”)</a:t>
            </a:r>
          </a:p>
        </p:txBody>
      </p:sp>
      <p:sp>
        <p:nvSpPr>
          <p:cNvPr id="7" name="Title 1">
            <a:extLst>
              <a:ext uri="{FF2B5EF4-FFF2-40B4-BE49-F238E27FC236}">
                <a16:creationId xmlns:a16="http://schemas.microsoft.com/office/drawing/2014/main" id="{EA4FFF02-D433-3A4D-A43F-C14689AE2B3F}"/>
              </a:ext>
            </a:extLst>
          </p:cNvPr>
          <p:cNvSpPr txBox="1">
            <a:spLocks/>
          </p:cNvSpPr>
          <p:nvPr/>
        </p:nvSpPr>
        <p:spPr>
          <a:xfrm>
            <a:off x="2533501" y="5555"/>
            <a:ext cx="8811998"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GB" sz="3600" b="1" dirty="0">
                <a:latin typeface="Arial" panose="020B0604020202020204" pitchFamily="34" charset="0"/>
                <a:cs typeface="Arial" panose="020B0604020202020204" pitchFamily="34" charset="0"/>
              </a:rPr>
              <a:t>(3) Model</a:t>
            </a:r>
            <a:endParaRPr lang="en-GB" sz="36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596674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Group"/>
          <p:cNvSpPr txBox="1"/>
          <p:nvPr/>
        </p:nvSpPr>
        <p:spPr>
          <a:xfrm>
            <a:off x="2095295" y="-921093"/>
            <a:ext cx="3868338" cy="471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defRPr sz="30000">
                <a:solidFill>
                  <a:srgbClr val="F1F1F1"/>
                </a:solidFill>
                <a:latin typeface="华文楷体"/>
                <a:ea typeface="华文楷体"/>
                <a:cs typeface="华文楷体"/>
                <a:sym typeface="华文楷体"/>
              </a:defRPr>
            </a:lvl1pPr>
          </a:lstStyle>
          <a:p>
            <a:r>
              <a:t>儒</a:t>
            </a:r>
          </a:p>
        </p:txBody>
      </p:sp>
      <p:sp>
        <p:nvSpPr>
          <p:cNvPr id="274" name="Rectangle 3"/>
          <p:cNvSpPr/>
          <p:nvPr/>
        </p:nvSpPr>
        <p:spPr>
          <a:xfrm>
            <a:off x="-9357" y="0"/>
            <a:ext cx="2268641" cy="6858000"/>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276" name="Picture 4" descr="Picture 4"/>
          <p:cNvPicPr>
            <a:picLocks noChangeAspect="1"/>
          </p:cNvPicPr>
          <p:nvPr/>
        </p:nvPicPr>
        <p:blipFill>
          <a:blip r:embed="rId2"/>
          <a:stretch>
            <a:fillRect/>
          </a:stretch>
        </p:blipFill>
        <p:spPr>
          <a:xfrm>
            <a:off x="264860" y="153203"/>
            <a:ext cx="1720205" cy="1672422"/>
          </a:xfrm>
          <a:prstGeom prst="rect">
            <a:avLst/>
          </a:prstGeom>
          <a:ln w="12700">
            <a:miter lim="400000"/>
          </a:ln>
        </p:spPr>
      </p:pic>
      <p:sp>
        <p:nvSpPr>
          <p:cNvPr id="277" name="Content Placeholder 5"/>
          <p:cNvSpPr txBox="1">
            <a:spLocks noGrp="1"/>
          </p:cNvSpPr>
          <p:nvPr>
            <p:ph type="body" idx="1"/>
          </p:nvPr>
        </p:nvSpPr>
        <p:spPr>
          <a:xfrm>
            <a:off x="2533501" y="1253331"/>
            <a:ext cx="8811998" cy="4351338"/>
          </a:xfrm>
          <a:prstGeom prst="rect">
            <a:avLst/>
          </a:prstGeom>
        </p:spPr>
        <p:txBody>
          <a:bodyPr>
            <a:normAutofit/>
          </a:bodyPr>
          <a:lstStyle/>
          <a:p>
            <a:pPr marL="193708" indent="-193708" defTabSz="630936">
              <a:spcBef>
                <a:spcPts val="600"/>
              </a:spcBef>
              <a:buFontTx/>
              <a:defRPr sz="1932"/>
            </a:pPr>
            <a:r>
              <a:rPr sz="2000" dirty="0">
                <a:latin typeface="Arial" panose="020B0604020202020204" pitchFamily="34" charset="0"/>
                <a:cs typeface="Arial" panose="020B0604020202020204" pitchFamily="34" charset="0"/>
              </a:rPr>
              <a:t>Model [</a:t>
            </a:r>
            <a:r>
              <a:rPr sz="2000" i="1" dirty="0">
                <a:latin typeface="Arial" panose="020B0604020202020204" pitchFamily="34" charset="0"/>
                <a:cs typeface="Arial" panose="020B0604020202020204" pitchFamily="34" charset="0"/>
              </a:rPr>
              <a:t>fa</a:t>
            </a:r>
            <a:r>
              <a:rPr sz="2000" dirty="0">
                <a:latin typeface="Arial" panose="020B0604020202020204" pitchFamily="34" charset="0"/>
                <a:cs typeface="Arial" panose="020B0604020202020204" pitchFamily="34" charset="0"/>
              </a:rPr>
              <a:t> </a:t>
            </a:r>
            <a:r>
              <a:rPr sz="2000" dirty="0" err="1">
                <a:latin typeface="Arial" panose="020B0604020202020204" pitchFamily="34" charset="0"/>
                <a:cs typeface="Arial" panose="020B0604020202020204" pitchFamily="34" charset="0"/>
              </a:rPr>
              <a:t>法</a:t>
            </a:r>
            <a:r>
              <a:rPr sz="2000" dirty="0">
                <a:latin typeface="Arial" panose="020B0604020202020204" pitchFamily="34" charset="0"/>
                <a:cs typeface="Arial" panose="020B0604020202020204" pitchFamily="34" charset="0"/>
              </a:rPr>
              <a:t>] (also </a:t>
            </a:r>
            <a:r>
              <a:rPr sz="2000" i="1" dirty="0">
                <a:latin typeface="Arial" panose="020B0604020202020204" pitchFamily="34" charset="0"/>
                <a:cs typeface="Arial" panose="020B0604020202020204" pitchFamily="34" charset="0"/>
              </a:rPr>
              <a:t>trans</a:t>
            </a:r>
            <a:r>
              <a:rPr sz="2000" dirty="0">
                <a:latin typeface="Arial" panose="020B0604020202020204" pitchFamily="34" charset="0"/>
                <a:cs typeface="Arial" panose="020B0604020202020204" pitchFamily="34" charset="0"/>
              </a:rPr>
              <a:t>. ‘law’)</a:t>
            </a:r>
          </a:p>
          <a:p>
            <a:pPr marL="456598" lvl="1" indent="-193708" defTabSz="630936">
              <a:spcBef>
                <a:spcPts val="600"/>
              </a:spcBef>
              <a:buFontTx/>
              <a:defRPr sz="1932"/>
            </a:pPr>
            <a:r>
              <a:rPr sz="2000" dirty="0">
                <a:latin typeface="Arial" panose="020B0604020202020204" pitchFamily="34" charset="0"/>
                <a:cs typeface="Arial" panose="020B0604020202020204" pitchFamily="34" charset="0"/>
              </a:rPr>
              <a:t>Rectification of Names (cf. </a:t>
            </a:r>
            <a:r>
              <a:rPr sz="2000" i="1" dirty="0">
                <a:latin typeface="Arial" panose="020B0604020202020204" pitchFamily="34" charset="0"/>
                <a:cs typeface="Arial" panose="020B0604020202020204" pitchFamily="34" charset="0"/>
              </a:rPr>
              <a:t>Analects</a:t>
            </a:r>
            <a:r>
              <a:rPr sz="2000" dirty="0">
                <a:latin typeface="Arial" panose="020B0604020202020204" pitchFamily="34" charset="0"/>
                <a:cs typeface="Arial" panose="020B0604020202020204" pitchFamily="34" charset="0"/>
              </a:rPr>
              <a:t> 13.3)</a:t>
            </a:r>
          </a:p>
          <a:p>
            <a:pPr marL="719488" lvl="2" indent="-193708" defTabSz="630936">
              <a:spcBef>
                <a:spcPts val="600"/>
              </a:spcBef>
              <a:buFontTx/>
              <a:defRPr sz="1932"/>
            </a:pPr>
            <a:r>
              <a:rPr sz="2000" dirty="0">
                <a:latin typeface="Arial" panose="020B0604020202020204" pitchFamily="34" charset="0"/>
                <a:cs typeface="Arial" panose="020B0604020202020204" pitchFamily="34" charset="0"/>
              </a:rPr>
              <a:t>Language</a:t>
            </a:r>
          </a:p>
          <a:p>
            <a:pPr marL="719488" lvl="2" indent="-193708" defTabSz="630936">
              <a:spcBef>
                <a:spcPts val="600"/>
              </a:spcBef>
              <a:buFontTx/>
              <a:defRPr sz="1932"/>
            </a:pPr>
            <a:r>
              <a:rPr sz="2000" dirty="0">
                <a:latin typeface="Arial" panose="020B0604020202020204" pitchFamily="34" charset="0"/>
                <a:cs typeface="Arial" panose="020B0604020202020204" pitchFamily="34" charset="0"/>
              </a:rPr>
              <a:t>Action</a:t>
            </a:r>
          </a:p>
          <a:p>
            <a:pPr marL="719488" lvl="2" indent="-193708" defTabSz="630936">
              <a:spcBef>
                <a:spcPts val="600"/>
              </a:spcBef>
              <a:buFontTx/>
              <a:defRPr sz="1932"/>
            </a:pPr>
            <a:r>
              <a:rPr sz="2000" dirty="0">
                <a:latin typeface="Arial" panose="020B0604020202020204" pitchFamily="34" charset="0"/>
                <a:cs typeface="Arial" panose="020B0604020202020204" pitchFamily="34" charset="0"/>
              </a:rPr>
              <a:t>Role</a:t>
            </a:r>
          </a:p>
          <a:p>
            <a:pPr marL="157734" indent="-157734" defTabSz="630936">
              <a:spcBef>
                <a:spcPts val="600"/>
              </a:spcBef>
              <a:defRPr sz="1932"/>
            </a:pPr>
            <a:endParaRPr sz="2000" dirty="0">
              <a:latin typeface="Arial" panose="020B0604020202020204" pitchFamily="34" charset="0"/>
              <a:cs typeface="Arial" panose="020B0604020202020204" pitchFamily="34" charset="0"/>
            </a:endParaRPr>
          </a:p>
          <a:p>
            <a:pPr marL="157734" indent="-157734" defTabSz="630936">
              <a:spcBef>
                <a:spcPts val="600"/>
              </a:spcBef>
              <a:defRPr sz="1932"/>
            </a:pPr>
            <a:r>
              <a:rPr sz="2000" dirty="0">
                <a:latin typeface="Arial" panose="020B0604020202020204" pitchFamily="34" charset="0"/>
                <a:cs typeface="Arial" panose="020B0604020202020204" pitchFamily="34" charset="0"/>
              </a:rPr>
              <a:t>Fasting of the </a:t>
            </a:r>
            <a:r>
              <a:rPr sz="2000" dirty="0" err="1">
                <a:latin typeface="Arial" panose="020B0604020202020204" pitchFamily="34" charset="0"/>
                <a:cs typeface="Arial" panose="020B0604020202020204" pitchFamily="34" charset="0"/>
              </a:rPr>
              <a:t>heartmind</a:t>
            </a:r>
            <a:r>
              <a:rPr sz="2000" dirty="0">
                <a:latin typeface="Arial" panose="020B0604020202020204" pitchFamily="34" charset="0"/>
                <a:cs typeface="Arial" panose="020B0604020202020204" pitchFamily="34" charset="0"/>
              </a:rPr>
              <a:t> [</a:t>
            </a:r>
            <a:r>
              <a:rPr sz="2000" i="1" dirty="0" err="1">
                <a:latin typeface="Arial" panose="020B0604020202020204" pitchFamily="34" charset="0"/>
                <a:cs typeface="Arial" panose="020B0604020202020204" pitchFamily="34" charset="0"/>
              </a:rPr>
              <a:t>xinzhai</a:t>
            </a:r>
            <a:r>
              <a:rPr sz="2000" i="1" dirty="0">
                <a:latin typeface="Arial" panose="020B0604020202020204" pitchFamily="34" charset="0"/>
                <a:cs typeface="Arial" panose="020B0604020202020204" pitchFamily="34" charset="0"/>
              </a:rPr>
              <a:t> </a:t>
            </a:r>
            <a:r>
              <a:rPr sz="2000" dirty="0" err="1">
                <a:latin typeface="Arial" panose="020B0604020202020204" pitchFamily="34" charset="0"/>
                <a:cs typeface="Arial" panose="020B0604020202020204" pitchFamily="34" charset="0"/>
              </a:rPr>
              <a:t>心齋</a:t>
            </a:r>
            <a:r>
              <a:rPr sz="2000" dirty="0">
                <a:latin typeface="Arial" panose="020B0604020202020204" pitchFamily="34" charset="0"/>
                <a:cs typeface="Arial" panose="020B0604020202020204" pitchFamily="34" charset="0"/>
              </a:rPr>
              <a:t>] (Ch. 21 “Undoing Fixation”)</a:t>
            </a:r>
          </a:p>
          <a:p>
            <a:pPr marL="473201" lvl="1" indent="-157734" defTabSz="630936">
              <a:spcBef>
                <a:spcPts val="600"/>
              </a:spcBef>
              <a:defRPr sz="1932"/>
            </a:pPr>
            <a:r>
              <a:rPr sz="2000" dirty="0">
                <a:latin typeface="Arial" panose="020B0604020202020204" pitchFamily="34" charset="0"/>
                <a:cs typeface="Arial" panose="020B0604020202020204" pitchFamily="34" charset="0"/>
              </a:rPr>
              <a:t>Traditionally Daoist (</a:t>
            </a:r>
            <a:r>
              <a:rPr sz="2000" dirty="0" err="1">
                <a:latin typeface="Arial" panose="020B0604020202020204" pitchFamily="34" charset="0"/>
                <a:cs typeface="Arial" panose="020B0604020202020204" pitchFamily="34" charset="0"/>
              </a:rPr>
              <a:t>Zhuangzian</a:t>
            </a:r>
            <a:r>
              <a:rPr sz="2000" dirty="0">
                <a:latin typeface="Arial" panose="020B0604020202020204" pitchFamily="34" charset="0"/>
                <a:cs typeface="Arial" panose="020B0604020202020204" pitchFamily="34" charset="0"/>
              </a:rPr>
              <a:t>) practice</a:t>
            </a:r>
          </a:p>
          <a:p>
            <a:pPr marL="608797" lvl="1" indent="-258277" defTabSz="630936">
              <a:spcBef>
                <a:spcPts val="600"/>
              </a:spcBef>
              <a:buFontTx/>
              <a:buAutoNum type="arabicPeriod"/>
              <a:defRPr sz="1932"/>
            </a:pPr>
            <a:r>
              <a:rPr sz="2000" i="1" dirty="0">
                <a:latin typeface="Arial" panose="020B0604020202020204" pitchFamily="34" charset="0"/>
                <a:cs typeface="Arial" panose="020B0604020202020204" pitchFamily="34" charset="0"/>
              </a:rPr>
              <a:t>Emptiness</a:t>
            </a:r>
            <a:r>
              <a:rPr sz="2000" dirty="0">
                <a:latin typeface="Arial" panose="020B0604020202020204" pitchFamily="34" charset="0"/>
                <a:cs typeface="Arial" panose="020B0604020202020204" pitchFamily="34" charset="0"/>
              </a:rPr>
              <a:t>: “Not to let what one is already holding harm what one is about to receive”</a:t>
            </a:r>
          </a:p>
          <a:p>
            <a:pPr marL="608797" lvl="1" indent="-258277" defTabSz="630936">
              <a:spcBef>
                <a:spcPts val="600"/>
              </a:spcBef>
              <a:buFontTx/>
              <a:buAutoNum type="arabicPeriod"/>
              <a:defRPr sz="1932"/>
            </a:pPr>
            <a:r>
              <a:rPr sz="2000" i="1" dirty="0">
                <a:latin typeface="Arial" panose="020B0604020202020204" pitchFamily="34" charset="0"/>
                <a:cs typeface="Arial" panose="020B0604020202020204" pitchFamily="34" charset="0"/>
              </a:rPr>
              <a:t>Single-mindedness</a:t>
            </a:r>
            <a:r>
              <a:rPr sz="2000" dirty="0">
                <a:latin typeface="Arial" panose="020B0604020202020204" pitchFamily="34" charset="0"/>
                <a:cs typeface="Arial" panose="020B0604020202020204" pitchFamily="34" charset="0"/>
              </a:rPr>
              <a:t>: “Not to let one idea harm another idea”</a:t>
            </a:r>
          </a:p>
          <a:p>
            <a:pPr marL="608797" lvl="1" indent="-258277" defTabSz="630936">
              <a:spcBef>
                <a:spcPts val="600"/>
              </a:spcBef>
              <a:buFontTx/>
              <a:buAutoNum type="arabicPeriod"/>
              <a:defRPr sz="1932"/>
            </a:pPr>
            <a:r>
              <a:rPr sz="2000" i="1" dirty="0">
                <a:latin typeface="Arial" panose="020B0604020202020204" pitchFamily="34" charset="0"/>
                <a:cs typeface="Arial" panose="020B0604020202020204" pitchFamily="34" charset="0"/>
              </a:rPr>
              <a:t>Stillness</a:t>
            </a:r>
            <a:r>
              <a:rPr sz="2000" dirty="0">
                <a:latin typeface="Arial" panose="020B0604020202020204" pitchFamily="34" charset="0"/>
                <a:cs typeface="Arial" panose="020B0604020202020204" pitchFamily="34" charset="0"/>
              </a:rPr>
              <a:t>: “Not to let dreams and worries disorder one’s understanding”</a:t>
            </a:r>
          </a:p>
        </p:txBody>
      </p:sp>
      <p:sp>
        <p:nvSpPr>
          <p:cNvPr id="9" name="Title 1">
            <a:extLst>
              <a:ext uri="{FF2B5EF4-FFF2-40B4-BE49-F238E27FC236}">
                <a16:creationId xmlns:a16="http://schemas.microsoft.com/office/drawing/2014/main" id="{3A578D39-6574-D14F-9070-105E31D1DA46}"/>
              </a:ext>
            </a:extLst>
          </p:cNvPr>
          <p:cNvSpPr txBox="1">
            <a:spLocks/>
          </p:cNvSpPr>
          <p:nvPr/>
        </p:nvSpPr>
        <p:spPr>
          <a:xfrm>
            <a:off x="2533501" y="5555"/>
            <a:ext cx="8811998"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GB" sz="3600" b="1" dirty="0">
                <a:latin typeface="Arial" panose="020B0604020202020204" pitchFamily="34" charset="0"/>
                <a:cs typeface="Arial" panose="020B0604020202020204" pitchFamily="34" charset="0"/>
              </a:rPr>
              <a:t>(3) Model</a:t>
            </a:r>
            <a:endParaRPr lang="en-GB" sz="3600" b="1" i="1"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Group"/>
          <p:cNvSpPr txBox="1"/>
          <p:nvPr/>
        </p:nvSpPr>
        <p:spPr>
          <a:xfrm>
            <a:off x="804453" y="-2189"/>
            <a:ext cx="3868338" cy="471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defRPr sz="30000">
                <a:solidFill>
                  <a:srgbClr val="F1F1F1"/>
                </a:solidFill>
                <a:latin typeface="华文楷体"/>
                <a:ea typeface="华文楷体"/>
                <a:cs typeface="华文楷体"/>
                <a:sym typeface="华文楷体"/>
              </a:defRPr>
            </a:lvl1pPr>
          </a:lstStyle>
          <a:p>
            <a:r>
              <a:rPr dirty="0" err="1"/>
              <a:t>儒</a:t>
            </a:r>
            <a:endParaRPr dirty="0"/>
          </a:p>
        </p:txBody>
      </p:sp>
      <p:sp>
        <p:nvSpPr>
          <p:cNvPr id="280" name="Rectangle 4"/>
          <p:cNvSpPr/>
          <p:nvPr/>
        </p:nvSpPr>
        <p:spPr>
          <a:xfrm>
            <a:off x="0" y="-1"/>
            <a:ext cx="12192000" cy="1076448"/>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281" name="Content Placeholder 8" descr="Content Placeholder 8"/>
          <p:cNvPicPr>
            <a:picLocks noChangeAspect="1"/>
          </p:cNvPicPr>
          <p:nvPr/>
        </p:nvPicPr>
        <p:blipFill>
          <a:blip r:embed="rId2"/>
          <a:stretch>
            <a:fillRect/>
          </a:stretch>
        </p:blipFill>
        <p:spPr>
          <a:xfrm>
            <a:off x="98947" y="92114"/>
            <a:ext cx="3940618" cy="892217"/>
          </a:xfrm>
          <a:prstGeom prst="rect">
            <a:avLst/>
          </a:prstGeom>
          <a:ln w="12700">
            <a:miter lim="400000"/>
          </a:ln>
        </p:spPr>
      </p:pic>
      <p:sp>
        <p:nvSpPr>
          <p:cNvPr id="283" name="Referring to Mencius 6A1–10; Xunzi Chs. 5, 17, 22, 23,…"/>
          <p:cNvSpPr txBox="1">
            <a:spLocks noGrp="1"/>
          </p:cNvSpPr>
          <p:nvPr>
            <p:ph type="body" idx="1"/>
          </p:nvPr>
        </p:nvSpPr>
        <p:spPr>
          <a:xfrm>
            <a:off x="804453" y="1910608"/>
            <a:ext cx="9998854" cy="3542479"/>
          </a:xfrm>
          <a:prstGeom prst="rect">
            <a:avLst/>
          </a:prstGeom>
        </p:spPr>
        <p:txBody>
          <a:bodyPr>
            <a:noAutofit/>
          </a:bodyPr>
          <a:lstStyle/>
          <a:p>
            <a:pPr marL="0" indent="0" defTabSz="594359">
              <a:spcBef>
                <a:spcPts val="600"/>
              </a:spcBef>
              <a:buSzTx/>
              <a:buFontTx/>
              <a:buNone/>
              <a:defRPr sz="1560"/>
            </a:pPr>
            <a:r>
              <a:rPr sz="2000" dirty="0">
                <a:latin typeface="Arial" panose="020B0604020202020204" pitchFamily="34" charset="0"/>
                <a:cs typeface="Arial" panose="020B0604020202020204" pitchFamily="34" charset="0"/>
              </a:rPr>
              <a:t>Referring to Mencius 6A1–10; </a:t>
            </a:r>
            <a:r>
              <a:rPr sz="2000" i="1" dirty="0" err="1">
                <a:latin typeface="Arial" panose="020B0604020202020204" pitchFamily="34" charset="0"/>
                <a:cs typeface="Arial" panose="020B0604020202020204" pitchFamily="34" charset="0"/>
              </a:rPr>
              <a:t>Xunzi</a:t>
            </a:r>
            <a:r>
              <a:rPr sz="2000" dirty="0">
                <a:latin typeface="Arial" panose="020B0604020202020204" pitchFamily="34" charset="0"/>
                <a:cs typeface="Arial" panose="020B0604020202020204" pitchFamily="34" charset="0"/>
              </a:rPr>
              <a:t> </a:t>
            </a:r>
            <a:r>
              <a:rPr sz="2000" dirty="0" err="1">
                <a:latin typeface="Arial" panose="020B0604020202020204" pitchFamily="34" charset="0"/>
                <a:cs typeface="Arial" panose="020B0604020202020204" pitchFamily="34" charset="0"/>
              </a:rPr>
              <a:t>Chs</a:t>
            </a:r>
            <a:r>
              <a:rPr sz="2000" dirty="0">
                <a:latin typeface="Arial" panose="020B0604020202020204" pitchFamily="34" charset="0"/>
                <a:cs typeface="Arial" panose="020B0604020202020204" pitchFamily="34" charset="0"/>
              </a:rPr>
              <a:t>. 5, 17, 22, 23,</a:t>
            </a:r>
          </a:p>
          <a:p>
            <a:pPr marL="208547" indent="-208547" defTabSz="594359">
              <a:spcBef>
                <a:spcPts val="600"/>
              </a:spcBef>
              <a:buFontTx/>
              <a:buAutoNum type="arabicPeriod"/>
              <a:defRPr sz="1560" b="1"/>
            </a:pPr>
            <a:r>
              <a:rPr sz="2000" dirty="0">
                <a:latin typeface="Arial" panose="020B0604020202020204" pitchFamily="34" charset="0"/>
                <a:cs typeface="Arial" panose="020B0604020202020204" pitchFamily="34" charset="0"/>
              </a:rPr>
              <a:t>What do the </a:t>
            </a:r>
            <a:r>
              <a:rPr sz="2000" dirty="0" err="1">
                <a:latin typeface="Arial" panose="020B0604020202020204" pitchFamily="34" charset="0"/>
                <a:cs typeface="Arial" panose="020B0604020202020204" pitchFamily="34" charset="0"/>
              </a:rPr>
              <a:t>Mencian</a:t>
            </a:r>
            <a:r>
              <a:rPr sz="2000" dirty="0">
                <a:latin typeface="Arial" panose="020B0604020202020204" pitchFamily="34" charset="0"/>
                <a:cs typeface="Arial" panose="020B0604020202020204" pitchFamily="34" charset="0"/>
              </a:rPr>
              <a:t> and </a:t>
            </a:r>
            <a:r>
              <a:rPr sz="2000" dirty="0" err="1">
                <a:latin typeface="Arial" panose="020B0604020202020204" pitchFamily="34" charset="0"/>
                <a:cs typeface="Arial" panose="020B0604020202020204" pitchFamily="34" charset="0"/>
              </a:rPr>
              <a:t>Xunzian</a:t>
            </a:r>
            <a:r>
              <a:rPr sz="2000" dirty="0">
                <a:latin typeface="Arial" panose="020B0604020202020204" pitchFamily="34" charset="0"/>
                <a:cs typeface="Arial" panose="020B0604020202020204" pitchFamily="34" charset="0"/>
              </a:rPr>
              <a:t> theories of human nature add to the </a:t>
            </a:r>
            <a:r>
              <a:rPr sz="2000" i="1" dirty="0">
                <a:latin typeface="Arial" panose="020B0604020202020204" pitchFamily="34" charset="0"/>
                <a:cs typeface="Arial" panose="020B0604020202020204" pitchFamily="34" charset="0"/>
              </a:rPr>
              <a:t>Analects</a:t>
            </a:r>
            <a:r>
              <a:rPr sz="2000" dirty="0">
                <a:latin typeface="Arial" panose="020B0604020202020204" pitchFamily="34" charset="0"/>
                <a:cs typeface="Arial" panose="020B0604020202020204" pitchFamily="34" charset="0"/>
              </a:rPr>
              <a:t>’ discussion of virtue? And how do they differ between themselves?</a:t>
            </a:r>
          </a:p>
          <a:p>
            <a:pPr marL="208547" indent="-208547" defTabSz="594359">
              <a:spcBef>
                <a:spcPts val="600"/>
              </a:spcBef>
              <a:buFontTx/>
              <a:buAutoNum type="arabicPeriod"/>
              <a:defRPr sz="1560"/>
            </a:pPr>
            <a:endParaRPr sz="2000" dirty="0">
              <a:latin typeface="Arial" panose="020B0604020202020204" pitchFamily="34" charset="0"/>
              <a:cs typeface="Arial" panose="020B0604020202020204" pitchFamily="34" charset="0"/>
            </a:endParaRPr>
          </a:p>
          <a:p>
            <a:pPr marL="0" indent="0" defTabSz="594359">
              <a:spcBef>
                <a:spcPts val="600"/>
              </a:spcBef>
              <a:buSzTx/>
              <a:buFontTx/>
              <a:buNone/>
              <a:defRPr sz="1560"/>
            </a:pPr>
            <a:r>
              <a:rPr sz="2000" dirty="0">
                <a:latin typeface="Arial" panose="020B0604020202020204" pitchFamily="34" charset="0"/>
                <a:cs typeface="Arial" panose="020B0604020202020204" pitchFamily="34" charset="0"/>
              </a:rPr>
              <a:t>Referring to Mencius 1B8, 6A6, 6A8; </a:t>
            </a:r>
            <a:r>
              <a:rPr sz="2000" i="1" dirty="0" err="1">
                <a:latin typeface="Arial" panose="020B0604020202020204" pitchFamily="34" charset="0"/>
                <a:cs typeface="Arial" panose="020B0604020202020204" pitchFamily="34" charset="0"/>
              </a:rPr>
              <a:t>Xunzi</a:t>
            </a:r>
            <a:r>
              <a:rPr sz="2000" dirty="0">
                <a:latin typeface="Arial" panose="020B0604020202020204" pitchFamily="34" charset="0"/>
                <a:cs typeface="Arial" panose="020B0604020202020204" pitchFamily="34" charset="0"/>
              </a:rPr>
              <a:t> </a:t>
            </a:r>
            <a:r>
              <a:rPr sz="2000" dirty="0" err="1">
                <a:latin typeface="Arial" panose="020B0604020202020204" pitchFamily="34" charset="0"/>
                <a:cs typeface="Arial" panose="020B0604020202020204" pitchFamily="34" charset="0"/>
              </a:rPr>
              <a:t>Chs</a:t>
            </a:r>
            <a:r>
              <a:rPr sz="2000" dirty="0">
                <a:latin typeface="Arial" panose="020B0604020202020204" pitchFamily="34" charset="0"/>
                <a:cs typeface="Arial" panose="020B0604020202020204" pitchFamily="34" charset="0"/>
              </a:rPr>
              <a:t>. 19, 23,</a:t>
            </a:r>
          </a:p>
          <a:p>
            <a:pPr marL="208547" indent="-208547" defTabSz="594359">
              <a:spcBef>
                <a:spcPts val="600"/>
              </a:spcBef>
              <a:buFontTx/>
              <a:buAutoNum type="arabicPeriod" startAt="2"/>
              <a:defRPr sz="1560" b="1"/>
            </a:pPr>
            <a:r>
              <a:rPr sz="2000" dirty="0">
                <a:latin typeface="Arial" panose="020B0604020202020204" pitchFamily="34" charset="0"/>
                <a:cs typeface="Arial" panose="020B0604020202020204" pitchFamily="34" charset="0"/>
              </a:rPr>
              <a:t>Mencius states that if someone turns out bad, it’s not the fault [</a:t>
            </a:r>
            <a:r>
              <a:rPr sz="2000" i="1" dirty="0" err="1">
                <a:latin typeface="Arial" panose="020B0604020202020204" pitchFamily="34" charset="0"/>
                <a:cs typeface="Arial" panose="020B0604020202020204" pitchFamily="34" charset="0"/>
              </a:rPr>
              <a:t>zui</a:t>
            </a:r>
            <a:r>
              <a:rPr sz="2000" dirty="0">
                <a:latin typeface="Arial" panose="020B0604020202020204" pitchFamily="34" charset="0"/>
                <a:cs typeface="Arial" panose="020B0604020202020204" pitchFamily="34" charset="0"/>
              </a:rPr>
              <a:t> </a:t>
            </a:r>
            <a:r>
              <a:rPr sz="2000" dirty="0" err="1">
                <a:latin typeface="Arial" panose="020B0604020202020204" pitchFamily="34" charset="0"/>
                <a:cs typeface="Arial" panose="020B0604020202020204" pitchFamily="34" charset="0"/>
              </a:rPr>
              <a:t>罪</a:t>
            </a:r>
            <a:r>
              <a:rPr sz="2000" dirty="0">
                <a:latin typeface="Arial" panose="020B0604020202020204" pitchFamily="34" charset="0"/>
                <a:cs typeface="Arial" panose="020B0604020202020204" pitchFamily="34" charset="0"/>
              </a:rPr>
              <a:t> </a:t>
            </a:r>
            <a:r>
              <a:rPr sz="2000" i="1" dirty="0">
                <a:latin typeface="Arial" panose="020B0604020202020204" pitchFamily="34" charset="0"/>
                <a:cs typeface="Arial" panose="020B0604020202020204" pitchFamily="34" charset="0"/>
              </a:rPr>
              <a:t>lit</a:t>
            </a:r>
            <a:r>
              <a:rPr sz="2000" dirty="0">
                <a:latin typeface="Arial" panose="020B0604020202020204" pitchFamily="34" charset="0"/>
                <a:cs typeface="Arial" panose="020B0604020202020204" pitchFamily="34" charset="0"/>
              </a:rPr>
              <a:t>. ‘crime’] of her natural endowment. Nor does it seem that Mencius thinks that the cultivation of virtue is completely up to her. On what basis then would Mencius think we blame/punish or praise/reward someone? How is it different in the case of </a:t>
            </a:r>
            <a:r>
              <a:rPr sz="2000" dirty="0" err="1">
                <a:latin typeface="Arial" panose="020B0604020202020204" pitchFamily="34" charset="0"/>
                <a:cs typeface="Arial" panose="020B0604020202020204" pitchFamily="34" charset="0"/>
              </a:rPr>
              <a:t>Xunzi</a:t>
            </a:r>
            <a:r>
              <a:rPr sz="2000" dirty="0">
                <a:latin typeface="Arial" panose="020B0604020202020204" pitchFamily="34" charset="0"/>
                <a:cs typeface="Arial" panose="020B0604020202020204" pitchFamily="34" charset="0"/>
              </a:rPr>
              <a:t>?</a:t>
            </a:r>
          </a:p>
          <a:p>
            <a:pPr marL="208547" indent="-208547" defTabSz="594359">
              <a:spcBef>
                <a:spcPts val="600"/>
              </a:spcBef>
              <a:buFontTx/>
              <a:buAutoNum type="arabicPeriod" startAt="2"/>
              <a:defRPr sz="1560"/>
            </a:pPr>
            <a:endParaRPr sz="2000" dirty="0">
              <a:latin typeface="Arial" panose="020B0604020202020204" pitchFamily="34" charset="0"/>
              <a:cs typeface="Arial" panose="020B0604020202020204" pitchFamily="34" charset="0"/>
            </a:endParaRPr>
          </a:p>
          <a:p>
            <a:pPr marL="0" indent="0" defTabSz="594359">
              <a:spcBef>
                <a:spcPts val="600"/>
              </a:spcBef>
              <a:buSzTx/>
              <a:buFontTx/>
              <a:buNone/>
              <a:defRPr sz="1560"/>
            </a:pPr>
            <a:r>
              <a:rPr sz="2000" dirty="0">
                <a:latin typeface="Arial" panose="020B0604020202020204" pitchFamily="34" charset="0"/>
                <a:cs typeface="Arial" panose="020B0604020202020204" pitchFamily="34" charset="0"/>
              </a:rPr>
              <a:t>Referring to Mencius 3A5, 6A1–10; </a:t>
            </a:r>
            <a:r>
              <a:rPr sz="2000" i="1" dirty="0" err="1">
                <a:latin typeface="Arial" panose="020B0604020202020204" pitchFamily="34" charset="0"/>
                <a:cs typeface="Arial" panose="020B0604020202020204" pitchFamily="34" charset="0"/>
              </a:rPr>
              <a:t>Xunzi</a:t>
            </a:r>
            <a:r>
              <a:rPr sz="2000" dirty="0">
                <a:latin typeface="Arial" panose="020B0604020202020204" pitchFamily="34" charset="0"/>
                <a:cs typeface="Arial" panose="020B0604020202020204" pitchFamily="34" charset="0"/>
              </a:rPr>
              <a:t> </a:t>
            </a:r>
            <a:r>
              <a:rPr sz="2000" dirty="0" err="1">
                <a:latin typeface="Arial" panose="020B0604020202020204" pitchFamily="34" charset="0"/>
                <a:cs typeface="Arial" panose="020B0604020202020204" pitchFamily="34" charset="0"/>
              </a:rPr>
              <a:t>Chs</a:t>
            </a:r>
            <a:r>
              <a:rPr sz="2000" dirty="0">
                <a:latin typeface="Arial" panose="020B0604020202020204" pitchFamily="34" charset="0"/>
                <a:cs typeface="Arial" panose="020B0604020202020204" pitchFamily="34" charset="0"/>
              </a:rPr>
              <a:t>. 4, 5, 17, 19, 20, 22, 23, 27,</a:t>
            </a:r>
          </a:p>
          <a:p>
            <a:pPr marL="208547" indent="-208547" defTabSz="594359">
              <a:spcBef>
                <a:spcPts val="600"/>
              </a:spcBef>
              <a:buFontTx/>
              <a:buAutoNum type="arabicPeriod" startAt="3"/>
              <a:defRPr sz="1560" b="1"/>
            </a:pPr>
            <a:r>
              <a:rPr sz="2000" dirty="0">
                <a:latin typeface="Arial" panose="020B0604020202020204" pitchFamily="34" charset="0"/>
                <a:cs typeface="Arial" panose="020B0604020202020204" pitchFamily="34" charset="0"/>
              </a:rPr>
              <a:t>How and why do Mencius and </a:t>
            </a:r>
            <a:r>
              <a:rPr sz="2000" dirty="0" err="1">
                <a:latin typeface="Arial" panose="020B0604020202020204" pitchFamily="34" charset="0"/>
                <a:cs typeface="Arial" panose="020B0604020202020204" pitchFamily="34" charset="0"/>
              </a:rPr>
              <a:t>Xunzi</a:t>
            </a:r>
            <a:r>
              <a:rPr sz="2000" dirty="0">
                <a:latin typeface="Arial" panose="020B0604020202020204" pitchFamily="34" charset="0"/>
                <a:cs typeface="Arial" panose="020B0604020202020204" pitchFamily="34" charset="0"/>
              </a:rPr>
              <a:t> understand the Zhou rituals to be grounded in human nature differently?</a:t>
            </a:r>
          </a:p>
        </p:txBody>
      </p:sp>
      <p:sp>
        <p:nvSpPr>
          <p:cNvPr id="7" name="Title 1">
            <a:extLst>
              <a:ext uri="{FF2B5EF4-FFF2-40B4-BE49-F238E27FC236}">
                <a16:creationId xmlns:a16="http://schemas.microsoft.com/office/drawing/2014/main" id="{3898D9E1-1B65-C141-894A-A21F92722007}"/>
              </a:ext>
            </a:extLst>
          </p:cNvPr>
          <p:cNvSpPr txBox="1">
            <a:spLocks/>
          </p:cNvSpPr>
          <p:nvPr/>
        </p:nvSpPr>
        <p:spPr>
          <a:xfrm>
            <a:off x="666955" y="1076446"/>
            <a:ext cx="10515600" cy="8341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05255" rtl="0" latinLnBrk="0">
              <a:lnSpc>
                <a:spcPct val="90000"/>
              </a:lnSpc>
              <a:spcBef>
                <a:spcPts val="0"/>
              </a:spcBef>
              <a:spcAft>
                <a:spcPts val="0"/>
              </a:spcAft>
              <a:buClrTx/>
              <a:buSzTx/>
              <a:buFontTx/>
              <a:buNone/>
              <a:tabLst/>
              <a:defRPr sz="4356"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GB" sz="3600" b="1" dirty="0">
                <a:latin typeface="Arial" panose="020B0604020202020204" pitchFamily="34" charset="0"/>
                <a:cs typeface="Arial" panose="020B0604020202020204" pitchFamily="34" charset="0"/>
              </a:rPr>
              <a:t>Discussion Questions</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7" name="Group"/>
          <p:cNvGrpSpPr/>
          <p:nvPr/>
        </p:nvGrpSpPr>
        <p:grpSpPr>
          <a:xfrm>
            <a:off x="2095295" y="-921093"/>
            <a:ext cx="9904328" cy="7585316"/>
            <a:chOff x="0" y="0"/>
            <a:chExt cx="9904326" cy="7585314"/>
          </a:xfrm>
        </p:grpSpPr>
        <p:sp>
          <p:nvSpPr>
            <p:cNvPr id="465" name="Title 1"/>
            <p:cNvSpPr txBox="1"/>
            <p:nvPr/>
          </p:nvSpPr>
          <p:spPr>
            <a:xfrm>
              <a:off x="6035990" y="2814525"/>
              <a:ext cx="3868337" cy="477079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rmAutofit/>
            </a:bodyPr>
            <a:lstStyle>
              <a:lvl1pPr>
                <a:defRPr sz="30000">
                  <a:solidFill>
                    <a:srgbClr val="F1F1F1"/>
                  </a:solidFill>
                  <a:latin typeface="华文楷体"/>
                  <a:ea typeface="华文楷体"/>
                  <a:cs typeface="华文楷体"/>
                  <a:sym typeface="华文楷体"/>
                </a:defRPr>
              </a:lvl1pPr>
            </a:lstStyle>
            <a:p>
              <a:r>
                <a:rPr dirty="0" err="1"/>
                <a:t>道</a:t>
              </a:r>
              <a:endParaRPr dirty="0"/>
            </a:p>
          </p:txBody>
        </p:sp>
        <p:sp>
          <p:nvSpPr>
            <p:cNvPr id="466" name="Title 1"/>
            <p:cNvSpPr txBox="1"/>
            <p:nvPr/>
          </p:nvSpPr>
          <p:spPr>
            <a:xfrm>
              <a:off x="0" y="0"/>
              <a:ext cx="3868337" cy="4710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rmAutofit/>
            </a:bodyPr>
            <a:lstStyle>
              <a:lvl1pPr>
                <a:defRPr sz="30000">
                  <a:solidFill>
                    <a:srgbClr val="F1F1F1"/>
                  </a:solidFill>
                  <a:latin typeface="华文楷体"/>
                  <a:ea typeface="华文楷体"/>
                  <a:cs typeface="华文楷体"/>
                  <a:sym typeface="华文楷体"/>
                </a:defRPr>
              </a:lvl1pPr>
            </a:lstStyle>
            <a:p>
              <a:r>
                <a:rPr dirty="0" err="1"/>
                <a:t>儒</a:t>
              </a:r>
              <a:endParaRPr dirty="0"/>
            </a:p>
          </p:txBody>
        </p:sp>
      </p:grpSp>
      <p:sp>
        <p:nvSpPr>
          <p:cNvPr id="468" name="Rectangle 3"/>
          <p:cNvSpPr/>
          <p:nvPr/>
        </p:nvSpPr>
        <p:spPr>
          <a:xfrm>
            <a:off x="-9357" y="0"/>
            <a:ext cx="2268641" cy="6858000"/>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470" name="Picture 4" descr="Picture 4"/>
          <p:cNvPicPr>
            <a:picLocks noChangeAspect="1"/>
          </p:cNvPicPr>
          <p:nvPr/>
        </p:nvPicPr>
        <p:blipFill>
          <a:blip r:embed="rId2"/>
          <a:stretch>
            <a:fillRect/>
          </a:stretch>
        </p:blipFill>
        <p:spPr>
          <a:xfrm>
            <a:off x="264860" y="153203"/>
            <a:ext cx="1720205" cy="1672422"/>
          </a:xfrm>
          <a:prstGeom prst="rect">
            <a:avLst/>
          </a:prstGeom>
          <a:ln w="12700">
            <a:miter lim="400000"/>
          </a:ln>
        </p:spPr>
      </p:pic>
      <p:sp>
        <p:nvSpPr>
          <p:cNvPr id="471" name="Content Placeholder 5"/>
          <p:cNvSpPr txBox="1">
            <a:spLocks noGrp="1"/>
          </p:cNvSpPr>
          <p:nvPr>
            <p:ph type="body" sz="half" idx="1"/>
          </p:nvPr>
        </p:nvSpPr>
        <p:spPr>
          <a:xfrm>
            <a:off x="2533500" y="1140881"/>
            <a:ext cx="9393639" cy="3206750"/>
          </a:xfrm>
          <a:prstGeom prst="rect">
            <a:avLst/>
          </a:prstGeom>
        </p:spPr>
        <p:txBody>
          <a:bodyPr>
            <a:noAutofit/>
          </a:bodyPr>
          <a:lstStyle/>
          <a:p>
            <a:pPr marL="119757" indent="-119757" defTabSz="530351">
              <a:spcBef>
                <a:spcPts val="500"/>
              </a:spcBef>
              <a:buSzTx/>
              <a:buFontTx/>
              <a:buNone/>
              <a:defRPr sz="1624" u="sng"/>
            </a:pPr>
            <a:r>
              <a:rPr sz="2000" dirty="0">
                <a:latin typeface="Arial" panose="020B0604020202020204" pitchFamily="34" charset="0"/>
                <a:cs typeface="Arial" panose="020B0604020202020204" pitchFamily="34" charset="0"/>
              </a:rPr>
              <a:t>Primary Texts</a:t>
            </a:r>
          </a:p>
          <a:p>
            <a:pPr marL="162827" indent="-162827" defTabSz="530351">
              <a:spcBef>
                <a:spcPts val="500"/>
              </a:spcBef>
              <a:buFontTx/>
              <a:defRPr sz="1624"/>
            </a:pPr>
            <a:r>
              <a:rPr lang="en-GB" sz="2000" dirty="0">
                <a:latin typeface="Arial" panose="020B0604020202020204" pitchFamily="34" charset="0"/>
                <a:cs typeface="Arial" panose="020B0604020202020204" pitchFamily="34" charset="0"/>
              </a:rPr>
              <a:t>Bloom, Irene, trans. 2009. </a:t>
            </a:r>
            <a:r>
              <a:rPr lang="en-GB" sz="2000" i="1" dirty="0">
                <a:latin typeface="Arial" panose="020B0604020202020204" pitchFamily="34" charset="0"/>
                <a:cs typeface="Arial" panose="020B0604020202020204" pitchFamily="34" charset="0"/>
              </a:rPr>
              <a:t>Mencius</a:t>
            </a:r>
            <a:r>
              <a:rPr lang="en-GB" sz="2000" dirty="0">
                <a:latin typeface="Arial" panose="020B0604020202020204" pitchFamily="34" charset="0"/>
                <a:cs typeface="Arial" panose="020B0604020202020204" pitchFamily="34" charset="0"/>
              </a:rPr>
              <a:t>. New York: Columbia University Press.</a:t>
            </a:r>
          </a:p>
          <a:p>
            <a:pPr marL="162827" indent="-162827" defTabSz="530351">
              <a:spcBef>
                <a:spcPts val="500"/>
              </a:spcBef>
              <a:buFontTx/>
              <a:defRPr sz="1624"/>
            </a:pPr>
            <a:r>
              <a:rPr lang="en-GB" sz="2000" dirty="0">
                <a:latin typeface="Arial" panose="020B0604020202020204" pitchFamily="34" charset="0"/>
                <a:cs typeface="Arial" panose="020B0604020202020204" pitchFamily="34" charset="0"/>
              </a:rPr>
              <a:t>Hutton, Eric L., trans. 2014. </a:t>
            </a:r>
            <a:r>
              <a:rPr lang="en-GB" sz="2000" i="1" dirty="0" err="1">
                <a:latin typeface="Arial" panose="020B0604020202020204" pitchFamily="34" charset="0"/>
                <a:cs typeface="Arial" panose="020B0604020202020204" pitchFamily="34" charset="0"/>
              </a:rPr>
              <a:t>Xunzi</a:t>
            </a:r>
            <a:r>
              <a:rPr lang="en-GB" sz="2000" i="1" dirty="0">
                <a:latin typeface="Arial" panose="020B0604020202020204" pitchFamily="34" charset="0"/>
                <a:cs typeface="Arial" panose="020B0604020202020204" pitchFamily="34" charset="0"/>
              </a:rPr>
              <a:t>: The Complete Text</a:t>
            </a:r>
            <a:r>
              <a:rPr lang="en-GB" sz="2000" dirty="0">
                <a:latin typeface="Arial" panose="020B0604020202020204" pitchFamily="34" charset="0"/>
                <a:cs typeface="Arial" panose="020B0604020202020204" pitchFamily="34" charset="0"/>
              </a:rPr>
              <a:t>. Princeton and Oxford: Princeton University Press.</a:t>
            </a:r>
          </a:p>
        </p:txBody>
      </p:sp>
      <p:sp>
        <p:nvSpPr>
          <p:cNvPr id="10" name="Title 1">
            <a:extLst>
              <a:ext uri="{FF2B5EF4-FFF2-40B4-BE49-F238E27FC236}">
                <a16:creationId xmlns:a16="http://schemas.microsoft.com/office/drawing/2014/main" id="{0E1ED2AD-5B1A-F240-8937-B736F96E9555}"/>
              </a:ext>
            </a:extLst>
          </p:cNvPr>
          <p:cNvSpPr txBox="1">
            <a:spLocks/>
          </p:cNvSpPr>
          <p:nvPr/>
        </p:nvSpPr>
        <p:spPr>
          <a:xfrm>
            <a:off x="2536045" y="9808"/>
            <a:ext cx="8811998"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GB" sz="3600" b="1" dirty="0">
                <a:latin typeface="Arial" panose="020B0604020202020204" pitchFamily="34" charset="0"/>
                <a:cs typeface="Arial" panose="020B0604020202020204" pitchFamily="34" charset="0"/>
              </a:rPr>
              <a:t>References</a:t>
            </a:r>
            <a:endParaRPr lang="en-GB" sz="36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1716761"/>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6" name="Group"/>
          <p:cNvGrpSpPr/>
          <p:nvPr/>
        </p:nvGrpSpPr>
        <p:grpSpPr>
          <a:xfrm>
            <a:off x="2095295" y="-921093"/>
            <a:ext cx="9904328" cy="7585316"/>
            <a:chOff x="0" y="0"/>
            <a:chExt cx="9904326" cy="7585314"/>
          </a:xfrm>
        </p:grpSpPr>
        <p:sp>
          <p:nvSpPr>
            <p:cNvPr id="474" name="Title 1"/>
            <p:cNvSpPr txBox="1"/>
            <p:nvPr/>
          </p:nvSpPr>
          <p:spPr>
            <a:xfrm>
              <a:off x="6035990" y="2814525"/>
              <a:ext cx="3868337" cy="477079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rmAutofit/>
            </a:bodyPr>
            <a:lstStyle>
              <a:lvl1pPr>
                <a:defRPr sz="30000">
                  <a:solidFill>
                    <a:srgbClr val="F1F1F1"/>
                  </a:solidFill>
                  <a:latin typeface="华文楷体"/>
                  <a:ea typeface="华文楷体"/>
                  <a:cs typeface="华文楷体"/>
                  <a:sym typeface="华文楷体"/>
                </a:defRPr>
              </a:lvl1pPr>
            </a:lstStyle>
            <a:p>
              <a:r>
                <a:t>道</a:t>
              </a:r>
            </a:p>
          </p:txBody>
        </p:sp>
        <p:sp>
          <p:nvSpPr>
            <p:cNvPr id="475" name="Title 1"/>
            <p:cNvSpPr txBox="1"/>
            <p:nvPr/>
          </p:nvSpPr>
          <p:spPr>
            <a:xfrm>
              <a:off x="0" y="0"/>
              <a:ext cx="3868337" cy="4710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rmAutofit/>
            </a:bodyPr>
            <a:lstStyle>
              <a:lvl1pPr>
                <a:defRPr sz="30000">
                  <a:solidFill>
                    <a:srgbClr val="F1F1F1"/>
                  </a:solidFill>
                  <a:latin typeface="华文楷体"/>
                  <a:ea typeface="华文楷体"/>
                  <a:cs typeface="华文楷体"/>
                  <a:sym typeface="华文楷体"/>
                </a:defRPr>
              </a:lvl1pPr>
            </a:lstStyle>
            <a:p>
              <a:r>
                <a:rPr dirty="0" err="1"/>
                <a:t>儒</a:t>
              </a:r>
              <a:endParaRPr dirty="0"/>
            </a:p>
          </p:txBody>
        </p:sp>
      </p:grpSp>
      <p:sp>
        <p:nvSpPr>
          <p:cNvPr id="477" name="Rectangle 3"/>
          <p:cNvSpPr/>
          <p:nvPr/>
        </p:nvSpPr>
        <p:spPr>
          <a:xfrm>
            <a:off x="-9357" y="0"/>
            <a:ext cx="2268641" cy="6858000"/>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479" name="Picture 4" descr="Picture 4"/>
          <p:cNvPicPr>
            <a:picLocks noChangeAspect="1"/>
          </p:cNvPicPr>
          <p:nvPr/>
        </p:nvPicPr>
        <p:blipFill>
          <a:blip r:embed="rId2"/>
          <a:stretch>
            <a:fillRect/>
          </a:stretch>
        </p:blipFill>
        <p:spPr>
          <a:xfrm>
            <a:off x="264860" y="153203"/>
            <a:ext cx="1720205" cy="1672422"/>
          </a:xfrm>
          <a:prstGeom prst="rect">
            <a:avLst/>
          </a:prstGeom>
          <a:ln w="12700">
            <a:miter lim="400000"/>
          </a:ln>
        </p:spPr>
      </p:pic>
      <p:sp>
        <p:nvSpPr>
          <p:cNvPr id="480" name="Content Placeholder 5"/>
          <p:cNvSpPr txBox="1">
            <a:spLocks noGrp="1"/>
          </p:cNvSpPr>
          <p:nvPr>
            <p:ph type="body" idx="1"/>
          </p:nvPr>
        </p:nvSpPr>
        <p:spPr>
          <a:xfrm>
            <a:off x="2533501" y="1613900"/>
            <a:ext cx="8811998" cy="4351338"/>
          </a:xfrm>
          <a:prstGeom prst="rect">
            <a:avLst/>
          </a:prstGeom>
        </p:spPr>
        <p:txBody>
          <a:bodyPr>
            <a:normAutofit/>
          </a:bodyPr>
          <a:lstStyle/>
          <a:p>
            <a:pPr marL="249855" indent="-249855" defTabSz="813816">
              <a:spcBef>
                <a:spcPts val="800"/>
              </a:spcBef>
              <a:buFontTx/>
              <a:defRPr sz="2492"/>
            </a:pPr>
            <a:r>
              <a:rPr sz="2000" dirty="0">
                <a:latin typeface="Arial" panose="020B0604020202020204" pitchFamily="34" charset="0"/>
                <a:cs typeface="Arial" panose="020B0604020202020204" pitchFamily="34" charset="0"/>
              </a:rPr>
              <a:t>Lai, </a:t>
            </a:r>
            <a:r>
              <a:rPr sz="2000" dirty="0" err="1">
                <a:latin typeface="Arial" panose="020B0604020202020204" pitchFamily="34" charset="0"/>
                <a:cs typeface="Arial" panose="020B0604020202020204" pitchFamily="34" charset="0"/>
              </a:rPr>
              <a:t>Karyn</a:t>
            </a:r>
            <a:r>
              <a:rPr sz="2000" dirty="0">
                <a:latin typeface="Arial" panose="020B0604020202020204" pitchFamily="34" charset="0"/>
                <a:cs typeface="Arial" panose="020B0604020202020204" pitchFamily="34" charset="0"/>
              </a:rPr>
              <a:t> L. 2008. </a:t>
            </a:r>
            <a:r>
              <a:rPr sz="2000" i="1" dirty="0">
                <a:latin typeface="Arial" panose="020B0604020202020204" pitchFamily="34" charset="0"/>
                <a:cs typeface="Arial" panose="020B0604020202020204" pitchFamily="34" charset="0"/>
              </a:rPr>
              <a:t>An Introduction to Chinese Philosophy</a:t>
            </a:r>
            <a:r>
              <a:rPr sz="2000" dirty="0">
                <a:latin typeface="Arial" panose="020B0604020202020204" pitchFamily="34" charset="0"/>
                <a:cs typeface="Arial" panose="020B0604020202020204" pitchFamily="34" charset="0"/>
              </a:rPr>
              <a:t>. Cambridge: Cambridge University Press.</a:t>
            </a:r>
          </a:p>
          <a:p>
            <a:pPr marL="249855" indent="-249855" defTabSz="813816">
              <a:spcBef>
                <a:spcPts val="800"/>
              </a:spcBef>
              <a:buFontTx/>
              <a:defRPr sz="2492"/>
            </a:pPr>
            <a:r>
              <a:rPr sz="2000" dirty="0">
                <a:latin typeface="Arial" panose="020B0604020202020204" pitchFamily="34" charset="0"/>
                <a:cs typeface="Arial" panose="020B0604020202020204" pitchFamily="34" charset="0"/>
              </a:rPr>
              <a:t>Van Norden, Bryan W. 2011. </a:t>
            </a:r>
            <a:r>
              <a:rPr sz="2000" i="1" dirty="0">
                <a:latin typeface="Arial" panose="020B0604020202020204" pitchFamily="34" charset="0"/>
                <a:cs typeface="Arial" panose="020B0604020202020204" pitchFamily="34" charset="0"/>
              </a:rPr>
              <a:t>Introduction to Classical Chinese Philosophy</a:t>
            </a:r>
            <a:r>
              <a:rPr sz="2000" dirty="0">
                <a:latin typeface="Arial" panose="020B0604020202020204" pitchFamily="34" charset="0"/>
                <a:cs typeface="Arial" panose="020B0604020202020204" pitchFamily="34" charset="0"/>
              </a:rPr>
              <a:t>. Indianapolis/Cambridge: Hackett Publishing Company, Inc.</a:t>
            </a:r>
          </a:p>
          <a:p>
            <a:pPr marL="249855" indent="-249855" defTabSz="813816">
              <a:spcBef>
                <a:spcPts val="800"/>
              </a:spcBef>
              <a:buFontTx/>
              <a:defRPr sz="2492"/>
            </a:pPr>
            <a:endParaRPr sz="2000" dirty="0">
              <a:latin typeface="Arial" panose="020B0604020202020204" pitchFamily="34" charset="0"/>
              <a:cs typeface="Arial" panose="020B0604020202020204" pitchFamily="34" charset="0"/>
            </a:endParaRPr>
          </a:p>
          <a:p>
            <a:pPr marL="249855" indent="-249855" defTabSz="813816">
              <a:spcBef>
                <a:spcPts val="800"/>
              </a:spcBef>
              <a:buFontTx/>
              <a:defRPr sz="2492"/>
            </a:pPr>
            <a:r>
              <a:rPr sz="2000" dirty="0">
                <a:latin typeface="Arial" panose="020B0604020202020204" pitchFamily="34" charset="0"/>
                <a:cs typeface="Arial" panose="020B0604020202020204" pitchFamily="34" charset="0"/>
              </a:rPr>
              <a:t>Internet Encyclopedia of Philosophy</a:t>
            </a:r>
          </a:p>
          <a:p>
            <a:pPr marL="249855" indent="-249855" defTabSz="813816">
              <a:spcBef>
                <a:spcPts val="800"/>
              </a:spcBef>
              <a:buFontTx/>
              <a:defRPr sz="2492"/>
            </a:pPr>
            <a:r>
              <a:rPr sz="2000" dirty="0">
                <a:latin typeface="Arial" panose="020B0604020202020204" pitchFamily="34" charset="0"/>
                <a:cs typeface="Arial" panose="020B0604020202020204" pitchFamily="34" charset="0"/>
              </a:rPr>
              <a:t>Stanford Encyclopedia of Philosophy</a:t>
            </a:r>
          </a:p>
          <a:p>
            <a:pPr marL="249855" indent="-249855" defTabSz="813816">
              <a:spcBef>
                <a:spcPts val="800"/>
              </a:spcBef>
              <a:buFontTx/>
              <a:defRPr sz="2492"/>
            </a:pPr>
            <a:r>
              <a:rPr sz="2000" dirty="0">
                <a:latin typeface="Arial" panose="020B0604020202020204" pitchFamily="34" charset="0"/>
                <a:cs typeface="Arial" panose="020B0604020202020204" pitchFamily="34" charset="0"/>
              </a:rPr>
              <a:t>Ivanhoe, Philip J. and Bryan W. Van Norden, eds. 2003. </a:t>
            </a:r>
            <a:r>
              <a:rPr sz="2000" i="1" dirty="0">
                <a:latin typeface="Arial" panose="020B0604020202020204" pitchFamily="34" charset="0"/>
                <a:cs typeface="Arial" panose="020B0604020202020204" pitchFamily="34" charset="0"/>
              </a:rPr>
              <a:t>Readings in Classical Chinese Philosophy, Second Edition</a:t>
            </a:r>
            <a:r>
              <a:rPr sz="2000" dirty="0">
                <a:latin typeface="Arial" panose="020B0604020202020204" pitchFamily="34" charset="0"/>
                <a:cs typeface="Arial" panose="020B0604020202020204" pitchFamily="34" charset="0"/>
              </a:rPr>
              <a:t>. Indianapolis/Cambridge: Hackett Publishing Company Inc.</a:t>
            </a:r>
          </a:p>
        </p:txBody>
      </p:sp>
      <p:sp>
        <p:nvSpPr>
          <p:cNvPr id="9" name="Title 1">
            <a:extLst>
              <a:ext uri="{FF2B5EF4-FFF2-40B4-BE49-F238E27FC236}">
                <a16:creationId xmlns:a16="http://schemas.microsoft.com/office/drawing/2014/main" id="{77997F0B-61A5-9D4B-8196-E54812BF1FFE}"/>
              </a:ext>
            </a:extLst>
          </p:cNvPr>
          <p:cNvSpPr txBox="1">
            <a:spLocks/>
          </p:cNvSpPr>
          <p:nvPr/>
        </p:nvSpPr>
        <p:spPr>
          <a:xfrm>
            <a:off x="2533501" y="252132"/>
            <a:ext cx="8811998"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GB" sz="3600" b="1" dirty="0">
                <a:latin typeface="Arial" panose="020B0604020202020204" pitchFamily="34" charset="0"/>
                <a:cs typeface="Arial" panose="020B0604020202020204" pitchFamily="34" charset="0"/>
              </a:rPr>
              <a:t>Recommended Secondary Texts and Further Readings</a:t>
            </a:r>
            <a:endParaRPr lang="en-GB" sz="36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443320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Group"/>
          <p:cNvSpPr txBox="1"/>
          <p:nvPr/>
        </p:nvSpPr>
        <p:spPr>
          <a:xfrm>
            <a:off x="804453" y="-2189"/>
            <a:ext cx="3868338" cy="471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defRPr sz="30000">
                <a:solidFill>
                  <a:srgbClr val="F1F1F1"/>
                </a:solidFill>
                <a:latin typeface="华文楷体"/>
                <a:ea typeface="华文楷体"/>
                <a:cs typeface="华文楷体"/>
                <a:sym typeface="华文楷体"/>
              </a:defRPr>
            </a:lvl1pPr>
          </a:lstStyle>
          <a:p>
            <a:r>
              <a:rPr dirty="0" err="1"/>
              <a:t>儒</a:t>
            </a:r>
            <a:endParaRPr dirty="0"/>
          </a:p>
        </p:txBody>
      </p:sp>
      <p:sp>
        <p:nvSpPr>
          <p:cNvPr id="124" name="Rectangle 4"/>
          <p:cNvSpPr/>
          <p:nvPr/>
        </p:nvSpPr>
        <p:spPr>
          <a:xfrm>
            <a:off x="0" y="-1"/>
            <a:ext cx="12192000" cy="1076448"/>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125" name="Content Placeholder 8" descr="Content Placeholder 8"/>
          <p:cNvPicPr>
            <a:picLocks noChangeAspect="1"/>
          </p:cNvPicPr>
          <p:nvPr/>
        </p:nvPicPr>
        <p:blipFill>
          <a:blip r:embed="rId2"/>
          <a:stretch>
            <a:fillRect/>
          </a:stretch>
        </p:blipFill>
        <p:spPr>
          <a:xfrm>
            <a:off x="98947" y="92114"/>
            <a:ext cx="3940618" cy="892217"/>
          </a:xfrm>
          <a:prstGeom prst="rect">
            <a:avLst/>
          </a:prstGeom>
          <a:ln w="12700">
            <a:miter lim="400000"/>
          </a:ln>
        </p:spPr>
      </p:pic>
      <p:pic>
        <p:nvPicPr>
          <p:cNvPr id="29" name="Rounded Rectangle Rounded rectangle" descr="Rounded Rectangle Rounded rectangle">
            <a:extLst>
              <a:ext uri="{FF2B5EF4-FFF2-40B4-BE49-F238E27FC236}">
                <a16:creationId xmlns:a16="http://schemas.microsoft.com/office/drawing/2014/main" id="{991327D9-D632-0146-9C3F-F8D9E6045BD3}"/>
              </a:ext>
            </a:extLst>
          </p:cNvPr>
          <p:cNvPicPr>
            <a:picLocks/>
          </p:cNvPicPr>
          <p:nvPr/>
        </p:nvPicPr>
        <p:blipFill>
          <a:blip r:embed="rId3"/>
          <a:stretch>
            <a:fillRect/>
          </a:stretch>
        </p:blipFill>
        <p:spPr>
          <a:xfrm>
            <a:off x="6226555" y="1556988"/>
            <a:ext cx="3427882" cy="1371601"/>
          </a:xfrm>
          <a:prstGeom prst="rect">
            <a:avLst/>
          </a:prstGeom>
        </p:spPr>
      </p:pic>
      <p:grpSp>
        <p:nvGrpSpPr>
          <p:cNvPr id="30" name="Group">
            <a:extLst>
              <a:ext uri="{FF2B5EF4-FFF2-40B4-BE49-F238E27FC236}">
                <a16:creationId xmlns:a16="http://schemas.microsoft.com/office/drawing/2014/main" id="{F229C161-13C8-3145-990B-1A9726648B19}"/>
              </a:ext>
            </a:extLst>
          </p:cNvPr>
          <p:cNvGrpSpPr/>
          <p:nvPr/>
        </p:nvGrpSpPr>
        <p:grpSpPr>
          <a:xfrm>
            <a:off x="804453" y="1910608"/>
            <a:ext cx="10593401" cy="5033193"/>
            <a:chOff x="0" y="0"/>
            <a:chExt cx="10593400" cy="5033192"/>
          </a:xfrm>
        </p:grpSpPr>
        <p:sp>
          <p:nvSpPr>
            <p:cNvPr id="31" name="Line">
              <a:extLst>
                <a:ext uri="{FF2B5EF4-FFF2-40B4-BE49-F238E27FC236}">
                  <a16:creationId xmlns:a16="http://schemas.microsoft.com/office/drawing/2014/main" id="{4A3E1858-D0EE-FF49-AD8A-18151C2AE5CA}"/>
                </a:ext>
              </a:extLst>
            </p:cNvPr>
            <p:cNvSpPr/>
            <p:nvPr/>
          </p:nvSpPr>
          <p:spPr>
            <a:xfrm>
              <a:off x="798369" y="923607"/>
              <a:ext cx="9108774" cy="1"/>
            </a:xfrm>
            <a:prstGeom prst="line">
              <a:avLst/>
            </a:prstGeom>
            <a:noFill/>
            <a:ln w="12700" cap="flat">
              <a:solidFill>
                <a:schemeClr val="accent1"/>
              </a:solidFill>
              <a:prstDash val="solid"/>
              <a:miter lim="800000"/>
              <a:tailEnd type="triangle" w="med" len="med"/>
            </a:ln>
            <a:effectLst/>
          </p:spPr>
          <p:txBody>
            <a:bodyPr wrap="square" lIns="45719" tIns="45719" rIns="45719" bIns="45719" numCol="1" anchor="t">
              <a:noAutofit/>
            </a:bodyPr>
            <a:lstStyle/>
            <a:p>
              <a:endParaRPr/>
            </a:p>
          </p:txBody>
        </p:sp>
        <p:sp>
          <p:nvSpPr>
            <p:cNvPr id="32" name="Qin unification  221 BCE">
              <a:extLst>
                <a:ext uri="{FF2B5EF4-FFF2-40B4-BE49-F238E27FC236}">
                  <a16:creationId xmlns:a16="http://schemas.microsoft.com/office/drawing/2014/main" id="{82E2AAB9-D6D4-7A4A-966B-00050BEF7419}"/>
                </a:ext>
              </a:extLst>
            </p:cNvPr>
            <p:cNvSpPr/>
            <p:nvPr/>
          </p:nvSpPr>
          <p:spPr>
            <a:xfrm>
              <a:off x="9323399" y="0"/>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defRPr i="1"/>
              </a:pPr>
              <a:r>
                <a:rPr sz="2000" dirty="0">
                  <a:latin typeface="Arial" panose="020B0604020202020204" pitchFamily="34" charset="0"/>
                  <a:cs typeface="Arial" panose="020B0604020202020204" pitchFamily="34" charset="0"/>
                </a:rPr>
                <a:t>Qin unification </a:t>
              </a:r>
              <a:br>
                <a:rPr sz="2000" dirty="0">
                  <a:latin typeface="Arial" panose="020B0604020202020204" pitchFamily="34" charset="0"/>
                  <a:cs typeface="Arial" panose="020B0604020202020204" pitchFamily="34" charset="0"/>
                </a:rPr>
              </a:br>
              <a:r>
                <a:rPr sz="2000" dirty="0">
                  <a:latin typeface="Arial" panose="020B0604020202020204" pitchFamily="34" charset="0"/>
                  <a:cs typeface="Arial" panose="020B0604020202020204" pitchFamily="34" charset="0"/>
                </a:rPr>
                <a:t>221 BCE</a:t>
              </a:r>
            </a:p>
          </p:txBody>
        </p:sp>
        <p:sp>
          <p:nvSpPr>
            <p:cNvPr id="33" name="Line">
              <a:extLst>
                <a:ext uri="{FF2B5EF4-FFF2-40B4-BE49-F238E27FC236}">
                  <a16:creationId xmlns:a16="http://schemas.microsoft.com/office/drawing/2014/main" id="{99890893-A44F-BE45-827B-91462B871C93}"/>
                </a:ext>
              </a:extLst>
            </p:cNvPr>
            <p:cNvSpPr/>
            <p:nvPr/>
          </p:nvSpPr>
          <p:spPr>
            <a:xfrm flipV="1">
              <a:off x="2415079" y="764631"/>
              <a:ext cx="0" cy="402639"/>
            </a:xfrm>
            <a:prstGeom prst="line">
              <a:avLst/>
            </a:prstGeom>
            <a:noFill/>
            <a:ln w="12700" cap="flat">
              <a:solidFill>
                <a:schemeClr val="accent1"/>
              </a:solidFill>
              <a:prstDash val="solid"/>
              <a:miter lim="800000"/>
            </a:ln>
            <a:effectLst/>
          </p:spPr>
          <p:txBody>
            <a:bodyPr wrap="square" lIns="45719" tIns="45719" rIns="45719" bIns="45719" numCol="1" anchor="t">
              <a:noAutofit/>
            </a:bodyPr>
            <a:lstStyle/>
            <a:p>
              <a:endParaRPr/>
            </a:p>
          </p:txBody>
        </p:sp>
        <p:sp>
          <p:nvSpPr>
            <p:cNvPr id="34" name="Line">
              <a:extLst>
                <a:ext uri="{FF2B5EF4-FFF2-40B4-BE49-F238E27FC236}">
                  <a16:creationId xmlns:a16="http://schemas.microsoft.com/office/drawing/2014/main" id="{C7E201F2-6988-D140-AE4F-823256EDC698}"/>
                </a:ext>
              </a:extLst>
            </p:cNvPr>
            <p:cNvSpPr/>
            <p:nvPr/>
          </p:nvSpPr>
          <p:spPr>
            <a:xfrm flipV="1">
              <a:off x="3667669" y="764632"/>
              <a:ext cx="0" cy="402639"/>
            </a:xfrm>
            <a:prstGeom prst="line">
              <a:avLst/>
            </a:prstGeom>
            <a:noFill/>
            <a:ln w="12700" cap="flat">
              <a:solidFill>
                <a:schemeClr val="accent1"/>
              </a:solidFill>
              <a:prstDash val="solid"/>
              <a:miter lim="800000"/>
            </a:ln>
            <a:effectLst/>
          </p:spPr>
          <p:txBody>
            <a:bodyPr wrap="square" lIns="45719" tIns="45719" rIns="45719" bIns="45719" numCol="1" anchor="t">
              <a:noAutofit/>
            </a:bodyPr>
            <a:lstStyle/>
            <a:p>
              <a:endParaRPr dirty="0"/>
            </a:p>
          </p:txBody>
        </p:sp>
        <p:sp>
          <p:nvSpPr>
            <p:cNvPr id="35" name="Confucius 551 BCE">
              <a:extLst>
                <a:ext uri="{FF2B5EF4-FFF2-40B4-BE49-F238E27FC236}">
                  <a16:creationId xmlns:a16="http://schemas.microsoft.com/office/drawing/2014/main" id="{E421FDBE-5F69-C64B-B6AF-88EA1FF7BBB3}"/>
                </a:ext>
              </a:extLst>
            </p:cNvPr>
            <p:cNvSpPr/>
            <p:nvPr/>
          </p:nvSpPr>
          <p:spPr>
            <a:xfrm>
              <a:off x="3070938" y="0"/>
              <a:ext cx="1270001" cy="1270000"/>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defRPr b="1"/>
              </a:pPr>
              <a:r>
                <a:rPr sz="2000" dirty="0">
                  <a:latin typeface="Arial" panose="020B0604020202020204" pitchFamily="34" charset="0"/>
                  <a:cs typeface="Arial" panose="020B0604020202020204" pitchFamily="34" charset="0"/>
                </a:rPr>
                <a:t>Confucius</a:t>
              </a:r>
              <a:br>
                <a:rPr sz="2000" dirty="0">
                  <a:latin typeface="Arial" panose="020B0604020202020204" pitchFamily="34" charset="0"/>
                  <a:cs typeface="Arial" panose="020B0604020202020204" pitchFamily="34" charset="0"/>
                </a:rPr>
              </a:br>
              <a:r>
                <a:rPr sz="2000" dirty="0">
                  <a:latin typeface="Arial" panose="020B0604020202020204" pitchFamily="34" charset="0"/>
                  <a:cs typeface="Arial" panose="020B0604020202020204" pitchFamily="34" charset="0"/>
                </a:rPr>
                <a:t>551 BCE</a:t>
              </a:r>
            </a:p>
          </p:txBody>
        </p:sp>
        <p:sp>
          <p:nvSpPr>
            <p:cNvPr id="36" name="601 BCE (?)…">
              <a:extLst>
                <a:ext uri="{FF2B5EF4-FFF2-40B4-BE49-F238E27FC236}">
                  <a16:creationId xmlns:a16="http://schemas.microsoft.com/office/drawing/2014/main" id="{107A2493-426E-0E40-BBD0-7C1A6546DFDE}"/>
                </a:ext>
              </a:extLst>
            </p:cNvPr>
            <p:cNvSpPr/>
            <p:nvPr/>
          </p:nvSpPr>
          <p:spPr>
            <a:xfrm>
              <a:off x="1924420" y="1222375"/>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defRPr b="1"/>
              </a:pPr>
              <a:r>
                <a:rPr sz="2000" dirty="0">
                  <a:latin typeface="Arial" panose="020B0604020202020204" pitchFamily="34" charset="0"/>
                  <a:cs typeface="Arial" panose="020B0604020202020204" pitchFamily="34" charset="0"/>
                </a:rPr>
                <a:t>601 BCE (?)</a:t>
              </a:r>
            </a:p>
            <a:p>
              <a:pPr>
                <a:defRPr b="1"/>
              </a:pPr>
              <a:r>
                <a:rPr sz="2000" dirty="0">
                  <a:latin typeface="Arial" panose="020B0604020202020204" pitchFamily="34" charset="0"/>
                  <a:cs typeface="Arial" panose="020B0604020202020204" pitchFamily="34" charset="0"/>
                </a:rPr>
                <a:t>Laozi</a:t>
              </a:r>
            </a:p>
          </p:txBody>
        </p:sp>
        <p:sp>
          <p:nvSpPr>
            <p:cNvPr id="37" name="Line">
              <a:extLst>
                <a:ext uri="{FF2B5EF4-FFF2-40B4-BE49-F238E27FC236}">
                  <a16:creationId xmlns:a16="http://schemas.microsoft.com/office/drawing/2014/main" id="{98303DCF-9694-AA4C-8A9D-83B89DC0CB9E}"/>
                </a:ext>
              </a:extLst>
            </p:cNvPr>
            <p:cNvSpPr/>
            <p:nvPr/>
          </p:nvSpPr>
          <p:spPr>
            <a:xfrm flipH="1" flipV="1">
              <a:off x="6289133" y="764633"/>
              <a:ext cx="0" cy="402638"/>
            </a:xfrm>
            <a:prstGeom prst="line">
              <a:avLst/>
            </a:prstGeom>
            <a:noFill/>
            <a:ln w="12700" cap="flat">
              <a:solidFill>
                <a:schemeClr val="accent1"/>
              </a:solidFill>
              <a:prstDash val="solid"/>
              <a:miter lim="800000"/>
            </a:ln>
            <a:effectLst/>
          </p:spPr>
          <p:txBody>
            <a:bodyPr wrap="square" lIns="45719" tIns="45719" rIns="45719" bIns="45719" numCol="1" anchor="t">
              <a:noAutofit/>
            </a:bodyPr>
            <a:lstStyle/>
            <a:p>
              <a:endParaRPr lang="en-GB" dirty="0"/>
            </a:p>
          </p:txBody>
        </p:sp>
        <p:sp>
          <p:nvSpPr>
            <p:cNvPr id="38" name="Mencius…">
              <a:extLst>
                <a:ext uri="{FF2B5EF4-FFF2-40B4-BE49-F238E27FC236}">
                  <a16:creationId xmlns:a16="http://schemas.microsoft.com/office/drawing/2014/main" id="{4BB1E5DE-9D1F-8641-BA60-0500DAB87851}"/>
                </a:ext>
              </a:extLst>
            </p:cNvPr>
            <p:cNvSpPr/>
            <p:nvPr/>
          </p:nvSpPr>
          <p:spPr>
            <a:xfrm>
              <a:off x="5789731" y="0"/>
              <a:ext cx="1270001" cy="1270000"/>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defRPr b="1"/>
              </a:pPr>
              <a:r>
                <a:rPr sz="2000" dirty="0">
                  <a:latin typeface="Arial" panose="020B0604020202020204" pitchFamily="34" charset="0"/>
                  <a:cs typeface="Arial" panose="020B0604020202020204" pitchFamily="34" charset="0"/>
                </a:rPr>
                <a:t>Mencius</a:t>
              </a:r>
            </a:p>
            <a:p>
              <a:pPr>
                <a:defRPr b="1"/>
              </a:pPr>
              <a:r>
                <a:rPr sz="2000" dirty="0">
                  <a:latin typeface="Arial" panose="020B0604020202020204" pitchFamily="34" charset="0"/>
                  <a:cs typeface="Arial" panose="020B0604020202020204" pitchFamily="34" charset="0"/>
                </a:rPr>
                <a:t>372 BCE</a:t>
              </a:r>
            </a:p>
          </p:txBody>
        </p:sp>
        <p:sp>
          <p:nvSpPr>
            <p:cNvPr id="39" name="Line">
              <a:extLst>
                <a:ext uri="{FF2B5EF4-FFF2-40B4-BE49-F238E27FC236}">
                  <a16:creationId xmlns:a16="http://schemas.microsoft.com/office/drawing/2014/main" id="{16B687B6-740F-9F45-9C9B-D3EF9230ABA7}"/>
                </a:ext>
              </a:extLst>
            </p:cNvPr>
            <p:cNvSpPr/>
            <p:nvPr/>
          </p:nvSpPr>
          <p:spPr>
            <a:xfrm flipH="1" flipV="1">
              <a:off x="7548063" y="756042"/>
              <a:ext cx="0" cy="411228"/>
            </a:xfrm>
            <a:prstGeom prst="line">
              <a:avLst/>
            </a:prstGeom>
            <a:noFill/>
            <a:ln w="12700" cap="flat">
              <a:solidFill>
                <a:schemeClr val="accent1"/>
              </a:solidFill>
              <a:prstDash val="solid"/>
              <a:miter lim="800000"/>
            </a:ln>
            <a:effectLst/>
          </p:spPr>
          <p:txBody>
            <a:bodyPr wrap="square" lIns="45719" tIns="45719" rIns="45719" bIns="45719" numCol="1" anchor="t">
              <a:noAutofit/>
            </a:bodyPr>
            <a:lstStyle/>
            <a:p>
              <a:endParaRPr/>
            </a:p>
          </p:txBody>
        </p:sp>
        <p:sp>
          <p:nvSpPr>
            <p:cNvPr id="40" name="Xunzi…">
              <a:extLst>
                <a:ext uri="{FF2B5EF4-FFF2-40B4-BE49-F238E27FC236}">
                  <a16:creationId xmlns:a16="http://schemas.microsoft.com/office/drawing/2014/main" id="{8218ED76-AF49-2F4F-8765-61DD8C53B4D7}"/>
                </a:ext>
              </a:extLst>
            </p:cNvPr>
            <p:cNvSpPr/>
            <p:nvPr/>
          </p:nvSpPr>
          <p:spPr>
            <a:xfrm>
              <a:off x="7227365" y="0"/>
              <a:ext cx="1270001" cy="1270000"/>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defRPr b="1"/>
              </a:pPr>
              <a:r>
                <a:rPr sz="2000" dirty="0" err="1">
                  <a:latin typeface="Arial" panose="020B0604020202020204" pitchFamily="34" charset="0"/>
                  <a:cs typeface="Arial" panose="020B0604020202020204" pitchFamily="34" charset="0"/>
                </a:rPr>
                <a:t>Xunzi</a:t>
              </a:r>
              <a:endParaRPr sz="2000" dirty="0">
                <a:latin typeface="Arial" panose="020B0604020202020204" pitchFamily="34" charset="0"/>
                <a:cs typeface="Arial" panose="020B0604020202020204" pitchFamily="34" charset="0"/>
              </a:endParaRPr>
            </a:p>
            <a:p>
              <a:pPr>
                <a:defRPr b="1"/>
              </a:pPr>
              <a:r>
                <a:rPr sz="2000" dirty="0">
                  <a:latin typeface="Arial" panose="020B0604020202020204" pitchFamily="34" charset="0"/>
                  <a:cs typeface="Arial" panose="020B0604020202020204" pitchFamily="34" charset="0"/>
                </a:rPr>
                <a:t>c. 310 BCE</a:t>
              </a:r>
            </a:p>
          </p:txBody>
        </p:sp>
        <p:sp>
          <p:nvSpPr>
            <p:cNvPr id="41" name="Line">
              <a:extLst>
                <a:ext uri="{FF2B5EF4-FFF2-40B4-BE49-F238E27FC236}">
                  <a16:creationId xmlns:a16="http://schemas.microsoft.com/office/drawing/2014/main" id="{DCDCCAF1-8512-0F4F-869B-66701CEF7135}"/>
                </a:ext>
              </a:extLst>
            </p:cNvPr>
            <p:cNvSpPr/>
            <p:nvPr/>
          </p:nvSpPr>
          <p:spPr>
            <a:xfrm flipH="1" flipV="1">
              <a:off x="6704741" y="756042"/>
              <a:ext cx="0" cy="402638"/>
            </a:xfrm>
            <a:prstGeom prst="line">
              <a:avLst/>
            </a:prstGeom>
            <a:noFill/>
            <a:ln w="12700" cap="flat">
              <a:solidFill>
                <a:schemeClr val="accent1"/>
              </a:solidFill>
              <a:prstDash val="solid"/>
              <a:miter lim="800000"/>
            </a:ln>
            <a:effectLst/>
          </p:spPr>
          <p:txBody>
            <a:bodyPr wrap="square" lIns="45719" tIns="45719" rIns="45719" bIns="45719" numCol="1" anchor="t">
              <a:noAutofit/>
            </a:bodyPr>
            <a:lstStyle/>
            <a:p>
              <a:endParaRPr dirty="0"/>
            </a:p>
          </p:txBody>
        </p:sp>
        <p:sp>
          <p:nvSpPr>
            <p:cNvPr id="42" name="369 BCE…">
              <a:extLst>
                <a:ext uri="{FF2B5EF4-FFF2-40B4-BE49-F238E27FC236}">
                  <a16:creationId xmlns:a16="http://schemas.microsoft.com/office/drawing/2014/main" id="{6C60ECD4-D130-0347-B795-FD272055A947}"/>
                </a:ext>
              </a:extLst>
            </p:cNvPr>
            <p:cNvSpPr/>
            <p:nvPr/>
          </p:nvSpPr>
          <p:spPr>
            <a:xfrm>
              <a:off x="6191542" y="1222375"/>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defRPr b="1"/>
              </a:pPr>
              <a:r>
                <a:rPr sz="2000" dirty="0">
                  <a:latin typeface="Arial" panose="020B0604020202020204" pitchFamily="34" charset="0"/>
                  <a:cs typeface="Arial" panose="020B0604020202020204" pitchFamily="34" charset="0"/>
                </a:rPr>
                <a:t>369 BCE</a:t>
              </a:r>
            </a:p>
            <a:p>
              <a:pPr>
                <a:defRPr b="1"/>
              </a:pPr>
              <a:r>
                <a:rPr sz="2000" dirty="0">
                  <a:latin typeface="Arial" panose="020B0604020202020204" pitchFamily="34" charset="0"/>
                  <a:cs typeface="Arial" panose="020B0604020202020204" pitchFamily="34" charset="0"/>
                </a:rPr>
                <a:t>Zhuangzi</a:t>
              </a:r>
            </a:p>
          </p:txBody>
        </p:sp>
        <p:sp>
          <p:nvSpPr>
            <p:cNvPr id="43" name="Confucians">
              <a:extLst>
                <a:ext uri="{FF2B5EF4-FFF2-40B4-BE49-F238E27FC236}">
                  <a16:creationId xmlns:a16="http://schemas.microsoft.com/office/drawing/2014/main" id="{889BD8D1-2C93-2C44-8095-646D135C905C}"/>
                </a:ext>
              </a:extLst>
            </p:cNvPr>
            <p:cNvSpPr/>
            <p:nvPr/>
          </p:nvSpPr>
          <p:spPr>
            <a:xfrm>
              <a:off x="0" y="133350"/>
              <a:ext cx="1270000" cy="1270000"/>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i="1"/>
              </a:lvl1pPr>
            </a:lstStyle>
            <a:p>
              <a:r>
                <a:rPr sz="2000" dirty="0">
                  <a:latin typeface="Arial" panose="020B0604020202020204" pitchFamily="34" charset="0"/>
                  <a:cs typeface="Arial" panose="020B0604020202020204" pitchFamily="34" charset="0"/>
                </a:rPr>
                <a:t>Confucians</a:t>
              </a:r>
            </a:p>
          </p:txBody>
        </p:sp>
        <p:sp>
          <p:nvSpPr>
            <p:cNvPr id="44" name="Daoists">
              <a:extLst>
                <a:ext uri="{FF2B5EF4-FFF2-40B4-BE49-F238E27FC236}">
                  <a16:creationId xmlns:a16="http://schemas.microsoft.com/office/drawing/2014/main" id="{3539F193-A2F6-C843-82C0-F580D958BFF3}"/>
                </a:ext>
              </a:extLst>
            </p:cNvPr>
            <p:cNvSpPr/>
            <p:nvPr/>
          </p:nvSpPr>
          <p:spPr>
            <a:xfrm>
              <a:off x="205159" y="1355725"/>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i="1"/>
              </a:lvl1pPr>
            </a:lstStyle>
            <a:p>
              <a:r>
                <a:rPr sz="2000" dirty="0" err="1">
                  <a:latin typeface="Arial" panose="020B0604020202020204" pitchFamily="34" charset="0"/>
                  <a:cs typeface="Arial" panose="020B0604020202020204" pitchFamily="34" charset="0"/>
                </a:rPr>
                <a:t>Daoists</a:t>
              </a:r>
              <a:endParaRPr sz="2000" dirty="0">
                <a:latin typeface="Arial" panose="020B0604020202020204" pitchFamily="34" charset="0"/>
                <a:cs typeface="Arial" panose="020B0604020202020204" pitchFamily="34" charset="0"/>
              </a:endParaRPr>
            </a:p>
          </p:txBody>
        </p:sp>
        <p:sp>
          <p:nvSpPr>
            <p:cNvPr id="45" name="c. 624 BCE…">
              <a:extLst>
                <a:ext uri="{FF2B5EF4-FFF2-40B4-BE49-F238E27FC236}">
                  <a16:creationId xmlns:a16="http://schemas.microsoft.com/office/drawing/2014/main" id="{4C567BA8-FCEE-FD43-B197-874B4B7A2099}"/>
                </a:ext>
              </a:extLst>
            </p:cNvPr>
            <p:cNvSpPr/>
            <p:nvPr/>
          </p:nvSpPr>
          <p:spPr>
            <a:xfrm>
              <a:off x="1491820" y="3763191"/>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defRPr b="1">
                  <a:solidFill>
                    <a:schemeClr val="accent3">
                      <a:lumOff val="-12941"/>
                    </a:schemeClr>
                  </a:solidFill>
                </a:defRPr>
              </a:pPr>
              <a:endParaRPr sz="2000" dirty="0">
                <a:latin typeface="Arial" panose="020B0604020202020204" pitchFamily="34" charset="0"/>
                <a:cs typeface="Arial" panose="020B0604020202020204" pitchFamily="34" charset="0"/>
              </a:endParaRPr>
            </a:p>
          </p:txBody>
        </p:sp>
        <p:sp>
          <p:nvSpPr>
            <p:cNvPr id="46" name="c. 470 BCE…">
              <a:extLst>
                <a:ext uri="{FF2B5EF4-FFF2-40B4-BE49-F238E27FC236}">
                  <a16:creationId xmlns:a16="http://schemas.microsoft.com/office/drawing/2014/main" id="{663BC474-9B09-A248-97B2-6FA7B5D7E79B}"/>
                </a:ext>
              </a:extLst>
            </p:cNvPr>
            <p:cNvSpPr/>
            <p:nvPr/>
          </p:nvSpPr>
          <p:spPr>
            <a:xfrm>
              <a:off x="3280586" y="3763191"/>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defRPr b="1">
                  <a:solidFill>
                    <a:schemeClr val="accent3">
                      <a:lumOff val="-12941"/>
                    </a:schemeClr>
                  </a:solidFill>
                </a:defRPr>
              </a:pPr>
              <a:endParaRPr sz="2000" dirty="0">
                <a:latin typeface="Arial" panose="020B0604020202020204" pitchFamily="34" charset="0"/>
                <a:cs typeface="Arial" panose="020B0604020202020204" pitchFamily="34" charset="0"/>
              </a:endParaRPr>
            </a:p>
          </p:txBody>
        </p:sp>
        <p:sp>
          <p:nvSpPr>
            <p:cNvPr id="47" name="428 BCE…">
              <a:extLst>
                <a:ext uri="{FF2B5EF4-FFF2-40B4-BE49-F238E27FC236}">
                  <a16:creationId xmlns:a16="http://schemas.microsoft.com/office/drawing/2014/main" id="{FAC9E020-1FE3-204C-98B6-47C023FB5D64}"/>
                </a:ext>
              </a:extLst>
            </p:cNvPr>
            <p:cNvSpPr/>
            <p:nvPr/>
          </p:nvSpPr>
          <p:spPr>
            <a:xfrm>
              <a:off x="4709274" y="3763191"/>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defRPr b="1">
                  <a:solidFill>
                    <a:schemeClr val="accent3">
                      <a:lumOff val="-12941"/>
                    </a:schemeClr>
                  </a:solidFill>
                </a:defRPr>
              </a:pPr>
              <a:endParaRPr sz="2000" dirty="0">
                <a:latin typeface="Arial" panose="020B0604020202020204" pitchFamily="34" charset="0"/>
                <a:cs typeface="Arial" panose="020B0604020202020204" pitchFamily="34" charset="0"/>
              </a:endParaRPr>
            </a:p>
          </p:txBody>
        </p:sp>
        <p:sp>
          <p:nvSpPr>
            <p:cNvPr id="48" name="384 BCE…">
              <a:extLst>
                <a:ext uri="{FF2B5EF4-FFF2-40B4-BE49-F238E27FC236}">
                  <a16:creationId xmlns:a16="http://schemas.microsoft.com/office/drawing/2014/main" id="{EAB49F51-FF3F-C447-94B1-964083BB9EBD}"/>
                </a:ext>
              </a:extLst>
            </p:cNvPr>
            <p:cNvSpPr/>
            <p:nvPr/>
          </p:nvSpPr>
          <p:spPr>
            <a:xfrm>
              <a:off x="5879750" y="3763191"/>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defRPr b="1">
                  <a:solidFill>
                    <a:schemeClr val="accent3">
                      <a:lumOff val="-12941"/>
                    </a:schemeClr>
                  </a:solidFill>
                </a:defRPr>
              </a:pPr>
              <a:endParaRPr sz="2000" dirty="0">
                <a:latin typeface="Arial" panose="020B0604020202020204" pitchFamily="34" charset="0"/>
                <a:cs typeface="Arial" panose="020B0604020202020204" pitchFamily="34" charset="0"/>
              </a:endParaRPr>
            </a:p>
          </p:txBody>
        </p:sp>
        <p:sp>
          <p:nvSpPr>
            <p:cNvPr id="49" name="Line">
              <a:extLst>
                <a:ext uri="{FF2B5EF4-FFF2-40B4-BE49-F238E27FC236}">
                  <a16:creationId xmlns:a16="http://schemas.microsoft.com/office/drawing/2014/main" id="{7C31AC41-C406-6E47-A230-8BCA497C600B}"/>
                </a:ext>
              </a:extLst>
            </p:cNvPr>
            <p:cNvSpPr/>
            <p:nvPr/>
          </p:nvSpPr>
          <p:spPr>
            <a:xfrm flipV="1">
              <a:off x="4774647" y="923214"/>
              <a:ext cx="1" cy="1929131"/>
            </a:xfrm>
            <a:prstGeom prst="line">
              <a:avLst/>
            </a:prstGeom>
            <a:noFill/>
            <a:ln w="12700" cap="flat">
              <a:solidFill>
                <a:schemeClr val="accent1"/>
              </a:solidFill>
              <a:custDash>
                <a:ds d="600000" sp="600000"/>
              </a:custDash>
              <a:miter lim="400000"/>
            </a:ln>
            <a:effectLst/>
          </p:spPr>
          <p:txBody>
            <a:bodyPr wrap="square" lIns="45719" tIns="45719" rIns="45719" bIns="45719" numCol="1" anchor="t">
              <a:noAutofit/>
            </a:bodyPr>
            <a:lstStyle/>
            <a:p>
              <a:endParaRPr/>
            </a:p>
          </p:txBody>
        </p:sp>
        <p:sp>
          <p:nvSpPr>
            <p:cNvPr id="50" name="Line">
              <a:extLst>
                <a:ext uri="{FF2B5EF4-FFF2-40B4-BE49-F238E27FC236}">
                  <a16:creationId xmlns:a16="http://schemas.microsoft.com/office/drawing/2014/main" id="{3B53E49C-7AF5-2947-A5C9-6A1E88C7E85C}"/>
                </a:ext>
              </a:extLst>
            </p:cNvPr>
            <p:cNvSpPr/>
            <p:nvPr/>
          </p:nvSpPr>
          <p:spPr>
            <a:xfrm flipV="1">
              <a:off x="9756296" y="744166"/>
              <a:ext cx="1" cy="2108179"/>
            </a:xfrm>
            <a:prstGeom prst="line">
              <a:avLst/>
            </a:prstGeom>
            <a:noFill/>
            <a:ln w="12700" cap="flat">
              <a:solidFill>
                <a:schemeClr val="accent1"/>
              </a:solidFill>
              <a:custDash>
                <a:ds d="600000" sp="600000"/>
              </a:custDash>
              <a:miter lim="400000"/>
            </a:ln>
            <a:effectLst/>
          </p:spPr>
          <p:txBody>
            <a:bodyPr wrap="square" lIns="45719" tIns="45719" rIns="45719" bIns="45719" numCol="1" anchor="t">
              <a:noAutofit/>
            </a:bodyPr>
            <a:lstStyle/>
            <a:p>
              <a:endParaRPr/>
            </a:p>
          </p:txBody>
        </p:sp>
        <p:sp>
          <p:nvSpPr>
            <p:cNvPr id="51" name="Line">
              <a:extLst>
                <a:ext uri="{FF2B5EF4-FFF2-40B4-BE49-F238E27FC236}">
                  <a16:creationId xmlns:a16="http://schemas.microsoft.com/office/drawing/2014/main" id="{94C7A9D4-B055-AB4A-843A-0B1AB9616303}"/>
                </a:ext>
              </a:extLst>
            </p:cNvPr>
            <p:cNvSpPr/>
            <p:nvPr/>
          </p:nvSpPr>
          <p:spPr>
            <a:xfrm>
              <a:off x="4774647" y="2845994"/>
              <a:ext cx="1552580" cy="1"/>
            </a:xfrm>
            <a:prstGeom prst="line">
              <a:avLst/>
            </a:prstGeom>
            <a:noFill/>
            <a:ln w="12700" cap="flat">
              <a:solidFill>
                <a:schemeClr val="accent1"/>
              </a:solidFill>
              <a:custDash>
                <a:ds d="600000" sp="600000"/>
              </a:custDash>
              <a:miter lim="400000"/>
            </a:ln>
            <a:effectLst/>
          </p:spPr>
          <p:txBody>
            <a:bodyPr wrap="square" lIns="45719" tIns="45719" rIns="45719" bIns="45719" numCol="1" anchor="t">
              <a:noAutofit/>
            </a:bodyPr>
            <a:lstStyle/>
            <a:p>
              <a:endParaRPr/>
            </a:p>
          </p:txBody>
        </p:sp>
        <p:sp>
          <p:nvSpPr>
            <p:cNvPr id="52" name="Line">
              <a:extLst>
                <a:ext uri="{FF2B5EF4-FFF2-40B4-BE49-F238E27FC236}">
                  <a16:creationId xmlns:a16="http://schemas.microsoft.com/office/drawing/2014/main" id="{9788A634-68BC-ED4C-9C75-5A1EDBF159C2}"/>
                </a:ext>
              </a:extLst>
            </p:cNvPr>
            <p:cNvSpPr/>
            <p:nvPr/>
          </p:nvSpPr>
          <p:spPr>
            <a:xfrm>
              <a:off x="8486163" y="2845994"/>
              <a:ext cx="1265903" cy="1"/>
            </a:xfrm>
            <a:prstGeom prst="line">
              <a:avLst/>
            </a:prstGeom>
            <a:noFill/>
            <a:ln w="12700" cap="flat">
              <a:solidFill>
                <a:schemeClr val="accent1"/>
              </a:solidFill>
              <a:custDash>
                <a:ds d="600000" sp="600000"/>
              </a:custDash>
              <a:miter lim="400000"/>
            </a:ln>
            <a:effectLst/>
          </p:spPr>
          <p:txBody>
            <a:bodyPr wrap="square" lIns="45719" tIns="45719" rIns="45719" bIns="45719" numCol="1" anchor="t">
              <a:noAutofit/>
            </a:bodyPr>
            <a:lstStyle/>
            <a:p>
              <a:endParaRPr/>
            </a:p>
          </p:txBody>
        </p:sp>
        <p:sp>
          <p:nvSpPr>
            <p:cNvPr id="53" name="475–221 BCE Warring States Period">
              <a:extLst>
                <a:ext uri="{FF2B5EF4-FFF2-40B4-BE49-F238E27FC236}">
                  <a16:creationId xmlns:a16="http://schemas.microsoft.com/office/drawing/2014/main" id="{7179724D-0376-A645-80B9-5BA775DE41A7}"/>
                </a:ext>
              </a:extLst>
            </p:cNvPr>
            <p:cNvSpPr/>
            <p:nvPr/>
          </p:nvSpPr>
          <p:spPr>
            <a:xfrm>
              <a:off x="7357025" y="2666924"/>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lgn="ctr">
                <a:defRPr i="1"/>
              </a:pPr>
              <a:r>
                <a:rPr sz="2000" dirty="0">
                  <a:latin typeface="Arial" panose="020B0604020202020204" pitchFamily="34" charset="0"/>
                  <a:cs typeface="Arial" panose="020B0604020202020204" pitchFamily="34" charset="0"/>
                </a:rPr>
                <a:t>475–221 BCE</a:t>
              </a:r>
              <a:br>
                <a:rPr sz="2000" dirty="0">
                  <a:latin typeface="Arial" panose="020B0604020202020204" pitchFamily="34" charset="0"/>
                  <a:cs typeface="Arial" panose="020B0604020202020204" pitchFamily="34" charset="0"/>
                </a:rPr>
              </a:br>
              <a:r>
                <a:rPr sz="2000" dirty="0">
                  <a:latin typeface="Arial" panose="020B0604020202020204" pitchFamily="34" charset="0"/>
                  <a:cs typeface="Arial" panose="020B0604020202020204" pitchFamily="34" charset="0"/>
                </a:rPr>
                <a:t>Warring States Period</a:t>
              </a:r>
            </a:p>
          </p:txBody>
        </p:sp>
        <p:sp>
          <p:nvSpPr>
            <p:cNvPr id="54" name="Line">
              <a:extLst>
                <a:ext uri="{FF2B5EF4-FFF2-40B4-BE49-F238E27FC236}">
                  <a16:creationId xmlns:a16="http://schemas.microsoft.com/office/drawing/2014/main" id="{2180BDBE-70FC-8148-B7FC-DACE7877391D}"/>
                </a:ext>
              </a:extLst>
            </p:cNvPr>
            <p:cNvSpPr/>
            <p:nvPr/>
          </p:nvSpPr>
          <p:spPr>
            <a:xfrm>
              <a:off x="3616561" y="2845994"/>
              <a:ext cx="1156218" cy="1"/>
            </a:xfrm>
            <a:prstGeom prst="line">
              <a:avLst/>
            </a:prstGeom>
            <a:noFill/>
            <a:ln w="12700" cap="flat">
              <a:solidFill>
                <a:schemeClr val="accent1"/>
              </a:solidFill>
              <a:custDash>
                <a:ds d="600000" sp="600000"/>
              </a:custDash>
              <a:miter lim="400000"/>
            </a:ln>
            <a:effectLst/>
          </p:spPr>
          <p:txBody>
            <a:bodyPr wrap="square" lIns="45719" tIns="45719" rIns="45719" bIns="45719" numCol="1" anchor="t">
              <a:noAutofit/>
            </a:bodyPr>
            <a:lstStyle/>
            <a:p>
              <a:endParaRPr/>
            </a:p>
          </p:txBody>
        </p:sp>
        <p:sp>
          <p:nvSpPr>
            <p:cNvPr id="55" name="771–476 BCE Spring and Autumn Period">
              <a:extLst>
                <a:ext uri="{FF2B5EF4-FFF2-40B4-BE49-F238E27FC236}">
                  <a16:creationId xmlns:a16="http://schemas.microsoft.com/office/drawing/2014/main" id="{FFEC8AFB-45AF-5E4C-9ACC-F948C02BC6D3}"/>
                </a:ext>
              </a:extLst>
            </p:cNvPr>
            <p:cNvSpPr/>
            <p:nvPr/>
          </p:nvSpPr>
          <p:spPr>
            <a:xfrm>
              <a:off x="2415078" y="2666924"/>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lgn="ctr">
                <a:defRPr i="1"/>
              </a:pPr>
              <a:r>
                <a:rPr sz="2000" dirty="0">
                  <a:latin typeface="Arial" panose="020B0604020202020204" pitchFamily="34" charset="0"/>
                  <a:cs typeface="Arial" panose="020B0604020202020204" pitchFamily="34" charset="0"/>
                </a:rPr>
                <a:t>771–476 BCE</a:t>
              </a:r>
              <a:br>
                <a:rPr sz="2000" dirty="0">
                  <a:latin typeface="Arial" panose="020B0604020202020204" pitchFamily="34" charset="0"/>
                  <a:cs typeface="Arial" panose="020B0604020202020204" pitchFamily="34" charset="0"/>
                </a:rPr>
              </a:br>
              <a:r>
                <a:rPr sz="2000" dirty="0">
                  <a:latin typeface="Arial" panose="020B0604020202020204" pitchFamily="34" charset="0"/>
                  <a:cs typeface="Arial" panose="020B0604020202020204" pitchFamily="34" charset="0"/>
                </a:rPr>
                <a:t>Spring and Autumn Period</a:t>
              </a:r>
            </a:p>
          </p:txBody>
        </p:sp>
        <p:sp>
          <p:nvSpPr>
            <p:cNvPr id="56" name="Line">
              <a:extLst>
                <a:ext uri="{FF2B5EF4-FFF2-40B4-BE49-F238E27FC236}">
                  <a16:creationId xmlns:a16="http://schemas.microsoft.com/office/drawing/2014/main" id="{02239729-3FC0-814C-8BE3-47B2CEB8CC1D}"/>
                </a:ext>
              </a:extLst>
            </p:cNvPr>
            <p:cNvSpPr/>
            <p:nvPr/>
          </p:nvSpPr>
          <p:spPr>
            <a:xfrm>
              <a:off x="880112" y="2845994"/>
              <a:ext cx="332115" cy="1"/>
            </a:xfrm>
            <a:prstGeom prst="line">
              <a:avLst/>
            </a:prstGeom>
            <a:noFill/>
            <a:ln w="12700" cap="flat">
              <a:solidFill>
                <a:schemeClr val="accent1"/>
              </a:solidFill>
              <a:custDash>
                <a:ds d="600000" sp="600000"/>
              </a:custDash>
              <a:miter lim="400000"/>
            </a:ln>
            <a:effectLst/>
          </p:spPr>
          <p:txBody>
            <a:bodyPr wrap="square" lIns="45719" tIns="45719" rIns="45719" bIns="45719" numCol="1" anchor="t">
              <a:noAutofit/>
            </a:bodyPr>
            <a:lstStyle/>
            <a:p>
              <a:endParaRPr/>
            </a:p>
          </p:txBody>
        </p:sp>
      </p:gr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Title 1"/>
          <p:cNvSpPr txBox="1"/>
          <p:nvPr/>
        </p:nvSpPr>
        <p:spPr>
          <a:xfrm>
            <a:off x="8131286" y="1893433"/>
            <a:ext cx="3868338" cy="47707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rmAutofit/>
          </a:bodyPr>
          <a:lstStyle>
            <a:lvl1pPr>
              <a:defRPr sz="30000">
                <a:solidFill>
                  <a:srgbClr val="F1F1F1"/>
                </a:solidFill>
                <a:latin typeface="华文楷体"/>
                <a:ea typeface="华文楷体"/>
                <a:cs typeface="华文楷体"/>
                <a:sym typeface="华文楷体"/>
              </a:defRPr>
            </a:lvl1pPr>
          </a:lstStyle>
          <a:p>
            <a:r>
              <a:rPr dirty="0" err="1"/>
              <a:t>道</a:t>
            </a:r>
            <a:endParaRPr dirty="0"/>
          </a:p>
        </p:txBody>
      </p:sp>
      <p:sp>
        <p:nvSpPr>
          <p:cNvPr id="468" name="Rectangle 3"/>
          <p:cNvSpPr/>
          <p:nvPr/>
        </p:nvSpPr>
        <p:spPr>
          <a:xfrm>
            <a:off x="-9357" y="0"/>
            <a:ext cx="2268641" cy="6858000"/>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470" name="Picture 4" descr="Picture 4"/>
          <p:cNvPicPr>
            <a:picLocks noChangeAspect="1"/>
          </p:cNvPicPr>
          <p:nvPr/>
        </p:nvPicPr>
        <p:blipFill>
          <a:blip r:embed="rId2"/>
          <a:stretch>
            <a:fillRect/>
          </a:stretch>
        </p:blipFill>
        <p:spPr>
          <a:xfrm>
            <a:off x="264860" y="153203"/>
            <a:ext cx="1720205" cy="1672422"/>
          </a:xfrm>
          <a:prstGeom prst="rect">
            <a:avLst/>
          </a:prstGeom>
          <a:ln w="12700">
            <a:miter lim="400000"/>
          </a:ln>
        </p:spPr>
      </p:pic>
      <p:sp>
        <p:nvSpPr>
          <p:cNvPr id="12" name="Title 1">
            <a:extLst>
              <a:ext uri="{FF2B5EF4-FFF2-40B4-BE49-F238E27FC236}">
                <a16:creationId xmlns:a16="http://schemas.microsoft.com/office/drawing/2014/main" id="{8D22F803-2557-CE4C-BD49-6278752161F4}"/>
              </a:ext>
            </a:extLst>
          </p:cNvPr>
          <p:cNvSpPr txBox="1">
            <a:spLocks/>
          </p:cNvSpPr>
          <p:nvPr/>
        </p:nvSpPr>
        <p:spPr>
          <a:xfrm>
            <a:off x="2536045" y="9808"/>
            <a:ext cx="8811998"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GB" sz="3600" b="1" dirty="0">
                <a:latin typeface="Arial" panose="020B0604020202020204" pitchFamily="34" charset="0"/>
                <a:cs typeface="Arial" panose="020B0604020202020204" pitchFamily="34" charset="0"/>
              </a:rPr>
              <a:t>Image Sources</a:t>
            </a:r>
            <a:endParaRPr lang="en-GB" sz="3600" b="1" i="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C35EC3E-2BD2-D341-8863-B5D696AD0041}"/>
              </a:ext>
            </a:extLst>
          </p:cNvPr>
          <p:cNvSpPr txBox="1"/>
          <p:nvPr/>
        </p:nvSpPr>
        <p:spPr>
          <a:xfrm>
            <a:off x="2533501" y="1335371"/>
            <a:ext cx="9078126" cy="18466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indent="-342900">
              <a:buFont typeface="+mj-lt"/>
              <a:buAutoNum type="arabicPeriod"/>
            </a:pPr>
            <a:r>
              <a:rPr lang="en-GB" sz="1600" dirty="0">
                <a:latin typeface="Arial" panose="020B0604020202020204" pitchFamily="34" charset="0"/>
                <a:cs typeface="Arial" panose="020B0604020202020204" pitchFamily="34" charset="0"/>
              </a:rPr>
              <a:t>Half Portraits of the Great Sage and Virtuous Men of Old: Confucius, public domain image on Wikimedia Commons, </a:t>
            </a:r>
            <a:r>
              <a:rPr lang="en-GB" sz="1600" dirty="0">
                <a:latin typeface="Arial" panose="020B0604020202020204" pitchFamily="34" charset="0"/>
                <a:cs typeface="Arial" panose="020B0604020202020204" pitchFamily="34" charset="0"/>
                <a:hlinkClick r:id="rId3"/>
              </a:rPr>
              <a:t>https://commons.wikimedia.org/wiki/File:Half_Portraits_of_the_Great_Sage_and_Virtuous_Men_of_Old_-_Confucius.jpg</a:t>
            </a:r>
            <a:endParaRPr lang="en-GB" sz="1600" dirty="0">
              <a:latin typeface="Arial" panose="020B0604020202020204" pitchFamily="34" charset="0"/>
              <a:cs typeface="Arial" panose="020B0604020202020204" pitchFamily="34" charset="0"/>
            </a:endParaRPr>
          </a:p>
          <a:p>
            <a:pPr marL="342900" indent="-342900">
              <a:buFont typeface="+mj-lt"/>
              <a:buAutoNum type="arabicPeriod"/>
            </a:pPr>
            <a:r>
              <a:rPr lang="en-GB" sz="1600" dirty="0" err="1">
                <a:latin typeface="Arial" panose="020B0604020202020204" pitchFamily="34" charset="0"/>
                <a:cs typeface="Arial" panose="020B0604020202020204" pitchFamily="34" charset="0"/>
              </a:rPr>
              <a:t>Portrait_of_Xun_Zi</a:t>
            </a:r>
            <a:r>
              <a:rPr lang="en-GB" sz="1600" dirty="0">
                <a:latin typeface="Arial" panose="020B0604020202020204" pitchFamily="34" charset="0"/>
                <a:cs typeface="Arial" panose="020B0604020202020204" pitchFamily="34" charset="0"/>
              </a:rPr>
              <a:t>, public domain image on Wikimedia Commons, </a:t>
            </a:r>
            <a:r>
              <a:rPr lang="en-GB" sz="1600" dirty="0">
                <a:latin typeface="Arial" panose="020B0604020202020204" pitchFamily="34" charset="0"/>
                <a:cs typeface="Arial" panose="020B0604020202020204" pitchFamily="34" charset="0"/>
                <a:hlinkClick r:id="rId4"/>
              </a:rPr>
              <a:t>https://commons.wikimedia.org/wiki/File:Portrait_of_Xun_Zi.jpg</a:t>
            </a:r>
            <a:endParaRPr lang="en-GB" sz="1600" dirty="0">
              <a:latin typeface="Arial" panose="020B0604020202020204" pitchFamily="34" charset="0"/>
              <a:cs typeface="Arial" panose="020B0604020202020204" pitchFamily="34" charset="0"/>
            </a:endParaRPr>
          </a:p>
          <a:p>
            <a:r>
              <a:rPr lang="en-GB" dirty="0"/>
              <a:t> </a:t>
            </a:r>
            <a:endParaRPr kumimoji="0" lang="en-US" sz="1800" b="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4043334827"/>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Group"/>
          <p:cNvSpPr txBox="1"/>
          <p:nvPr/>
        </p:nvSpPr>
        <p:spPr>
          <a:xfrm>
            <a:off x="804453" y="-2189"/>
            <a:ext cx="3868338" cy="4710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defRPr sz="30000">
                <a:solidFill>
                  <a:srgbClr val="F1F1F1"/>
                </a:solidFill>
                <a:latin typeface="华文楷体"/>
                <a:ea typeface="华文楷体"/>
                <a:cs typeface="华文楷体"/>
                <a:sym typeface="华文楷体"/>
              </a:defRPr>
            </a:lvl1pPr>
          </a:lstStyle>
          <a:p>
            <a:r>
              <a:t>儒</a:t>
            </a:r>
          </a:p>
        </p:txBody>
      </p:sp>
      <p:sp>
        <p:nvSpPr>
          <p:cNvPr id="483" name="Rectangle 4"/>
          <p:cNvSpPr/>
          <p:nvPr/>
        </p:nvSpPr>
        <p:spPr>
          <a:xfrm>
            <a:off x="0" y="-1"/>
            <a:ext cx="12192000" cy="1076448"/>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484" name="Content Placeholder 8" descr="Content Placeholder 8"/>
          <p:cNvPicPr>
            <a:picLocks noChangeAspect="1"/>
          </p:cNvPicPr>
          <p:nvPr/>
        </p:nvPicPr>
        <p:blipFill>
          <a:blip r:embed="rId2"/>
          <a:stretch>
            <a:fillRect/>
          </a:stretch>
        </p:blipFill>
        <p:spPr>
          <a:xfrm>
            <a:off x="98947" y="92114"/>
            <a:ext cx="3940618" cy="892217"/>
          </a:xfrm>
          <a:prstGeom prst="rect">
            <a:avLst/>
          </a:prstGeom>
          <a:ln w="12700">
            <a:miter lim="400000"/>
          </a:ln>
        </p:spPr>
      </p:pic>
      <p:sp>
        <p:nvSpPr>
          <p:cNvPr id="485" name="This presentation is an Open Educational Resource. It was originally created for a lifelong learning course (SCQF level 7) at the Centre for Open Learning. You are free to use, share, and adapt this work. To view a copy of the license, visit https://crea"/>
          <p:cNvSpPr txBox="1">
            <a:spLocks noGrp="1"/>
          </p:cNvSpPr>
          <p:nvPr>
            <p:ph type="body" idx="1"/>
          </p:nvPr>
        </p:nvSpPr>
        <p:spPr>
          <a:xfrm>
            <a:off x="1096573" y="1657761"/>
            <a:ext cx="9998854" cy="3542478"/>
          </a:xfrm>
          <a:prstGeom prst="rect">
            <a:avLst/>
          </a:prstGeom>
        </p:spPr>
        <p:txBody>
          <a:bodyPr>
            <a:normAutofit/>
          </a:bodyPr>
          <a:lstStyle/>
          <a:p>
            <a:pPr marL="0" indent="0" algn="ctr">
              <a:buSzTx/>
              <a:buFontTx/>
              <a:buNone/>
              <a:defRPr sz="2400"/>
            </a:pPr>
            <a:r>
              <a:rPr sz="2000" dirty="0">
                <a:latin typeface="Arial" panose="020B0604020202020204" pitchFamily="34" charset="0"/>
                <a:cs typeface="Arial" panose="020B0604020202020204" pitchFamily="34" charset="0"/>
              </a:rPr>
              <a:t>This presentation is an Open Educational Resource. It was originally created for a lifelong learning course (SCQF level 7) at the Centre for Open Learning. You are free to use, share, and adapt this work. To view a copy of the license, visit https://</a:t>
            </a:r>
            <a:r>
              <a:rPr sz="2000" dirty="0" err="1">
                <a:latin typeface="Arial" panose="020B0604020202020204" pitchFamily="34" charset="0"/>
                <a:cs typeface="Arial" panose="020B0604020202020204" pitchFamily="34" charset="0"/>
              </a:rPr>
              <a:t>creativecommons.org</a:t>
            </a:r>
            <a:r>
              <a:rPr sz="2000" dirty="0">
                <a:latin typeface="Arial" panose="020B0604020202020204" pitchFamily="34" charset="0"/>
                <a:cs typeface="Arial" panose="020B0604020202020204" pitchFamily="34" charset="0"/>
              </a:rPr>
              <a:t>/licenses/by-</a:t>
            </a:r>
            <a:r>
              <a:rPr sz="2000" dirty="0" err="1">
                <a:latin typeface="Arial" panose="020B0604020202020204" pitchFamily="34" charset="0"/>
                <a:cs typeface="Arial" panose="020B0604020202020204" pitchFamily="34" charset="0"/>
              </a:rPr>
              <a:t>sa</a:t>
            </a:r>
            <a:r>
              <a:rPr sz="2000" dirty="0">
                <a:latin typeface="Arial" panose="020B0604020202020204" pitchFamily="34" charset="0"/>
                <a:cs typeface="Arial" panose="020B0604020202020204" pitchFamily="34" charset="0"/>
              </a:rPr>
              <a:t>/4.0/</a:t>
            </a:r>
          </a:p>
          <a:p>
            <a:pPr marL="0" indent="0" algn="ctr">
              <a:buSzTx/>
              <a:buFontTx/>
              <a:buNone/>
              <a:defRPr sz="2400"/>
            </a:pPr>
            <a:endParaRPr sz="2000" dirty="0">
              <a:latin typeface="Arial" panose="020B0604020202020204" pitchFamily="34" charset="0"/>
              <a:cs typeface="Arial" panose="020B0604020202020204" pitchFamily="34" charset="0"/>
            </a:endParaRPr>
          </a:p>
          <a:p>
            <a:pPr marL="0" indent="0" algn="ctr">
              <a:buSzTx/>
              <a:buFontTx/>
              <a:buNone/>
              <a:defRPr sz="2400"/>
            </a:pPr>
            <a:r>
              <a:rPr sz="2000" dirty="0">
                <a:latin typeface="Arial" panose="020B0604020202020204" pitchFamily="34" charset="0"/>
                <a:cs typeface="Arial" panose="020B0604020202020204" pitchFamily="34" charset="0"/>
              </a:rPr>
              <a:t>© Lee Wilson, University of Edinburgh, 2020, CC BY-SA 4.0</a:t>
            </a:r>
          </a:p>
        </p:txBody>
      </p:sp>
      <p:pic>
        <p:nvPicPr>
          <p:cNvPr id="486" name="Image" descr="Image"/>
          <p:cNvPicPr>
            <a:picLocks noChangeAspect="1"/>
          </p:cNvPicPr>
          <p:nvPr/>
        </p:nvPicPr>
        <p:blipFill>
          <a:blip r:embed="rId3"/>
          <a:stretch>
            <a:fillRect/>
          </a:stretch>
        </p:blipFill>
        <p:spPr>
          <a:xfrm>
            <a:off x="5194300" y="4887560"/>
            <a:ext cx="1803400" cy="635001"/>
          </a:xfrm>
          <a:prstGeom prst="rect">
            <a:avLst/>
          </a:prstGeom>
          <a:ln w="12700">
            <a:miter lim="400000"/>
          </a:ln>
        </p:spPr>
      </p:pic>
    </p:spTree>
    <p:extLst>
      <p:ext uri="{BB962C8B-B14F-4D97-AF65-F5344CB8AC3E}">
        <p14:creationId xmlns:p14="http://schemas.microsoft.com/office/powerpoint/2010/main" val="1397913760"/>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88" name="Title 1"/>
          <p:cNvSpPr txBox="1">
            <a:spLocks noGrp="1"/>
          </p:cNvSpPr>
          <p:nvPr>
            <p:ph type="ctrTitle"/>
          </p:nvPr>
        </p:nvSpPr>
        <p:spPr>
          <a:xfrm>
            <a:off x="362470" y="532435"/>
            <a:ext cx="8976084" cy="4328932"/>
          </a:xfrm>
          <a:prstGeom prst="rect">
            <a:avLst/>
          </a:prstGeom>
        </p:spPr>
        <p:txBody>
          <a:bodyPr/>
          <a:lstStyle/>
          <a:p>
            <a:pPr algn="l">
              <a:defRPr sz="2400">
                <a:solidFill>
                  <a:srgbClr val="FFFFFF"/>
                </a:solidFill>
              </a:defRPr>
            </a:pPr>
            <a:r>
              <a:t>Centre for Open Learning</a:t>
            </a:r>
            <a:br/>
            <a:r>
              <a:t>The University of Edinburgh</a:t>
            </a:r>
            <a:br/>
            <a:r>
              <a:t>Paterson’s Land</a:t>
            </a:r>
            <a:br/>
            <a:r>
              <a:t>Holyrood Road</a:t>
            </a:r>
            <a:br/>
            <a:r>
              <a:t>Edinburgh EH8 8AQ</a:t>
            </a:r>
            <a:br/>
            <a:br/>
            <a:r>
              <a:t>T: 0131 6504400</a:t>
            </a:r>
            <a:br/>
            <a:r>
              <a:t>E: col@ed.ac.uk</a:t>
            </a:r>
            <a:br/>
            <a:r>
              <a:t>W: </a:t>
            </a:r>
            <a:r>
              <a:rPr u="sng">
                <a:solidFill>
                  <a:srgbClr val="FEFFFF"/>
                </a:solidFill>
                <a:uFill>
                  <a:solidFill>
                    <a:srgbClr val="FEFFFF"/>
                  </a:solidFill>
                </a:uFill>
                <a:hlinkClick r:id="rId3"/>
              </a:rPr>
              <a:t>www.ed.ac.uk/open-learning</a:t>
            </a:r>
            <a:br/>
            <a:br/>
            <a:r>
              <a:t>Facebook: </a:t>
            </a:r>
            <a:r>
              <a:rPr u="sng">
                <a:solidFill>
                  <a:srgbClr val="FEFFFF"/>
                </a:solidFill>
                <a:uFill>
                  <a:solidFill>
                    <a:srgbClr val="FEFFFF"/>
                  </a:solidFill>
                </a:uFill>
                <a:hlinkClick r:id="rId4"/>
              </a:rPr>
              <a:t>www.facebook.com/uoeshortcourses</a:t>
            </a:r>
            <a:br/>
            <a:r>
              <a:t>Twitter: </a:t>
            </a:r>
            <a:r>
              <a:rPr u="sng">
                <a:solidFill>
                  <a:srgbClr val="FEFFFF"/>
                </a:solidFill>
                <a:uFill>
                  <a:solidFill>
                    <a:srgbClr val="FEFFFF"/>
                  </a:solidFill>
                </a:uFill>
                <a:hlinkClick r:id="rId5"/>
              </a:rPr>
              <a:t>www.twitter.com/uoeshortcourses</a:t>
            </a:r>
          </a:p>
        </p:txBody>
      </p:sp>
      <p:pic>
        <p:nvPicPr>
          <p:cNvPr id="489" name="Content Placeholder 8" descr="Content Placeholder 8"/>
          <p:cNvPicPr>
            <a:picLocks noChangeAspect="1"/>
          </p:cNvPicPr>
          <p:nvPr/>
        </p:nvPicPr>
        <p:blipFill>
          <a:blip r:embed="rId6"/>
          <a:stretch>
            <a:fillRect/>
          </a:stretch>
        </p:blipFill>
        <p:spPr>
          <a:xfrm>
            <a:off x="362470" y="5266480"/>
            <a:ext cx="5676624" cy="1285274"/>
          </a:xfrm>
          <a:prstGeom prst="rect">
            <a:avLst/>
          </a:prstGeom>
          <a:ln w="12700">
            <a:miter lim="400000"/>
          </a:ln>
        </p:spPr>
      </p:pic>
    </p:spTree>
    <p:extLst>
      <p:ext uri="{BB962C8B-B14F-4D97-AF65-F5344CB8AC3E}">
        <p14:creationId xmlns:p14="http://schemas.microsoft.com/office/powerpoint/2010/main" val="59078984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itle 1"/>
          <p:cNvSpPr txBox="1"/>
          <p:nvPr/>
        </p:nvSpPr>
        <p:spPr>
          <a:xfrm>
            <a:off x="804453" y="-2189"/>
            <a:ext cx="3868338" cy="471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defRPr sz="30000">
                <a:solidFill>
                  <a:srgbClr val="F1F1F1"/>
                </a:solidFill>
                <a:latin typeface="华文楷体"/>
                <a:ea typeface="华文楷体"/>
                <a:cs typeface="华文楷体"/>
                <a:sym typeface="华文楷体"/>
              </a:defRPr>
            </a:lvl1pPr>
          </a:lstStyle>
          <a:p>
            <a:r>
              <a:t>儒</a:t>
            </a:r>
          </a:p>
        </p:txBody>
      </p:sp>
      <p:sp>
        <p:nvSpPr>
          <p:cNvPr id="153" name="Rectangle 4"/>
          <p:cNvSpPr/>
          <p:nvPr/>
        </p:nvSpPr>
        <p:spPr>
          <a:xfrm>
            <a:off x="0" y="-1"/>
            <a:ext cx="12192000" cy="1076448"/>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154" name="Content Placeholder 8" descr="Content Placeholder 8"/>
          <p:cNvPicPr>
            <a:picLocks noChangeAspect="1"/>
          </p:cNvPicPr>
          <p:nvPr/>
        </p:nvPicPr>
        <p:blipFill>
          <a:blip r:embed="rId2"/>
          <a:stretch>
            <a:fillRect/>
          </a:stretch>
        </p:blipFill>
        <p:spPr>
          <a:xfrm>
            <a:off x="98947" y="92114"/>
            <a:ext cx="3940618" cy="892217"/>
          </a:xfrm>
          <a:prstGeom prst="rect">
            <a:avLst/>
          </a:prstGeom>
          <a:ln w="12700">
            <a:miter lim="400000"/>
          </a:ln>
        </p:spPr>
      </p:pic>
      <p:sp>
        <p:nvSpPr>
          <p:cNvPr id="155" name="Human Nature Is Good"/>
          <p:cNvSpPr txBox="1">
            <a:spLocks noGrp="1"/>
          </p:cNvSpPr>
          <p:nvPr>
            <p:ph type="title"/>
          </p:nvPr>
        </p:nvSpPr>
        <p:spPr>
          <a:xfrm>
            <a:off x="1797309" y="2766218"/>
            <a:ext cx="8597382" cy="1325564"/>
          </a:xfrm>
          <a:prstGeom prst="rect">
            <a:avLst/>
          </a:prstGeom>
        </p:spPr>
        <p:txBody>
          <a:bodyPr>
            <a:normAutofit/>
          </a:bodyPr>
          <a:lstStyle>
            <a:lvl1pPr algn="ctr">
              <a:defRPr b="1"/>
            </a:lvl1pPr>
          </a:lstStyle>
          <a:p>
            <a:r>
              <a:rPr sz="3600" dirty="0">
                <a:latin typeface="Arial" panose="020B0604020202020204" pitchFamily="34" charset="0"/>
                <a:cs typeface="Arial" panose="020B0604020202020204" pitchFamily="34" charset="0"/>
              </a:rPr>
              <a:t>Human Nature Is Good</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itle 1"/>
          <p:cNvSpPr txBox="1"/>
          <p:nvPr/>
        </p:nvSpPr>
        <p:spPr>
          <a:xfrm>
            <a:off x="804453" y="-2189"/>
            <a:ext cx="3868338" cy="471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defRPr sz="30000">
                <a:solidFill>
                  <a:srgbClr val="F1F1F1"/>
                </a:solidFill>
                <a:latin typeface="华文楷体"/>
                <a:ea typeface="华文楷体"/>
                <a:cs typeface="华文楷体"/>
                <a:sym typeface="华文楷体"/>
              </a:defRPr>
            </a:lvl1pPr>
          </a:lstStyle>
          <a:p>
            <a:r>
              <a:rPr dirty="0" err="1"/>
              <a:t>儒</a:t>
            </a:r>
            <a:endParaRPr dirty="0"/>
          </a:p>
        </p:txBody>
      </p:sp>
      <p:sp>
        <p:nvSpPr>
          <p:cNvPr id="159" name="Text Placeholder 3"/>
          <p:cNvSpPr txBox="1">
            <a:spLocks noGrp="1"/>
          </p:cNvSpPr>
          <p:nvPr>
            <p:ph type="body" sz="quarter" idx="1"/>
          </p:nvPr>
        </p:nvSpPr>
        <p:spPr>
          <a:xfrm>
            <a:off x="666955" y="1910608"/>
            <a:ext cx="5369926" cy="3542478"/>
          </a:xfrm>
          <a:prstGeom prst="rect">
            <a:avLst/>
          </a:prstGeom>
        </p:spPr>
        <p:txBody>
          <a:bodyPr>
            <a:noAutofit/>
          </a:bodyPr>
          <a:lstStyle/>
          <a:p>
            <a:pPr marL="121920" indent="-121920" defTabSz="694944">
              <a:spcBef>
                <a:spcPts val="700"/>
              </a:spcBef>
              <a:buSzPct val="100000"/>
              <a:buChar char="•"/>
              <a:defRPr sz="1216"/>
            </a:pPr>
            <a:r>
              <a:rPr sz="2000" dirty="0">
                <a:latin typeface="Arial" panose="020B0604020202020204" pitchFamily="34" charset="0"/>
                <a:cs typeface="Arial" panose="020B0604020202020204" pitchFamily="34" charset="0"/>
              </a:rPr>
              <a:t>Meng </a:t>
            </a:r>
            <a:r>
              <a:rPr sz="2000" dirty="0" err="1">
                <a:latin typeface="Arial" panose="020B0604020202020204" pitchFamily="34" charset="0"/>
                <a:cs typeface="Arial" panose="020B0604020202020204" pitchFamily="34" charset="0"/>
              </a:rPr>
              <a:t>Ke</a:t>
            </a:r>
            <a:r>
              <a:rPr sz="2000" dirty="0">
                <a:latin typeface="Arial" panose="020B0604020202020204" pitchFamily="34" charset="0"/>
                <a:cs typeface="Arial" panose="020B0604020202020204" pitchFamily="34" charset="0"/>
              </a:rPr>
              <a:t> (</a:t>
            </a:r>
            <a:r>
              <a:rPr sz="2000" dirty="0" err="1">
                <a:latin typeface="Arial" panose="020B0604020202020204" pitchFamily="34" charset="0"/>
                <a:cs typeface="Arial" panose="020B0604020202020204" pitchFamily="34" charset="0"/>
              </a:rPr>
              <a:t>孟軻</a:t>
            </a:r>
            <a:r>
              <a:rPr sz="2000" dirty="0">
                <a:latin typeface="Arial" panose="020B0604020202020204" pitchFamily="34" charset="0"/>
                <a:cs typeface="Arial" panose="020B0604020202020204" pitchFamily="34" charset="0"/>
              </a:rPr>
              <a:t>), 372–289 BCE</a:t>
            </a:r>
          </a:p>
          <a:p>
            <a:pPr marL="411480" lvl="1" indent="-121920" defTabSz="694944">
              <a:spcBef>
                <a:spcPts val="700"/>
              </a:spcBef>
              <a:buSzPct val="100000"/>
              <a:buChar char="•"/>
              <a:defRPr sz="1216"/>
            </a:pPr>
            <a:r>
              <a:rPr sz="2000" dirty="0">
                <a:latin typeface="Arial" panose="020B0604020202020204" pitchFamily="34" charset="0"/>
                <a:cs typeface="Arial" panose="020B0604020202020204" pitchFamily="34" charset="0"/>
              </a:rPr>
              <a:t>Mother moving thrice</a:t>
            </a:r>
          </a:p>
          <a:p>
            <a:pPr marL="411480" lvl="1" indent="-121920" defTabSz="694944">
              <a:spcBef>
                <a:spcPts val="700"/>
              </a:spcBef>
              <a:buSzPct val="100000"/>
              <a:buChar char="•"/>
              <a:defRPr sz="1216"/>
            </a:pPr>
            <a:r>
              <a:rPr sz="2000" dirty="0">
                <a:latin typeface="Arial" panose="020B0604020202020204" pitchFamily="34" charset="0"/>
                <a:cs typeface="Arial" panose="020B0604020202020204" pitchFamily="34" charset="0"/>
              </a:rPr>
              <a:t>Disciple of </a:t>
            </a:r>
            <a:r>
              <a:rPr sz="2000" dirty="0" err="1">
                <a:latin typeface="Arial" panose="020B0604020202020204" pitchFamily="34" charset="0"/>
                <a:cs typeface="Arial" panose="020B0604020202020204" pitchFamily="34" charset="0"/>
              </a:rPr>
              <a:t>Zisi</a:t>
            </a:r>
            <a:r>
              <a:rPr sz="2000" dirty="0">
                <a:latin typeface="Arial" panose="020B0604020202020204" pitchFamily="34" charset="0"/>
                <a:cs typeface="Arial" panose="020B0604020202020204" pitchFamily="34" charset="0"/>
              </a:rPr>
              <a:t> (grandson of Confucius)</a:t>
            </a:r>
          </a:p>
          <a:p>
            <a:pPr marL="411480" lvl="1" indent="-121920" defTabSz="694944">
              <a:spcBef>
                <a:spcPts val="700"/>
              </a:spcBef>
              <a:buSzPct val="100000"/>
              <a:buChar char="•"/>
              <a:defRPr sz="1216"/>
            </a:pPr>
            <a:r>
              <a:rPr sz="2000" dirty="0" err="1">
                <a:latin typeface="Arial" panose="020B0604020202020204" pitchFamily="34" charset="0"/>
                <a:cs typeface="Arial" panose="020B0604020202020204" pitchFamily="34" charset="0"/>
              </a:rPr>
              <a:t>Jixia</a:t>
            </a:r>
            <a:r>
              <a:rPr sz="2000" dirty="0">
                <a:latin typeface="Arial" panose="020B0604020202020204" pitchFamily="34" charset="0"/>
                <a:cs typeface="Arial" panose="020B0604020202020204" pitchFamily="34" charset="0"/>
              </a:rPr>
              <a:t> Academy</a:t>
            </a:r>
          </a:p>
          <a:p>
            <a:pPr marL="121920" indent="-121920" defTabSz="694944">
              <a:spcBef>
                <a:spcPts val="700"/>
              </a:spcBef>
              <a:buSzPct val="100000"/>
              <a:buChar char="•"/>
              <a:defRPr sz="1216" i="1"/>
            </a:pPr>
            <a:r>
              <a:rPr sz="2000" dirty="0">
                <a:latin typeface="Arial" panose="020B0604020202020204" pitchFamily="34" charset="0"/>
                <a:cs typeface="Arial" panose="020B0604020202020204" pitchFamily="34" charset="0"/>
              </a:rPr>
              <a:t>Mencius</a:t>
            </a:r>
            <a:r>
              <a:rPr sz="2000" i="0" dirty="0">
                <a:latin typeface="Arial" panose="020B0604020202020204" pitchFamily="34" charset="0"/>
                <a:cs typeface="Arial" panose="020B0604020202020204" pitchFamily="34" charset="0"/>
              </a:rPr>
              <a:t> the text</a:t>
            </a:r>
          </a:p>
          <a:p>
            <a:pPr marL="411480" lvl="1" indent="-121920" defTabSz="694944">
              <a:spcBef>
                <a:spcPts val="700"/>
              </a:spcBef>
              <a:buSzPct val="100000"/>
              <a:buChar char="•"/>
              <a:defRPr sz="1216" i="1"/>
            </a:pPr>
            <a:r>
              <a:rPr sz="2000" i="0" dirty="0">
                <a:latin typeface="Arial" panose="020B0604020202020204" pitchFamily="34" charset="0"/>
                <a:cs typeface="Arial" panose="020B0604020202020204" pitchFamily="34" charset="0"/>
              </a:rPr>
              <a:t>Written by Mencius’ disciples during Mid-Warring States Period</a:t>
            </a:r>
          </a:p>
          <a:p>
            <a:pPr marL="411480" lvl="1" indent="-121920" defTabSz="694944">
              <a:spcBef>
                <a:spcPts val="700"/>
              </a:spcBef>
              <a:buSzPct val="100000"/>
              <a:buChar char="•"/>
              <a:defRPr sz="1216" i="1"/>
            </a:pPr>
            <a:r>
              <a:rPr sz="2000" i="0" dirty="0">
                <a:latin typeface="Arial" panose="020B0604020202020204" pitchFamily="34" charset="0"/>
                <a:cs typeface="Arial" panose="020B0604020202020204" pitchFamily="34" charset="0"/>
              </a:rPr>
              <a:t>Anecdotes and dialogues</a:t>
            </a:r>
          </a:p>
          <a:p>
            <a:pPr marL="121920" indent="-121920" defTabSz="694944">
              <a:spcBef>
                <a:spcPts val="700"/>
              </a:spcBef>
              <a:buSzPct val="100000"/>
              <a:buChar char="•"/>
              <a:defRPr sz="1216" i="1"/>
            </a:pPr>
            <a:r>
              <a:rPr sz="2000" i="0" dirty="0">
                <a:latin typeface="Arial" panose="020B0604020202020204" pitchFamily="34" charset="0"/>
                <a:cs typeface="Arial" panose="020B0604020202020204" pitchFamily="34" charset="0"/>
              </a:rPr>
              <a:t>Orthodoxy </a:t>
            </a:r>
          </a:p>
          <a:p>
            <a:pPr marL="411480" lvl="1" indent="-121920" defTabSz="694944">
              <a:spcBef>
                <a:spcPts val="700"/>
              </a:spcBef>
              <a:buSzPct val="100000"/>
              <a:buChar char="•"/>
              <a:defRPr sz="1216" i="1"/>
            </a:pPr>
            <a:r>
              <a:rPr sz="2000" i="0" dirty="0">
                <a:latin typeface="Arial" panose="020B0604020202020204" pitchFamily="34" charset="0"/>
                <a:cs typeface="Arial" panose="020B0604020202020204" pitchFamily="34" charset="0"/>
              </a:rPr>
              <a:t>Enshrined as one of the “Four Books” by Neo-Confucian Zhu Xi in the Song Dynasty (960–1279 CE)</a:t>
            </a:r>
          </a:p>
          <a:p>
            <a:pPr marL="411480" lvl="1" indent="-121920" defTabSz="694944">
              <a:spcBef>
                <a:spcPts val="700"/>
              </a:spcBef>
              <a:buSzPct val="100000"/>
              <a:buChar char="•"/>
              <a:defRPr sz="1216" i="1"/>
            </a:pPr>
            <a:r>
              <a:rPr sz="2000" i="0" dirty="0">
                <a:latin typeface="Arial" panose="020B0604020202020204" pitchFamily="34" charset="0"/>
                <a:cs typeface="Arial" panose="020B0604020202020204" pitchFamily="34" charset="0"/>
              </a:rPr>
              <a:t>Influence on contemporary Chinese politics</a:t>
            </a:r>
          </a:p>
          <a:p>
            <a:pPr marL="411480" lvl="1" indent="-121920" defTabSz="694944">
              <a:spcBef>
                <a:spcPts val="700"/>
              </a:spcBef>
              <a:buSzPct val="100000"/>
              <a:buChar char="•"/>
              <a:defRPr sz="1216" i="1"/>
            </a:pPr>
            <a:r>
              <a:rPr sz="2000" i="0" dirty="0">
                <a:latin typeface="Arial" panose="020B0604020202020204" pitchFamily="34" charset="0"/>
                <a:cs typeface="Arial" panose="020B0604020202020204" pitchFamily="34" charset="0"/>
              </a:rPr>
              <a:t>Confucian apologetics</a:t>
            </a:r>
          </a:p>
        </p:txBody>
      </p:sp>
      <p:sp>
        <p:nvSpPr>
          <p:cNvPr id="160" name="Rectangle 4"/>
          <p:cNvSpPr/>
          <p:nvPr/>
        </p:nvSpPr>
        <p:spPr>
          <a:xfrm>
            <a:off x="0" y="-1"/>
            <a:ext cx="12192000" cy="1076448"/>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161" name="Content Placeholder 8" descr="Content Placeholder 8"/>
          <p:cNvPicPr>
            <a:picLocks noChangeAspect="1"/>
          </p:cNvPicPr>
          <p:nvPr/>
        </p:nvPicPr>
        <p:blipFill>
          <a:blip r:embed="rId2"/>
          <a:stretch>
            <a:fillRect/>
          </a:stretch>
        </p:blipFill>
        <p:spPr>
          <a:xfrm>
            <a:off x="98947" y="92114"/>
            <a:ext cx="3940618" cy="892217"/>
          </a:xfrm>
          <a:prstGeom prst="rect">
            <a:avLst/>
          </a:prstGeom>
          <a:ln w="12700">
            <a:miter lim="400000"/>
          </a:ln>
        </p:spPr>
      </p:pic>
      <p:sp>
        <p:nvSpPr>
          <p:cNvPr id="162" name="portrait of Meng Ke [cropped], from Half Portraits of the Great Sage and Virtuous Men of Old, from Taipei National Palace Museum1"/>
          <p:cNvSpPr txBox="1"/>
          <p:nvPr/>
        </p:nvSpPr>
        <p:spPr>
          <a:xfrm>
            <a:off x="6743522" y="5953379"/>
            <a:ext cx="4802441" cy="4308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100"/>
            </a:pPr>
            <a:r>
              <a:rPr dirty="0">
                <a:latin typeface="Arial" panose="020B0604020202020204" pitchFamily="34" charset="0"/>
                <a:cs typeface="Arial" panose="020B0604020202020204" pitchFamily="34" charset="0"/>
              </a:rPr>
              <a:t>portrait of Meng </a:t>
            </a:r>
            <a:r>
              <a:rPr dirty="0" err="1">
                <a:latin typeface="Arial" panose="020B0604020202020204" pitchFamily="34" charset="0"/>
                <a:cs typeface="Arial" panose="020B0604020202020204" pitchFamily="34" charset="0"/>
              </a:rPr>
              <a:t>Ke</a:t>
            </a:r>
            <a:r>
              <a:rPr dirty="0">
                <a:latin typeface="Arial" panose="020B0604020202020204" pitchFamily="34" charset="0"/>
                <a:cs typeface="Arial" panose="020B0604020202020204" pitchFamily="34" charset="0"/>
              </a:rPr>
              <a:t> [cropped], from </a:t>
            </a:r>
            <a:r>
              <a:rPr i="1" dirty="0">
                <a:latin typeface="Arial" panose="020B0604020202020204" pitchFamily="34" charset="0"/>
                <a:cs typeface="Arial" panose="020B0604020202020204" pitchFamily="34" charset="0"/>
              </a:rPr>
              <a:t>Half Portraits of the Great Sage and Virtuous Men of Old</a:t>
            </a:r>
            <a:r>
              <a:rPr dirty="0">
                <a:latin typeface="Arial" panose="020B0604020202020204" pitchFamily="34" charset="0"/>
                <a:cs typeface="Arial" panose="020B0604020202020204" pitchFamily="34" charset="0"/>
              </a:rPr>
              <a:t>, from Taipei National Palace Museum</a:t>
            </a:r>
            <a:r>
              <a:rPr baseline="31999" dirty="0">
                <a:latin typeface="Arial" panose="020B0604020202020204" pitchFamily="34" charset="0"/>
                <a:cs typeface="Arial" panose="020B0604020202020204" pitchFamily="34" charset="0"/>
              </a:rPr>
              <a:t>1</a:t>
            </a:r>
          </a:p>
        </p:txBody>
      </p:sp>
      <p:pic>
        <p:nvPicPr>
          <p:cNvPr id="163" name="Image Gallery" descr="Image Gallery"/>
          <p:cNvPicPr>
            <a:picLocks noChangeAspect="1"/>
          </p:cNvPicPr>
          <p:nvPr/>
        </p:nvPicPr>
        <p:blipFill>
          <a:blip r:embed="rId3"/>
          <a:srcRect t="22010" b="22010"/>
          <a:stretch>
            <a:fillRect/>
          </a:stretch>
        </p:blipFill>
        <p:spPr>
          <a:xfrm>
            <a:off x="6302478" y="1586977"/>
            <a:ext cx="5684530" cy="4308647"/>
          </a:xfrm>
          <a:prstGeom prst="rect">
            <a:avLst/>
          </a:prstGeom>
          <a:ln w="12700">
            <a:miter lim="400000"/>
          </a:ln>
        </p:spPr>
      </p:pic>
      <p:sp>
        <p:nvSpPr>
          <p:cNvPr id="12" name="Title 1">
            <a:extLst>
              <a:ext uri="{FF2B5EF4-FFF2-40B4-BE49-F238E27FC236}">
                <a16:creationId xmlns:a16="http://schemas.microsoft.com/office/drawing/2014/main" id="{5C5AE1F4-BCEE-3643-96B0-B91AB76DB2E8}"/>
              </a:ext>
            </a:extLst>
          </p:cNvPr>
          <p:cNvSpPr txBox="1">
            <a:spLocks/>
          </p:cNvSpPr>
          <p:nvPr/>
        </p:nvSpPr>
        <p:spPr>
          <a:xfrm>
            <a:off x="666955" y="1076446"/>
            <a:ext cx="10515600" cy="8341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lvl1pPr marL="0" marR="0" indent="0" algn="l" defTabSz="905255" rtl="0" latinLnBrk="0">
              <a:lnSpc>
                <a:spcPct val="90000"/>
              </a:lnSpc>
              <a:spcBef>
                <a:spcPts val="0"/>
              </a:spcBef>
              <a:spcAft>
                <a:spcPts val="0"/>
              </a:spcAft>
              <a:buClrTx/>
              <a:buSzTx/>
              <a:buFontTx/>
              <a:buNone/>
              <a:tabLst/>
              <a:defRPr sz="4356"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GB" sz="3600" b="1" dirty="0">
                <a:latin typeface="Arial" panose="020B0604020202020204" pitchFamily="34" charset="0"/>
                <a:cs typeface="Arial" panose="020B0604020202020204" pitchFamily="34" charset="0"/>
              </a:rPr>
              <a:t>Mencius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Group"/>
          <p:cNvSpPr txBox="1"/>
          <p:nvPr/>
        </p:nvSpPr>
        <p:spPr>
          <a:xfrm>
            <a:off x="2095295" y="-921093"/>
            <a:ext cx="3868338" cy="471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defRPr sz="30000">
                <a:solidFill>
                  <a:srgbClr val="F1F1F1"/>
                </a:solidFill>
                <a:latin typeface="华文楷体"/>
                <a:ea typeface="华文楷体"/>
                <a:cs typeface="华文楷体"/>
                <a:sym typeface="华文楷体"/>
              </a:defRPr>
            </a:lvl1pPr>
          </a:lstStyle>
          <a:p>
            <a:r>
              <a:rPr dirty="0" err="1"/>
              <a:t>儒</a:t>
            </a:r>
            <a:endParaRPr dirty="0"/>
          </a:p>
        </p:txBody>
      </p:sp>
      <p:sp>
        <p:nvSpPr>
          <p:cNvPr id="166" name="Rectangle 3"/>
          <p:cNvSpPr/>
          <p:nvPr/>
        </p:nvSpPr>
        <p:spPr>
          <a:xfrm>
            <a:off x="-9357" y="0"/>
            <a:ext cx="2268641" cy="6858000"/>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168" name="Picture 4" descr="Picture 4"/>
          <p:cNvPicPr>
            <a:picLocks noChangeAspect="1"/>
          </p:cNvPicPr>
          <p:nvPr/>
        </p:nvPicPr>
        <p:blipFill>
          <a:blip r:embed="rId2"/>
          <a:stretch>
            <a:fillRect/>
          </a:stretch>
        </p:blipFill>
        <p:spPr>
          <a:xfrm>
            <a:off x="264860" y="153203"/>
            <a:ext cx="1720205" cy="1672422"/>
          </a:xfrm>
          <a:prstGeom prst="rect">
            <a:avLst/>
          </a:prstGeom>
          <a:ln w="12700">
            <a:miter lim="400000"/>
          </a:ln>
        </p:spPr>
      </p:pic>
      <p:sp>
        <p:nvSpPr>
          <p:cNvPr id="169" name="Content Placeholder 5"/>
          <p:cNvSpPr txBox="1">
            <a:spLocks noGrp="1"/>
          </p:cNvSpPr>
          <p:nvPr>
            <p:ph type="body" idx="1"/>
          </p:nvPr>
        </p:nvSpPr>
        <p:spPr>
          <a:xfrm>
            <a:off x="2533501" y="1253331"/>
            <a:ext cx="8811998" cy="4351338"/>
          </a:xfrm>
          <a:prstGeom prst="rect">
            <a:avLst/>
          </a:prstGeom>
        </p:spPr>
        <p:txBody>
          <a:bodyPr>
            <a:normAutofit/>
          </a:bodyPr>
          <a:lstStyle/>
          <a:p>
            <a:pPr marL="571500" indent="-571500">
              <a:buFontTx/>
              <a:buAutoNum type="arabicParenBoth"/>
              <a:defRPr b="1"/>
            </a:pPr>
            <a:r>
              <a:rPr sz="2000" dirty="0">
                <a:latin typeface="Arial" panose="020B0604020202020204" pitchFamily="34" charset="0"/>
                <a:cs typeface="Arial" panose="020B0604020202020204" pitchFamily="34" charset="0"/>
              </a:rPr>
              <a:t>Nature</a:t>
            </a:r>
          </a:p>
          <a:p>
            <a:pPr marL="571500" indent="-571500">
              <a:buFontTx/>
              <a:buAutoNum type="arabicParenBoth"/>
              <a:defRPr b="1"/>
            </a:pPr>
            <a:endParaRPr sz="2000" dirty="0">
              <a:latin typeface="Arial" panose="020B0604020202020204" pitchFamily="34" charset="0"/>
              <a:cs typeface="Arial" panose="020B0604020202020204" pitchFamily="34" charset="0"/>
            </a:endParaRPr>
          </a:p>
          <a:p>
            <a:pPr marL="571500" indent="-571500">
              <a:buFontTx/>
              <a:buAutoNum type="arabicParenBoth" startAt="2"/>
              <a:defRPr b="1"/>
            </a:pPr>
            <a:r>
              <a:rPr sz="2000" dirty="0" err="1">
                <a:latin typeface="Arial" panose="020B0604020202020204" pitchFamily="34" charset="0"/>
                <a:cs typeface="Arial" panose="020B0604020202020204" pitchFamily="34" charset="0"/>
              </a:rPr>
              <a:t>Heartmind</a:t>
            </a:r>
            <a:endParaRPr sz="2000" dirty="0">
              <a:latin typeface="Arial" panose="020B0604020202020204" pitchFamily="34" charset="0"/>
              <a:cs typeface="Arial" panose="020B0604020202020204" pitchFamily="34" charset="0"/>
            </a:endParaRPr>
          </a:p>
          <a:p>
            <a:pPr marL="571500" indent="-571500">
              <a:buFontTx/>
              <a:buAutoNum type="arabicParenBoth" startAt="2"/>
              <a:defRPr b="1"/>
            </a:pPr>
            <a:endParaRPr sz="2000" dirty="0">
              <a:latin typeface="Arial" panose="020B0604020202020204" pitchFamily="34" charset="0"/>
              <a:cs typeface="Arial" panose="020B0604020202020204" pitchFamily="34" charset="0"/>
            </a:endParaRPr>
          </a:p>
          <a:p>
            <a:pPr marL="571500" indent="-571500">
              <a:buFontTx/>
              <a:buAutoNum type="arabicParenBoth" startAt="3"/>
              <a:defRPr b="1"/>
            </a:pPr>
            <a:r>
              <a:rPr sz="2000" dirty="0">
                <a:latin typeface="Arial" panose="020B0604020202020204" pitchFamily="34" charset="0"/>
                <a:cs typeface="Arial" panose="020B0604020202020204" pitchFamily="34" charset="0"/>
              </a:rPr>
              <a:t>Four sprouts</a:t>
            </a:r>
          </a:p>
        </p:txBody>
      </p:sp>
      <p:sp>
        <p:nvSpPr>
          <p:cNvPr id="7" name="Title 1">
            <a:extLst>
              <a:ext uri="{FF2B5EF4-FFF2-40B4-BE49-F238E27FC236}">
                <a16:creationId xmlns:a16="http://schemas.microsoft.com/office/drawing/2014/main" id="{1BEE8A19-1A32-5F4D-80EB-37F05F28FFBD}"/>
              </a:ext>
            </a:extLst>
          </p:cNvPr>
          <p:cNvSpPr txBox="1">
            <a:spLocks/>
          </p:cNvSpPr>
          <p:nvPr/>
        </p:nvSpPr>
        <p:spPr>
          <a:xfrm>
            <a:off x="2533501" y="5555"/>
            <a:ext cx="8811998"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GB" sz="3600" b="1" dirty="0">
                <a:latin typeface="Arial" panose="020B0604020202020204" pitchFamily="34" charset="0"/>
                <a:cs typeface="Arial" panose="020B0604020202020204" pitchFamily="34" charset="0"/>
              </a:rPr>
              <a:t>Key Concepts from the </a:t>
            </a:r>
            <a:r>
              <a:rPr lang="en-GB" sz="3600" b="1" i="1" dirty="0">
                <a:latin typeface="Arial" panose="020B0604020202020204" pitchFamily="34" charset="0"/>
                <a:cs typeface="Arial" panose="020B0604020202020204" pitchFamily="34" charset="0"/>
              </a:rPr>
              <a:t>Mencius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Group"/>
          <p:cNvSpPr txBox="1"/>
          <p:nvPr/>
        </p:nvSpPr>
        <p:spPr>
          <a:xfrm>
            <a:off x="2095295" y="-921093"/>
            <a:ext cx="3868338" cy="471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defRPr sz="30000">
                <a:solidFill>
                  <a:srgbClr val="F1F1F1"/>
                </a:solidFill>
                <a:latin typeface="华文楷体"/>
                <a:ea typeface="华文楷体"/>
                <a:cs typeface="华文楷体"/>
                <a:sym typeface="华文楷体"/>
              </a:defRPr>
            </a:lvl1pPr>
          </a:lstStyle>
          <a:p>
            <a:r>
              <a:t>儒</a:t>
            </a:r>
          </a:p>
        </p:txBody>
      </p:sp>
      <p:sp>
        <p:nvSpPr>
          <p:cNvPr id="172" name="Rectangle 3"/>
          <p:cNvSpPr/>
          <p:nvPr/>
        </p:nvSpPr>
        <p:spPr>
          <a:xfrm>
            <a:off x="-9357" y="0"/>
            <a:ext cx="2268641" cy="6858000"/>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174" name="Picture 4" descr="Picture 4"/>
          <p:cNvPicPr>
            <a:picLocks noChangeAspect="1"/>
          </p:cNvPicPr>
          <p:nvPr/>
        </p:nvPicPr>
        <p:blipFill>
          <a:blip r:embed="rId2"/>
          <a:stretch>
            <a:fillRect/>
          </a:stretch>
        </p:blipFill>
        <p:spPr>
          <a:xfrm>
            <a:off x="264860" y="153203"/>
            <a:ext cx="1720205" cy="1672422"/>
          </a:xfrm>
          <a:prstGeom prst="rect">
            <a:avLst/>
          </a:prstGeom>
          <a:ln w="12700">
            <a:miter lim="400000"/>
          </a:ln>
        </p:spPr>
      </p:pic>
      <p:sp>
        <p:nvSpPr>
          <p:cNvPr id="175" name="Content Placeholder 5"/>
          <p:cNvSpPr txBox="1">
            <a:spLocks noGrp="1"/>
          </p:cNvSpPr>
          <p:nvPr>
            <p:ph type="body" idx="1"/>
          </p:nvPr>
        </p:nvSpPr>
        <p:spPr>
          <a:xfrm>
            <a:off x="2533501" y="1253331"/>
            <a:ext cx="8811998" cy="4351338"/>
          </a:xfrm>
          <a:prstGeom prst="rect">
            <a:avLst/>
          </a:prstGeom>
        </p:spPr>
        <p:txBody>
          <a:bodyPr>
            <a:normAutofit/>
          </a:bodyPr>
          <a:lstStyle/>
          <a:p>
            <a:pPr marL="201168" indent="-201168" defTabSz="804672">
              <a:spcBef>
                <a:spcPts val="800"/>
              </a:spcBef>
              <a:defRPr sz="2464"/>
            </a:pPr>
            <a:r>
              <a:rPr sz="2000" dirty="0">
                <a:latin typeface="Arial" panose="020B0604020202020204" pitchFamily="34" charset="0"/>
                <a:cs typeface="Arial" panose="020B0604020202020204" pitchFamily="34" charset="0"/>
              </a:rPr>
              <a:t>“</a:t>
            </a:r>
            <a:r>
              <a:rPr sz="2000" dirty="0" err="1">
                <a:latin typeface="Arial" panose="020B0604020202020204" pitchFamily="34" charset="0"/>
                <a:cs typeface="Arial" panose="020B0604020202020204" pitchFamily="34" charset="0"/>
              </a:rPr>
              <a:t>Gaozi</a:t>
            </a:r>
            <a:r>
              <a:rPr sz="2000" dirty="0">
                <a:latin typeface="Arial" panose="020B0604020202020204" pitchFamily="34" charset="0"/>
                <a:cs typeface="Arial" panose="020B0604020202020204" pitchFamily="34" charset="0"/>
              </a:rPr>
              <a:t> said, ‘Human nature is like the willow tree; rightness is like cups and bowls. </a:t>
            </a:r>
            <a:r>
              <a:rPr sz="2000" b="1" dirty="0">
                <a:latin typeface="Arial" panose="020B0604020202020204" pitchFamily="34" charset="0"/>
                <a:cs typeface="Arial" panose="020B0604020202020204" pitchFamily="34" charset="0"/>
              </a:rPr>
              <a:t>To make humaneness and rightness out of human nature is like making cups and bowls out of the willow tree.</a:t>
            </a:r>
            <a:r>
              <a:rPr sz="2000" dirty="0">
                <a:latin typeface="Arial" panose="020B0604020202020204" pitchFamily="34" charset="0"/>
                <a:cs typeface="Arial" panose="020B0604020202020204" pitchFamily="34" charset="0"/>
              </a:rPr>
              <a:t>’</a:t>
            </a:r>
            <a:br>
              <a:rPr sz="2000" dirty="0">
                <a:latin typeface="Arial" panose="020B0604020202020204" pitchFamily="34" charset="0"/>
                <a:cs typeface="Arial" panose="020B0604020202020204" pitchFamily="34" charset="0"/>
              </a:rPr>
            </a:br>
            <a:r>
              <a:rPr sz="2000" dirty="0">
                <a:latin typeface="Arial" panose="020B0604020202020204" pitchFamily="34" charset="0"/>
                <a:cs typeface="Arial" panose="020B0604020202020204" pitchFamily="34" charset="0"/>
              </a:rPr>
              <a:t>  Mencius said, ‘Are you able to make cups and bowls while following the nature of the willow tree? You must do violence to the willow tree before you can make cups and bowls. If you must do violence to the willow tree in order to make cups and bowls, </a:t>
            </a:r>
            <a:r>
              <a:rPr sz="2000" b="1" dirty="0">
                <a:latin typeface="Arial" panose="020B0604020202020204" pitchFamily="34" charset="0"/>
                <a:cs typeface="Arial" panose="020B0604020202020204" pitchFamily="34" charset="0"/>
              </a:rPr>
              <a:t>must you also do violence to human beings in order to bring forth humaneness and rightness?</a:t>
            </a:r>
            <a:r>
              <a:rPr sz="2000" dirty="0">
                <a:latin typeface="Arial" panose="020B0604020202020204" pitchFamily="34" charset="0"/>
                <a:cs typeface="Arial" panose="020B0604020202020204" pitchFamily="34" charset="0"/>
              </a:rPr>
              <a:t> The effect of your words will be to cause everyone in the world to think of humaneness and rightness as misfortunes.’” (</a:t>
            </a:r>
            <a:r>
              <a:rPr lang="en-GB" sz="2000" i="1" dirty="0">
                <a:latin typeface="Arial" panose="020B0604020202020204" pitchFamily="34" charset="0"/>
                <a:cs typeface="Arial" panose="020B0604020202020204" pitchFamily="34" charset="0"/>
              </a:rPr>
              <a:t>Mencius</a:t>
            </a:r>
            <a:r>
              <a:rPr lang="en-GB" sz="200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6A1)</a:t>
            </a:r>
          </a:p>
        </p:txBody>
      </p:sp>
      <p:sp>
        <p:nvSpPr>
          <p:cNvPr id="7" name="Title 1">
            <a:extLst>
              <a:ext uri="{FF2B5EF4-FFF2-40B4-BE49-F238E27FC236}">
                <a16:creationId xmlns:a16="http://schemas.microsoft.com/office/drawing/2014/main" id="{5D9EEBFA-13CF-7C43-8213-99E3219EBCD4}"/>
              </a:ext>
            </a:extLst>
          </p:cNvPr>
          <p:cNvSpPr txBox="1">
            <a:spLocks/>
          </p:cNvSpPr>
          <p:nvPr/>
        </p:nvSpPr>
        <p:spPr>
          <a:xfrm>
            <a:off x="2533501" y="5555"/>
            <a:ext cx="8811998"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GB" sz="3600" b="1" dirty="0">
                <a:latin typeface="Arial" panose="020B0604020202020204" pitchFamily="34" charset="0"/>
                <a:cs typeface="Arial" panose="020B0604020202020204" pitchFamily="34" charset="0"/>
              </a:rPr>
              <a:t>(1) Nature</a:t>
            </a:r>
            <a:endParaRPr lang="en-GB" sz="3600" b="1" i="1"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Group"/>
          <p:cNvSpPr txBox="1"/>
          <p:nvPr/>
        </p:nvSpPr>
        <p:spPr>
          <a:xfrm>
            <a:off x="2095295" y="-921093"/>
            <a:ext cx="3868338" cy="471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defRPr sz="30000">
                <a:solidFill>
                  <a:srgbClr val="F1F1F1"/>
                </a:solidFill>
                <a:latin typeface="华文楷体"/>
                <a:ea typeface="华文楷体"/>
                <a:cs typeface="华文楷体"/>
                <a:sym typeface="华文楷体"/>
              </a:defRPr>
            </a:lvl1pPr>
          </a:lstStyle>
          <a:p>
            <a:r>
              <a:t>儒</a:t>
            </a:r>
          </a:p>
        </p:txBody>
      </p:sp>
      <p:sp>
        <p:nvSpPr>
          <p:cNvPr id="178" name="Rectangle 3"/>
          <p:cNvSpPr/>
          <p:nvPr/>
        </p:nvSpPr>
        <p:spPr>
          <a:xfrm>
            <a:off x="-9357" y="0"/>
            <a:ext cx="2268641" cy="6858000"/>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180" name="Picture 4" descr="Picture 4"/>
          <p:cNvPicPr>
            <a:picLocks noChangeAspect="1"/>
          </p:cNvPicPr>
          <p:nvPr/>
        </p:nvPicPr>
        <p:blipFill>
          <a:blip r:embed="rId2"/>
          <a:stretch>
            <a:fillRect/>
          </a:stretch>
        </p:blipFill>
        <p:spPr>
          <a:xfrm>
            <a:off x="264860" y="153203"/>
            <a:ext cx="1720205" cy="1672422"/>
          </a:xfrm>
          <a:prstGeom prst="rect">
            <a:avLst/>
          </a:prstGeom>
          <a:ln w="12700">
            <a:miter lim="400000"/>
          </a:ln>
        </p:spPr>
      </p:pic>
      <p:sp>
        <p:nvSpPr>
          <p:cNvPr id="181" name="Content Placeholder 5"/>
          <p:cNvSpPr txBox="1">
            <a:spLocks noGrp="1"/>
          </p:cNvSpPr>
          <p:nvPr>
            <p:ph type="body" idx="1"/>
          </p:nvPr>
        </p:nvSpPr>
        <p:spPr>
          <a:xfrm>
            <a:off x="2533501" y="1253331"/>
            <a:ext cx="8811998" cy="4351338"/>
          </a:xfrm>
          <a:prstGeom prst="rect">
            <a:avLst/>
          </a:prstGeom>
        </p:spPr>
        <p:txBody>
          <a:bodyPr>
            <a:normAutofit/>
          </a:bodyPr>
          <a:lstStyle/>
          <a:p>
            <a:pPr marL="169163" indent="-169163" defTabSz="676655">
              <a:spcBef>
                <a:spcPts val="700"/>
              </a:spcBef>
              <a:defRPr sz="2072"/>
            </a:pPr>
            <a:r>
              <a:rPr sz="2000" dirty="0">
                <a:latin typeface="Arial" panose="020B0604020202020204" pitchFamily="34" charset="0"/>
                <a:cs typeface="Arial" panose="020B0604020202020204" pitchFamily="34" charset="0"/>
              </a:rPr>
              <a:t>“</a:t>
            </a:r>
            <a:r>
              <a:rPr sz="2000" dirty="0" err="1">
                <a:latin typeface="Arial" panose="020B0604020202020204" pitchFamily="34" charset="0"/>
                <a:cs typeface="Arial" panose="020B0604020202020204" pitchFamily="34" charset="0"/>
              </a:rPr>
              <a:t>Gaozi</a:t>
            </a:r>
            <a:r>
              <a:rPr sz="2000" dirty="0">
                <a:latin typeface="Arial" panose="020B0604020202020204" pitchFamily="34" charset="0"/>
                <a:cs typeface="Arial" panose="020B0604020202020204" pitchFamily="34" charset="0"/>
              </a:rPr>
              <a:t> said, ‘Human nature is like swirling water. Open a passage for it in the east, and it will flow east; open a passage for it in the west, and it will flow west. </a:t>
            </a:r>
            <a:r>
              <a:rPr sz="2000" b="1" dirty="0">
                <a:latin typeface="Arial" panose="020B0604020202020204" pitchFamily="34" charset="0"/>
                <a:cs typeface="Arial" panose="020B0604020202020204" pitchFamily="34" charset="0"/>
              </a:rPr>
              <a:t>Human nature does not distinguish between good and not-good any more than water distinguishes between east and west.</a:t>
            </a:r>
            <a:r>
              <a:rPr sz="2000" dirty="0">
                <a:latin typeface="Arial" panose="020B0604020202020204" pitchFamily="34" charset="0"/>
                <a:cs typeface="Arial" panose="020B0604020202020204" pitchFamily="34" charset="0"/>
              </a:rPr>
              <a:t>’ </a:t>
            </a:r>
            <a:br>
              <a:rPr sz="2000" dirty="0">
                <a:latin typeface="Arial" panose="020B0604020202020204" pitchFamily="34" charset="0"/>
                <a:cs typeface="Arial" panose="020B0604020202020204" pitchFamily="34" charset="0"/>
              </a:rPr>
            </a:br>
            <a:r>
              <a:rPr sz="2000" dirty="0">
                <a:latin typeface="Arial" panose="020B0604020202020204" pitchFamily="34" charset="0"/>
                <a:cs typeface="Arial" panose="020B0604020202020204" pitchFamily="34" charset="0"/>
              </a:rPr>
              <a:t>  Mencius said, ‘It is true that water does not distinguish between east and west, but does it fail to distinguish between up and down? </a:t>
            </a:r>
            <a:r>
              <a:rPr sz="2000" b="1" dirty="0">
                <a:latin typeface="Arial" panose="020B0604020202020204" pitchFamily="34" charset="0"/>
                <a:cs typeface="Arial" panose="020B0604020202020204" pitchFamily="34" charset="0"/>
              </a:rPr>
              <a:t>The goodness of human nature is like the downward course of water. There is no human being lacking in the tendency to do good, just as there is no water lacking in the tendency to flow downward.</a:t>
            </a:r>
            <a:r>
              <a:rPr sz="2000" dirty="0">
                <a:latin typeface="Arial" panose="020B0604020202020204" pitchFamily="34" charset="0"/>
                <a:cs typeface="Arial" panose="020B0604020202020204" pitchFamily="34" charset="0"/>
              </a:rPr>
              <a:t> Now, by striking water and splashing it, you may cause it to go over your head, and by damming and channeling it, you can force it to flow uphill. But is this the nature of water? It is force that makes this happen. While people can be made to do what is not good, what happens to their nature is like this.’” (6A2)</a:t>
            </a:r>
          </a:p>
        </p:txBody>
      </p:sp>
      <p:sp>
        <p:nvSpPr>
          <p:cNvPr id="8" name="Title 1">
            <a:extLst>
              <a:ext uri="{FF2B5EF4-FFF2-40B4-BE49-F238E27FC236}">
                <a16:creationId xmlns:a16="http://schemas.microsoft.com/office/drawing/2014/main" id="{8FE42E02-BCB6-4E4A-8DE2-A37F0229BEC1}"/>
              </a:ext>
            </a:extLst>
          </p:cNvPr>
          <p:cNvSpPr txBox="1">
            <a:spLocks/>
          </p:cNvSpPr>
          <p:nvPr/>
        </p:nvSpPr>
        <p:spPr>
          <a:xfrm>
            <a:off x="2533501" y="5555"/>
            <a:ext cx="8811998"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GB" sz="3600" b="1" dirty="0">
                <a:latin typeface="Arial" panose="020B0604020202020204" pitchFamily="34" charset="0"/>
                <a:cs typeface="Arial" panose="020B0604020202020204" pitchFamily="34" charset="0"/>
              </a:rPr>
              <a:t>(1) Nature</a:t>
            </a:r>
            <a:endParaRPr lang="en-GB" sz="3600" b="1" i="1"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Group"/>
          <p:cNvSpPr txBox="1"/>
          <p:nvPr/>
        </p:nvSpPr>
        <p:spPr>
          <a:xfrm>
            <a:off x="2095295" y="-921093"/>
            <a:ext cx="3868338" cy="471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defRPr sz="30000">
                <a:solidFill>
                  <a:srgbClr val="F1F1F1"/>
                </a:solidFill>
                <a:latin typeface="华文楷体"/>
                <a:ea typeface="华文楷体"/>
                <a:cs typeface="华文楷体"/>
                <a:sym typeface="华文楷体"/>
              </a:defRPr>
            </a:lvl1pPr>
          </a:lstStyle>
          <a:p>
            <a:r>
              <a:rPr dirty="0" err="1"/>
              <a:t>儒</a:t>
            </a:r>
            <a:endParaRPr dirty="0"/>
          </a:p>
        </p:txBody>
      </p:sp>
      <p:sp>
        <p:nvSpPr>
          <p:cNvPr id="184" name="Rectangle 3"/>
          <p:cNvSpPr/>
          <p:nvPr/>
        </p:nvSpPr>
        <p:spPr>
          <a:xfrm>
            <a:off x="-9357" y="0"/>
            <a:ext cx="2268641" cy="6858000"/>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186" name="Picture 4" descr="Picture 4"/>
          <p:cNvPicPr>
            <a:picLocks noChangeAspect="1"/>
          </p:cNvPicPr>
          <p:nvPr/>
        </p:nvPicPr>
        <p:blipFill>
          <a:blip r:embed="rId2"/>
          <a:stretch>
            <a:fillRect/>
          </a:stretch>
        </p:blipFill>
        <p:spPr>
          <a:xfrm>
            <a:off x="264860" y="153203"/>
            <a:ext cx="1720205" cy="1672422"/>
          </a:xfrm>
          <a:prstGeom prst="rect">
            <a:avLst/>
          </a:prstGeom>
          <a:ln w="12700">
            <a:miter lim="400000"/>
          </a:ln>
        </p:spPr>
      </p:pic>
      <p:sp>
        <p:nvSpPr>
          <p:cNvPr id="187" name="Content Placeholder 5"/>
          <p:cNvSpPr txBox="1">
            <a:spLocks noGrp="1"/>
          </p:cNvSpPr>
          <p:nvPr>
            <p:ph type="body" idx="1"/>
          </p:nvPr>
        </p:nvSpPr>
        <p:spPr>
          <a:xfrm>
            <a:off x="2533501" y="1253331"/>
            <a:ext cx="8811998" cy="4351338"/>
          </a:xfrm>
          <a:prstGeom prst="rect">
            <a:avLst/>
          </a:prstGeom>
        </p:spPr>
        <p:txBody>
          <a:bodyPr>
            <a:normAutofit/>
          </a:bodyPr>
          <a:lstStyle/>
          <a:p>
            <a:pPr marL="194310" indent="-194310" defTabSz="777240">
              <a:spcBef>
                <a:spcPts val="800"/>
              </a:spcBef>
              <a:defRPr sz="2380"/>
            </a:pPr>
            <a:r>
              <a:rPr sz="2000" dirty="0">
                <a:latin typeface="Arial" panose="020B0604020202020204" pitchFamily="34" charset="0"/>
                <a:cs typeface="Arial" panose="020B0604020202020204" pitchFamily="34" charset="0"/>
              </a:rPr>
              <a:t>“</a:t>
            </a:r>
            <a:r>
              <a:rPr sz="2000" dirty="0" err="1">
                <a:latin typeface="Arial" panose="020B0604020202020204" pitchFamily="34" charset="0"/>
                <a:cs typeface="Arial" panose="020B0604020202020204" pitchFamily="34" charset="0"/>
              </a:rPr>
              <a:t>Gaozi</a:t>
            </a:r>
            <a:r>
              <a:rPr sz="2000" dirty="0">
                <a:latin typeface="Arial" panose="020B0604020202020204" pitchFamily="34" charset="0"/>
                <a:cs typeface="Arial" panose="020B0604020202020204" pitchFamily="34" charset="0"/>
              </a:rPr>
              <a:t> said, ‘</a:t>
            </a:r>
            <a:r>
              <a:rPr sz="2000" b="1" dirty="0">
                <a:latin typeface="Arial" panose="020B0604020202020204" pitchFamily="34" charset="0"/>
                <a:cs typeface="Arial" panose="020B0604020202020204" pitchFamily="34" charset="0"/>
              </a:rPr>
              <a:t>Life is what is called nature</a:t>
            </a:r>
            <a:r>
              <a:rPr sz="2000" dirty="0">
                <a:latin typeface="Arial" panose="020B0604020202020204" pitchFamily="34" charset="0"/>
                <a:cs typeface="Arial" panose="020B0604020202020204" pitchFamily="34" charset="0"/>
              </a:rPr>
              <a:t>.’</a:t>
            </a:r>
            <a:br>
              <a:rPr sz="2000" dirty="0">
                <a:latin typeface="Arial" panose="020B0604020202020204" pitchFamily="34" charset="0"/>
                <a:cs typeface="Arial" panose="020B0604020202020204" pitchFamily="34" charset="0"/>
              </a:rPr>
            </a:br>
            <a:r>
              <a:rPr sz="2000" dirty="0">
                <a:latin typeface="Arial" panose="020B0604020202020204" pitchFamily="34" charset="0"/>
                <a:cs typeface="Arial" panose="020B0604020202020204" pitchFamily="34" charset="0"/>
              </a:rPr>
              <a:t>  Mencius said, ‘When you say that “life is what is called nature,” is this like saying that “white is what is called white”?’ </a:t>
            </a:r>
            <a:br>
              <a:rPr sz="2000" dirty="0">
                <a:latin typeface="Arial" panose="020B0604020202020204" pitchFamily="34" charset="0"/>
                <a:cs typeface="Arial" panose="020B0604020202020204" pitchFamily="34" charset="0"/>
              </a:rPr>
            </a:br>
            <a:r>
              <a:rPr sz="2000" dirty="0">
                <a:latin typeface="Arial" panose="020B0604020202020204" pitchFamily="34" charset="0"/>
                <a:cs typeface="Arial" panose="020B0604020202020204" pitchFamily="34" charset="0"/>
              </a:rPr>
              <a:t>  ‘Yes.’</a:t>
            </a:r>
            <a:br>
              <a:rPr sz="2000" dirty="0">
                <a:latin typeface="Arial" panose="020B0604020202020204" pitchFamily="34" charset="0"/>
                <a:cs typeface="Arial" panose="020B0604020202020204" pitchFamily="34" charset="0"/>
              </a:rPr>
            </a:br>
            <a:r>
              <a:rPr sz="2000" dirty="0">
                <a:latin typeface="Arial" panose="020B0604020202020204" pitchFamily="34" charset="0"/>
                <a:cs typeface="Arial" panose="020B0604020202020204" pitchFamily="34" charset="0"/>
              </a:rPr>
              <a:t>  ‘Is the whiteness of a white feather like the whiteness of snow, and the whiteness of snow like the whiteness of white jade?’ </a:t>
            </a:r>
            <a:br>
              <a:rPr sz="2000" dirty="0">
                <a:latin typeface="Arial" panose="020B0604020202020204" pitchFamily="34" charset="0"/>
                <a:cs typeface="Arial" panose="020B0604020202020204" pitchFamily="34" charset="0"/>
              </a:rPr>
            </a:br>
            <a:r>
              <a:rPr sz="2000" dirty="0">
                <a:latin typeface="Arial" panose="020B0604020202020204" pitchFamily="34" charset="0"/>
                <a:cs typeface="Arial" panose="020B0604020202020204" pitchFamily="34" charset="0"/>
              </a:rPr>
              <a:t>  ‘Yes.’ </a:t>
            </a:r>
            <a:br>
              <a:rPr sz="2000" dirty="0">
                <a:latin typeface="Arial" panose="020B0604020202020204" pitchFamily="34" charset="0"/>
                <a:cs typeface="Arial" panose="020B0604020202020204" pitchFamily="34" charset="0"/>
              </a:rPr>
            </a:br>
            <a:r>
              <a:rPr sz="2000" dirty="0">
                <a:latin typeface="Arial" panose="020B0604020202020204" pitchFamily="34" charset="0"/>
                <a:cs typeface="Arial" panose="020B0604020202020204" pitchFamily="34" charset="0"/>
              </a:rPr>
              <a:t>  ‘</a:t>
            </a:r>
            <a:r>
              <a:rPr sz="2000" b="1" dirty="0">
                <a:latin typeface="Arial" panose="020B0604020202020204" pitchFamily="34" charset="0"/>
                <a:cs typeface="Arial" panose="020B0604020202020204" pitchFamily="34" charset="0"/>
              </a:rPr>
              <a:t>Then is the nature of a dog like the nature of an ox, and the nature of an ox like the nature of a human being?</a:t>
            </a:r>
            <a:r>
              <a:rPr sz="2000" dirty="0">
                <a:latin typeface="Arial" panose="020B0604020202020204" pitchFamily="34" charset="0"/>
                <a:cs typeface="Arial" panose="020B0604020202020204" pitchFamily="34" charset="0"/>
              </a:rPr>
              <a:t>’ (6A3)</a:t>
            </a:r>
          </a:p>
        </p:txBody>
      </p:sp>
      <p:sp>
        <p:nvSpPr>
          <p:cNvPr id="7" name="Title 1">
            <a:extLst>
              <a:ext uri="{FF2B5EF4-FFF2-40B4-BE49-F238E27FC236}">
                <a16:creationId xmlns:a16="http://schemas.microsoft.com/office/drawing/2014/main" id="{07E8DB78-564F-734A-B94A-BB18D10FDC5F}"/>
              </a:ext>
            </a:extLst>
          </p:cNvPr>
          <p:cNvSpPr txBox="1">
            <a:spLocks/>
          </p:cNvSpPr>
          <p:nvPr/>
        </p:nvSpPr>
        <p:spPr>
          <a:xfrm>
            <a:off x="2533501" y="5555"/>
            <a:ext cx="8811998"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GB" sz="3600" b="1" dirty="0">
                <a:latin typeface="Arial" panose="020B0604020202020204" pitchFamily="34" charset="0"/>
                <a:cs typeface="Arial" panose="020B0604020202020204" pitchFamily="34" charset="0"/>
              </a:rPr>
              <a:t>(1) Nature</a:t>
            </a:r>
            <a:endParaRPr lang="en-GB" sz="3600" b="1" i="1" dirty="0">
              <a:latin typeface="Arial" panose="020B0604020202020204" pitchFamily="34" charset="0"/>
              <a:cs typeface="Arial" panose="020B0604020202020204" pitchFamily="34" charset="0"/>
            </a:endParaRP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252</TotalTime>
  <Words>3241</Words>
  <Application>Microsoft Macintosh PowerPoint</Application>
  <PresentationFormat>Widescreen</PresentationFormat>
  <Paragraphs>228</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华文楷体</vt:lpstr>
      <vt:lpstr>Office Theme</vt:lpstr>
      <vt:lpstr>Introduction to Chinese Philosophy: Confucianism II</vt:lpstr>
      <vt:lpstr>PowerPoint Presentation</vt:lpstr>
      <vt:lpstr>PowerPoint Presentation</vt:lpstr>
      <vt:lpstr>Human Nature Is Good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Human Nature Is Bad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Centre for Open Learning The University of Edinburgh Paterson’s Land Holyrood Road Edinburgh EH8 8AQ  T: 0131 6504400 E: col@ed.ac.uk W: www.ed.ac.uk/open-learning  Facebook: www.facebook.com/uoeshortcourses Twitter: www.twitter.com/uoeshortcourses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Chinese Philosophy: Confucianism II</dc:title>
  <cp:lastModifiedBy>CAMPBELL Lorna</cp:lastModifiedBy>
  <cp:revision>26</cp:revision>
  <dcterms:modified xsi:type="dcterms:W3CDTF">2020-07-28T14:49:37Z</dcterms:modified>
</cp:coreProperties>
</file>