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4" r:id="rId38"/>
    <p:sldId id="292" r:id="rId39"/>
    <p:sldId id="293" r:id="rId4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586"/>
  </p:normalViewPr>
  <p:slideViewPr>
    <p:cSldViewPr snapToGrid="0" snapToObjects="1">
      <p:cViewPr varScale="1">
        <p:scale>
          <a:sx n="102" d="100"/>
          <a:sy n="102" d="100"/>
        </p:scale>
        <p:origin x="41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724900" y="365125"/>
            <a:ext cx="2628900" cy="5811838"/>
          </a:xfrm>
          <a:prstGeom prst="rect">
            <a:avLst/>
          </a:prstGeom>
        </p:spPr>
        <p:txBody>
          <a:bodyPr/>
          <a:lstStyle/>
          <a:p>
            <a:r>
              <a:t>Title Text</a:t>
            </a:r>
          </a:p>
        </p:txBody>
      </p:sp>
      <p:sp>
        <p:nvSpPr>
          <p:cNvPr id="102" name="Body Level One…"/>
          <p:cNvSpPr txBox="1">
            <a:spLocks noGrp="1"/>
          </p:cNvSpPr>
          <p:nvPr>
            <p:ph type="body" idx="1"/>
          </p:nvPr>
        </p:nvSpPr>
        <p:spPr>
          <a:xfrm>
            <a:off x="838200" y="365125"/>
            <a:ext cx="7734300" cy="58118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13"/>
          </p:nvPr>
        </p:nvSpPr>
        <p:spPr>
          <a:xfrm>
            <a:off x="839787" y="2057400"/>
            <a:ext cx="3932238"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3" name="Picture Placeholder 2"/>
          <p:cNvSpPr>
            <a:spLocks noGrp="1"/>
          </p:cNvSpPr>
          <p:nvPr>
            <p:ph type="pic" sz="half" idx="13"/>
          </p:nvPr>
        </p:nvSpPr>
        <p:spPr>
          <a:xfrm>
            <a:off x="5183187" y="987425"/>
            <a:ext cx="6172201" cy="4873625"/>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89818" y="6404292"/>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tiff"/><Relationship Id="rId3" Type="http://schemas.openxmlformats.org/officeDocument/2006/relationships/image" Target="../media/image8.png"/><Relationship Id="rId7" Type="http://schemas.openxmlformats.org/officeDocument/2006/relationships/image" Target="../media/image12.tiff"/><Relationship Id="rId12" Type="http://schemas.openxmlformats.org/officeDocument/2006/relationships/image" Target="../media/image17.tif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tiff"/><Relationship Id="rId11" Type="http://schemas.openxmlformats.org/officeDocument/2006/relationships/image" Target="../media/image16.tiff"/><Relationship Id="rId5" Type="http://schemas.openxmlformats.org/officeDocument/2006/relationships/image" Target="../media/image10.png"/><Relationship Id="rId10" Type="http://schemas.openxmlformats.org/officeDocument/2006/relationships/image" Target="../media/image15.tiff"/><Relationship Id="rId4" Type="http://schemas.openxmlformats.org/officeDocument/2006/relationships/image" Target="../media/image9.png"/><Relationship Id="rId9" Type="http://schemas.openxmlformats.org/officeDocument/2006/relationships/image" Target="../media/image14.tif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tiff"/><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commons.wikimedia.org/wiki/File:Early_Warring_States_Period.png"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commons.wikimedia.org/wiki/File:Analects_from_Dunhuang.jpg" TargetMode="External"/><Relationship Id="rId5" Type="http://schemas.openxmlformats.org/officeDocument/2006/relationships/hyperlink" Target="https://commons.wikimedia.org/wiki/File:022_Confuscius,_Close_Up_(25596184507).jpg" TargetMode="External"/><Relationship Id="rId4" Type="http://schemas.openxmlformats.org/officeDocument/2006/relationships/hyperlink" Target="https://commons.wikimedia.org/wiki/File:Athanasii_Kircheri_e_Soc._Jesu_China_monumentis-_qua_sacris_qua_profanis,_nec_non_variis_naturae_%26_artis_spectaculis,_aliarumque_rerum_memorabilium_argumentis_illustrata_MET_li912.1_K63_Q.R.jp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www.ed.ac.uk/open-learning"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www.twitter.com/uoeshortcourses" TargetMode="External"/><Relationship Id="rId4" Type="http://schemas.openxmlformats.org/officeDocument/2006/relationships/hyperlink" Target="http://www.facebook.com/uoeshortcourse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12" name="Content Placeholder 8" descr="Content Placeholder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2470" y="5664610"/>
            <a:ext cx="3918217" cy="887144"/>
          </a:xfrm>
          <a:prstGeom prst="rect">
            <a:avLst/>
          </a:prstGeom>
          <a:ln w="12700">
            <a:miter lim="400000"/>
          </a:ln>
        </p:spPr>
      </p:pic>
      <p:sp>
        <p:nvSpPr>
          <p:cNvPr id="113" name="Title 7"/>
          <p:cNvSpPr txBox="1">
            <a:spLocks noGrp="1"/>
          </p:cNvSpPr>
          <p:nvPr>
            <p:ph type="ctrTitle"/>
          </p:nvPr>
        </p:nvSpPr>
        <p:spPr>
          <a:xfrm>
            <a:off x="73794" y="1854201"/>
            <a:ext cx="12044412" cy="1655762"/>
          </a:xfrm>
          <a:prstGeom prst="rect">
            <a:avLst/>
          </a:prstGeom>
        </p:spPr>
        <p:txBody>
          <a:bodyPr>
            <a:normAutofit/>
          </a:bodyPr>
          <a:lstStyle/>
          <a:p>
            <a:pPr>
              <a:defRPr sz="5200" b="1">
                <a:solidFill>
                  <a:srgbClr val="FFFFFF"/>
                </a:solidFill>
              </a:defRPr>
            </a:pPr>
            <a:r>
              <a:rPr sz="4800" dirty="0">
                <a:latin typeface="Arial" panose="020B0604020202020204" pitchFamily="34" charset="0"/>
                <a:cs typeface="Arial" panose="020B0604020202020204" pitchFamily="34" charset="0"/>
              </a:rPr>
              <a:t>Introduction to Chinese Philosophy: </a:t>
            </a:r>
            <a:r>
              <a:rPr sz="4800" i="1" dirty="0">
                <a:latin typeface="Arial" panose="020B0604020202020204" pitchFamily="34" charset="0"/>
                <a:cs typeface="Arial" panose="020B0604020202020204" pitchFamily="34" charset="0"/>
              </a:rPr>
              <a:t>Confucianism I</a:t>
            </a:r>
          </a:p>
        </p:txBody>
      </p:sp>
      <p:sp>
        <p:nvSpPr>
          <p:cNvPr id="114" name="Subtitle 8"/>
          <p:cNvSpPr txBox="1">
            <a:spLocks noGrp="1"/>
          </p:cNvSpPr>
          <p:nvPr>
            <p:ph type="subTitle" sz="quarter" idx="1"/>
          </p:nvPr>
        </p:nvSpPr>
        <p:spPr>
          <a:xfrm>
            <a:off x="1524000" y="3602037"/>
            <a:ext cx="9144000" cy="1655762"/>
          </a:xfrm>
          <a:prstGeom prst="rect">
            <a:avLst/>
          </a:prstGeom>
        </p:spPr>
        <p:txBody>
          <a:bodyPr/>
          <a:lstStyle/>
          <a:p>
            <a:pPr>
              <a:defRPr sz="3000">
                <a:solidFill>
                  <a:srgbClr val="FFFFFF"/>
                </a:solidFill>
              </a:defRPr>
            </a:pPr>
            <a:r>
              <a:rPr dirty="0">
                <a:latin typeface="Arial" panose="020B0604020202020204" pitchFamily="34" charset="0"/>
                <a:cs typeface="Arial" panose="020B0604020202020204" pitchFamily="34" charset="0"/>
              </a:rPr>
              <a:t>Background and the </a:t>
            </a:r>
            <a:r>
              <a:rPr i="1" dirty="0">
                <a:latin typeface="Arial" panose="020B0604020202020204" pitchFamily="34" charset="0"/>
                <a:cs typeface="Arial" panose="020B0604020202020204" pitchFamily="34" charset="0"/>
              </a:rPr>
              <a:t>Analects</a:t>
            </a:r>
          </a:p>
        </p:txBody>
      </p:sp>
      <p:sp>
        <p:nvSpPr>
          <p:cNvPr id="5" name="TextBox 4">
            <a:extLst>
              <a:ext uri="{FF2B5EF4-FFF2-40B4-BE49-F238E27FC236}">
                <a16:creationId xmlns:a16="http://schemas.microsoft.com/office/drawing/2014/main" id="{572F0771-EB37-A942-8CFB-22F0F56E4D7F}"/>
              </a:ext>
            </a:extLst>
          </p:cNvPr>
          <p:cNvSpPr txBox="1"/>
          <p:nvPr/>
        </p:nvSpPr>
        <p:spPr>
          <a:xfrm>
            <a:off x="8323551" y="5991689"/>
            <a:ext cx="3174821" cy="400110"/>
          </a:xfrm>
          <a:prstGeom prst="rect">
            <a:avLst/>
          </a:prstGeom>
          <a:noFill/>
        </p:spPr>
        <p:txBody>
          <a:bodyPr wrap="square" rtlCol="0">
            <a:spAutoFit/>
          </a:bodyPr>
          <a:lstStyle/>
          <a:p>
            <a:pPr algn="r"/>
            <a:r>
              <a:rPr lang="en-GB" sz="2000" dirty="0">
                <a:solidFill>
                  <a:schemeClr val="bg1"/>
                </a:solidFill>
                <a:latin typeface="Arial" panose="020B0604020202020204" pitchFamily="34" charset="0"/>
                <a:cs typeface="Arial" panose="020B0604020202020204" pitchFamily="34" charset="0"/>
              </a:rPr>
              <a:t>Lee Wilson, 2020</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7" name="Group"/>
          <p:cNvGrpSpPr/>
          <p:nvPr/>
        </p:nvGrpSpPr>
        <p:grpSpPr>
          <a:xfrm>
            <a:off x="2095295" y="-921093"/>
            <a:ext cx="9904328" cy="7585316"/>
            <a:chOff x="0" y="0"/>
            <a:chExt cx="9904326" cy="7585314"/>
          </a:xfrm>
        </p:grpSpPr>
        <p:sp>
          <p:nvSpPr>
            <p:cNvPr id="235"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道</a:t>
              </a:r>
              <a:endParaRPr dirty="0"/>
            </a:p>
          </p:txBody>
        </p:sp>
        <p:sp>
          <p:nvSpPr>
            <p:cNvPr id="236"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grpSp>
      <p:sp>
        <p:nvSpPr>
          <p:cNvPr id="238"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sp>
        <p:nvSpPr>
          <p:cNvPr id="239" name="Title 1"/>
          <p:cNvSpPr txBox="1">
            <a:spLocks noGrp="1"/>
          </p:cNvSpPr>
          <p:nvPr>
            <p:ph type="title"/>
          </p:nvPr>
        </p:nvSpPr>
        <p:spPr>
          <a:xfrm>
            <a:off x="2536045" y="9808"/>
            <a:ext cx="8811998" cy="1325563"/>
          </a:xfrm>
          <a:prstGeom prst="rect">
            <a:avLst/>
          </a:prstGeom>
        </p:spPr>
        <p:txBody>
          <a:bodyPr>
            <a:normAutofit/>
          </a:bodyPr>
          <a:lstStyle/>
          <a:p>
            <a:r>
              <a:rPr sz="3600" b="1" dirty="0">
                <a:latin typeface="Arial" panose="020B0604020202020204" pitchFamily="34" charset="0"/>
                <a:cs typeface="Arial" panose="020B0604020202020204" pitchFamily="34" charset="0"/>
              </a:rPr>
              <a:t>Scripts</a:t>
            </a:r>
          </a:p>
        </p:txBody>
      </p:sp>
      <p:pic>
        <p:nvPicPr>
          <p:cNvPr id="240"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241" name="Content Placeholder 5"/>
          <p:cNvSpPr txBox="1">
            <a:spLocks noGrp="1"/>
          </p:cNvSpPr>
          <p:nvPr>
            <p:ph type="body" sz="half" idx="1"/>
          </p:nvPr>
        </p:nvSpPr>
        <p:spPr>
          <a:xfrm>
            <a:off x="2555165" y="1336938"/>
            <a:ext cx="4418961" cy="4351339"/>
          </a:xfrm>
          <a:prstGeom prst="rect">
            <a:avLst/>
          </a:prstGeom>
        </p:spPr>
        <p:txBody>
          <a:bodyPr>
            <a:normAutofit/>
          </a:bodyPr>
          <a:lstStyle/>
          <a:p>
            <a:pPr marL="160019" indent="-160019" defTabSz="640079">
              <a:spcBef>
                <a:spcPts val="700"/>
              </a:spcBef>
              <a:defRPr sz="1960"/>
            </a:pPr>
            <a:r>
              <a:rPr sz="2000" dirty="0">
                <a:latin typeface="Arial" panose="020B0604020202020204" pitchFamily="34" charset="0"/>
                <a:cs typeface="Arial" panose="020B0604020202020204" pitchFamily="34" charset="0"/>
              </a:rPr>
              <a:t>Oracle bone script</a:t>
            </a:r>
          </a:p>
          <a:p>
            <a:pPr marL="480059" lvl="1" indent="-160019" defTabSz="640079">
              <a:spcBef>
                <a:spcPts val="700"/>
              </a:spcBef>
              <a:defRPr sz="1960"/>
            </a:pPr>
            <a:r>
              <a:rPr sz="2000" dirty="0">
                <a:latin typeface="Arial" panose="020B0604020202020204" pitchFamily="34" charset="0"/>
                <a:cs typeface="Arial" panose="020B0604020202020204" pitchFamily="34" charset="0"/>
              </a:rPr>
              <a:t>Shang Dynasty</a:t>
            </a:r>
          </a:p>
          <a:p>
            <a:pPr marL="800100" lvl="2" indent="-160019" defTabSz="640079">
              <a:spcBef>
                <a:spcPts val="700"/>
              </a:spcBef>
              <a:defRPr sz="1960"/>
            </a:pPr>
            <a:endParaRPr sz="2000" dirty="0">
              <a:latin typeface="Arial" panose="020B0604020202020204" pitchFamily="34" charset="0"/>
              <a:cs typeface="Arial" panose="020B0604020202020204" pitchFamily="34" charset="0"/>
            </a:endParaRPr>
          </a:p>
          <a:p>
            <a:pPr marL="800100" lvl="2" indent="-160019" defTabSz="640079">
              <a:spcBef>
                <a:spcPts val="700"/>
              </a:spcBef>
              <a:defRPr sz="1960"/>
            </a:pPr>
            <a:endParaRPr sz="2000" dirty="0">
              <a:latin typeface="Arial" panose="020B0604020202020204" pitchFamily="34" charset="0"/>
              <a:cs typeface="Arial" panose="020B0604020202020204" pitchFamily="34" charset="0"/>
            </a:endParaRPr>
          </a:p>
          <a:p>
            <a:pPr marL="160019" indent="-160019" defTabSz="640079">
              <a:spcBef>
                <a:spcPts val="700"/>
              </a:spcBef>
              <a:defRPr sz="1960"/>
            </a:pPr>
            <a:r>
              <a:rPr sz="2000" dirty="0">
                <a:latin typeface="Arial" panose="020B0604020202020204" pitchFamily="34" charset="0"/>
                <a:cs typeface="Arial" panose="020B0604020202020204" pitchFamily="34" charset="0"/>
              </a:rPr>
              <a:t>Bronze script</a:t>
            </a:r>
          </a:p>
          <a:p>
            <a:pPr marL="480059" lvl="1" indent="-160019" defTabSz="640079">
              <a:spcBef>
                <a:spcPts val="700"/>
              </a:spcBef>
              <a:defRPr sz="1960"/>
            </a:pPr>
            <a:r>
              <a:rPr sz="2000" dirty="0">
                <a:latin typeface="Arial" panose="020B0604020202020204" pitchFamily="34" charset="0"/>
                <a:cs typeface="Arial" panose="020B0604020202020204" pitchFamily="34" charset="0"/>
              </a:rPr>
              <a:t>Zhou Dynasty/Warring States Period</a:t>
            </a:r>
          </a:p>
          <a:p>
            <a:pPr marL="800100" lvl="2" indent="-160019" defTabSz="640079">
              <a:spcBef>
                <a:spcPts val="700"/>
              </a:spcBef>
              <a:defRPr sz="1960"/>
            </a:pPr>
            <a:endParaRPr sz="2000" dirty="0">
              <a:latin typeface="Arial" panose="020B0604020202020204" pitchFamily="34" charset="0"/>
              <a:cs typeface="Arial" panose="020B0604020202020204" pitchFamily="34" charset="0"/>
            </a:endParaRPr>
          </a:p>
          <a:p>
            <a:pPr marL="800100" lvl="2" indent="-160019" defTabSz="640079">
              <a:spcBef>
                <a:spcPts val="700"/>
              </a:spcBef>
              <a:defRPr sz="1960"/>
            </a:pPr>
            <a:endParaRPr sz="2000" dirty="0">
              <a:latin typeface="Arial" panose="020B0604020202020204" pitchFamily="34" charset="0"/>
              <a:cs typeface="Arial" panose="020B0604020202020204" pitchFamily="34" charset="0"/>
            </a:endParaRPr>
          </a:p>
          <a:p>
            <a:pPr marL="160019" indent="-160019" defTabSz="640079">
              <a:spcBef>
                <a:spcPts val="700"/>
              </a:spcBef>
              <a:defRPr sz="1960"/>
            </a:pPr>
            <a:r>
              <a:rPr sz="2000" dirty="0">
                <a:latin typeface="Arial" panose="020B0604020202020204" pitchFamily="34" charset="0"/>
                <a:cs typeface="Arial" panose="020B0604020202020204" pitchFamily="34" charset="0"/>
              </a:rPr>
              <a:t>Bamboo and wood script</a:t>
            </a:r>
          </a:p>
          <a:p>
            <a:pPr marL="480059" lvl="1" indent="-160019" defTabSz="640079">
              <a:spcBef>
                <a:spcPts val="700"/>
              </a:spcBef>
              <a:defRPr sz="1960"/>
            </a:pPr>
            <a:r>
              <a:rPr sz="2000" dirty="0">
                <a:latin typeface="Arial" panose="020B0604020202020204" pitchFamily="34" charset="0"/>
                <a:cs typeface="Arial" panose="020B0604020202020204" pitchFamily="34" charset="0"/>
              </a:rPr>
              <a:t>Warring States Period</a:t>
            </a:r>
            <a:br>
              <a:rPr sz="2000" dirty="0">
                <a:latin typeface="Arial" panose="020B0604020202020204" pitchFamily="34" charset="0"/>
                <a:cs typeface="Arial" panose="020B0604020202020204" pitchFamily="34" charset="0"/>
              </a:rPr>
            </a:br>
            <a:endParaRPr sz="2000" dirty="0">
              <a:latin typeface="Arial" panose="020B0604020202020204" pitchFamily="34" charset="0"/>
              <a:cs typeface="Arial" panose="020B0604020202020204" pitchFamily="34" charset="0"/>
            </a:endParaRPr>
          </a:p>
        </p:txBody>
      </p:sp>
      <p:sp>
        <p:nvSpPr>
          <p:cNvPr id="242" name="Content Placeholder 5"/>
          <p:cNvSpPr txBox="1"/>
          <p:nvPr/>
        </p:nvSpPr>
        <p:spPr>
          <a:xfrm>
            <a:off x="7255095" y="1335371"/>
            <a:ext cx="4418962" cy="43513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155447" indent="-155447" defTabSz="621791">
              <a:lnSpc>
                <a:spcPct val="90000"/>
              </a:lnSpc>
              <a:spcBef>
                <a:spcPts val="600"/>
              </a:spcBef>
              <a:buSzPct val="100000"/>
              <a:buFont typeface="Arial"/>
              <a:buChar char="•"/>
              <a:defRPr sz="1904"/>
            </a:pPr>
            <a:r>
              <a:rPr sz="2000" dirty="0">
                <a:latin typeface="Arial" panose="020B0604020202020204" pitchFamily="34" charset="0"/>
                <a:cs typeface="Arial" panose="020B0604020202020204" pitchFamily="34" charset="0"/>
              </a:rPr>
              <a:t>Small seal script</a:t>
            </a:r>
          </a:p>
          <a:p>
            <a:pPr marL="466344" lvl="1" indent="-155447" defTabSz="621791">
              <a:lnSpc>
                <a:spcPct val="90000"/>
              </a:lnSpc>
              <a:spcBef>
                <a:spcPts val="600"/>
              </a:spcBef>
              <a:buSzPct val="100000"/>
              <a:buFont typeface="Arial"/>
              <a:buChar char="•"/>
              <a:defRPr sz="1904"/>
            </a:pPr>
            <a:r>
              <a:rPr sz="2000" dirty="0">
                <a:latin typeface="Arial" panose="020B0604020202020204" pitchFamily="34" charset="0"/>
                <a:cs typeface="Arial" panose="020B0604020202020204" pitchFamily="34" charset="0"/>
              </a:rPr>
              <a:t>Qin Dynasty</a:t>
            </a:r>
          </a:p>
          <a:p>
            <a:pPr marL="777240" lvl="2" indent="-155447" defTabSz="621791">
              <a:lnSpc>
                <a:spcPct val="90000"/>
              </a:lnSpc>
              <a:spcBef>
                <a:spcPts val="600"/>
              </a:spcBef>
              <a:buSzPct val="100000"/>
              <a:buFont typeface="Arial"/>
              <a:buChar char="•"/>
              <a:defRPr sz="1904"/>
            </a:pPr>
            <a:endParaRPr sz="2000" dirty="0">
              <a:latin typeface="Arial" panose="020B0604020202020204" pitchFamily="34" charset="0"/>
              <a:cs typeface="Arial" panose="020B0604020202020204" pitchFamily="34" charset="0"/>
            </a:endParaRPr>
          </a:p>
          <a:p>
            <a:pPr marL="777240" lvl="2" indent="-155447" defTabSz="621791">
              <a:lnSpc>
                <a:spcPct val="90000"/>
              </a:lnSpc>
              <a:spcBef>
                <a:spcPts val="600"/>
              </a:spcBef>
              <a:buSzPct val="100000"/>
              <a:buFont typeface="Arial"/>
              <a:buChar char="•"/>
              <a:defRPr sz="1904"/>
            </a:pPr>
            <a:endParaRPr sz="2000" dirty="0">
              <a:latin typeface="Arial" panose="020B0604020202020204" pitchFamily="34" charset="0"/>
              <a:cs typeface="Arial" panose="020B0604020202020204" pitchFamily="34" charset="0"/>
            </a:endParaRPr>
          </a:p>
          <a:p>
            <a:pPr marL="155447" indent="-155447" defTabSz="621791">
              <a:lnSpc>
                <a:spcPct val="90000"/>
              </a:lnSpc>
              <a:spcBef>
                <a:spcPts val="600"/>
              </a:spcBef>
              <a:buSzPct val="100000"/>
              <a:buFont typeface="Arial"/>
              <a:buChar char="•"/>
              <a:defRPr sz="1904"/>
            </a:pPr>
            <a:r>
              <a:rPr sz="2000" dirty="0">
                <a:latin typeface="Arial" panose="020B0604020202020204" pitchFamily="34" charset="0"/>
                <a:cs typeface="Arial" panose="020B0604020202020204" pitchFamily="34" charset="0"/>
              </a:rPr>
              <a:t>Clerical script/Tradition Chinese characters</a:t>
            </a:r>
          </a:p>
          <a:p>
            <a:pPr marL="466344" lvl="1" indent="-155447" defTabSz="621791">
              <a:lnSpc>
                <a:spcPct val="90000"/>
              </a:lnSpc>
              <a:spcBef>
                <a:spcPts val="600"/>
              </a:spcBef>
              <a:buSzPct val="100000"/>
              <a:buFont typeface="Arial"/>
              <a:buChar char="•"/>
              <a:defRPr sz="1904"/>
            </a:pPr>
            <a:r>
              <a:rPr sz="2000" dirty="0">
                <a:latin typeface="Arial" panose="020B0604020202020204" pitchFamily="34" charset="0"/>
                <a:cs typeface="Arial" panose="020B0604020202020204" pitchFamily="34" charset="0"/>
              </a:rPr>
              <a:t>Han Dynasty–1950s; contemporary Hong Kong, Taiwan, Macau</a:t>
            </a:r>
          </a:p>
          <a:p>
            <a:pPr marL="777240" lvl="2" indent="-155447" defTabSz="621791">
              <a:lnSpc>
                <a:spcPct val="90000"/>
              </a:lnSpc>
              <a:spcBef>
                <a:spcPts val="600"/>
              </a:spcBef>
              <a:buSzPct val="100000"/>
              <a:buFont typeface="Arial"/>
              <a:buChar char="•"/>
              <a:defRPr sz="1904"/>
            </a:pPr>
            <a:endParaRPr sz="2000" dirty="0">
              <a:latin typeface="Arial" panose="020B0604020202020204" pitchFamily="34" charset="0"/>
              <a:cs typeface="Arial" panose="020B0604020202020204" pitchFamily="34" charset="0"/>
            </a:endParaRPr>
          </a:p>
          <a:p>
            <a:pPr marL="777240" lvl="2" indent="-155447" defTabSz="621791">
              <a:lnSpc>
                <a:spcPct val="90000"/>
              </a:lnSpc>
              <a:spcBef>
                <a:spcPts val="600"/>
              </a:spcBef>
              <a:buSzPct val="100000"/>
              <a:buFont typeface="Arial"/>
              <a:buChar char="•"/>
              <a:defRPr sz="1904"/>
            </a:pPr>
            <a:endParaRPr sz="2000" dirty="0">
              <a:latin typeface="Arial" panose="020B0604020202020204" pitchFamily="34" charset="0"/>
              <a:cs typeface="Arial" panose="020B0604020202020204" pitchFamily="34" charset="0"/>
            </a:endParaRPr>
          </a:p>
          <a:p>
            <a:pPr marL="155447" indent="-155447" defTabSz="621791">
              <a:lnSpc>
                <a:spcPct val="90000"/>
              </a:lnSpc>
              <a:spcBef>
                <a:spcPts val="600"/>
              </a:spcBef>
              <a:buSzPct val="100000"/>
              <a:buFont typeface="Arial"/>
              <a:buChar char="•"/>
              <a:defRPr sz="1904"/>
            </a:pPr>
            <a:r>
              <a:rPr sz="2000" dirty="0">
                <a:latin typeface="Arial" panose="020B0604020202020204" pitchFamily="34" charset="0"/>
                <a:cs typeface="Arial" panose="020B0604020202020204" pitchFamily="34" charset="0"/>
              </a:rPr>
              <a:t>Simplified Chinese characters</a:t>
            </a:r>
          </a:p>
          <a:p>
            <a:pPr marL="466344" lvl="1" indent="-155447" defTabSz="621791">
              <a:lnSpc>
                <a:spcPct val="90000"/>
              </a:lnSpc>
              <a:spcBef>
                <a:spcPts val="600"/>
              </a:spcBef>
              <a:buSzPct val="100000"/>
              <a:buFont typeface="Arial"/>
              <a:buChar char="•"/>
              <a:defRPr sz="1904"/>
            </a:pPr>
            <a:r>
              <a:rPr sz="2000" dirty="0">
                <a:latin typeface="Arial" panose="020B0604020202020204" pitchFamily="34" charset="0"/>
                <a:cs typeface="Arial" panose="020B0604020202020204" pitchFamily="34" charset="0"/>
              </a:rPr>
              <a:t>People’s Republic of China</a:t>
            </a:r>
          </a:p>
        </p:txBody>
      </p:sp>
      <p:grpSp>
        <p:nvGrpSpPr>
          <p:cNvPr id="252" name="Group"/>
          <p:cNvGrpSpPr/>
          <p:nvPr/>
        </p:nvGrpSpPr>
        <p:grpSpPr>
          <a:xfrm>
            <a:off x="3195567" y="2160272"/>
            <a:ext cx="710357" cy="620553"/>
            <a:chOff x="-70133" y="-11081"/>
            <a:chExt cx="710356" cy="620551"/>
          </a:xfrm>
        </p:grpSpPr>
        <p:grpSp>
          <p:nvGrpSpPr>
            <p:cNvPr id="245" name="Triangle"/>
            <p:cNvGrpSpPr/>
            <p:nvPr/>
          </p:nvGrpSpPr>
          <p:grpSpPr>
            <a:xfrm>
              <a:off x="-70134" y="20612"/>
              <a:ext cx="386436" cy="588859"/>
              <a:chOff x="0" y="0"/>
              <a:chExt cx="386434" cy="588857"/>
            </a:xfrm>
          </p:grpSpPr>
          <p:sp>
            <p:nvSpPr>
              <p:cNvPr id="244" name="Triangle"/>
              <p:cNvSpPr/>
              <p:nvPr/>
            </p:nvSpPr>
            <p:spPr>
              <a:xfrm>
                <a:off x="70133" y="162941"/>
                <a:ext cx="246169" cy="37511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a:noFill/>
              </a:ln>
              <a:effectLst/>
            </p:spPr>
            <p:txBody>
              <a:bodyPr wrap="square" lIns="45719" tIns="45719" rIns="45719" bIns="45719" numCol="1" anchor="ctr">
                <a:noAutofit/>
              </a:bodyPr>
              <a:lstStyle/>
              <a:p>
                <a:endParaRPr/>
              </a:p>
            </p:txBody>
          </p:sp>
          <p:pic>
            <p:nvPicPr>
              <p:cNvPr id="243" name="Triangle Triangle" descr="Triangle Triangle"/>
              <p:cNvPicPr>
                <a:picLocks/>
              </p:cNvPicPr>
              <p:nvPr/>
            </p:nvPicPr>
            <p:blipFill>
              <a:blip r:embed="rId3"/>
              <a:stretch>
                <a:fillRect/>
              </a:stretch>
            </p:blipFill>
            <p:spPr>
              <a:xfrm>
                <a:off x="0" y="-1"/>
                <a:ext cx="386435" cy="588859"/>
              </a:xfrm>
              <a:prstGeom prst="rect">
                <a:avLst/>
              </a:prstGeom>
              <a:effectLst/>
            </p:spPr>
          </p:pic>
        </p:grpSp>
        <p:grpSp>
          <p:nvGrpSpPr>
            <p:cNvPr id="248" name="Triangle"/>
            <p:cNvGrpSpPr/>
            <p:nvPr/>
          </p:nvGrpSpPr>
          <p:grpSpPr>
            <a:xfrm>
              <a:off x="253788" y="20612"/>
              <a:ext cx="386435" cy="588859"/>
              <a:chOff x="0" y="0"/>
              <a:chExt cx="386434" cy="588857"/>
            </a:xfrm>
          </p:grpSpPr>
          <p:sp>
            <p:nvSpPr>
              <p:cNvPr id="247" name="Triangle"/>
              <p:cNvSpPr/>
              <p:nvPr/>
            </p:nvSpPr>
            <p:spPr>
              <a:xfrm>
                <a:off x="70133" y="162941"/>
                <a:ext cx="246169" cy="37511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a:noFill/>
              </a:ln>
              <a:effectLst/>
            </p:spPr>
            <p:txBody>
              <a:bodyPr wrap="square" lIns="45719" tIns="45719" rIns="45719" bIns="45719" numCol="1" anchor="ctr">
                <a:noAutofit/>
              </a:bodyPr>
              <a:lstStyle/>
              <a:p>
                <a:endParaRPr/>
              </a:p>
            </p:txBody>
          </p:sp>
          <p:pic>
            <p:nvPicPr>
              <p:cNvPr id="246" name="Triangle Triangle" descr="Triangle Triangle"/>
              <p:cNvPicPr>
                <a:picLocks/>
              </p:cNvPicPr>
              <p:nvPr/>
            </p:nvPicPr>
            <p:blipFill>
              <a:blip r:embed="rId3"/>
              <a:stretch>
                <a:fillRect/>
              </a:stretch>
            </p:blipFill>
            <p:spPr>
              <a:xfrm>
                <a:off x="0" y="-1"/>
                <a:ext cx="386435" cy="588859"/>
              </a:xfrm>
              <a:prstGeom prst="rect">
                <a:avLst/>
              </a:prstGeom>
              <a:effectLst/>
            </p:spPr>
          </p:pic>
        </p:grpSp>
        <p:grpSp>
          <p:nvGrpSpPr>
            <p:cNvPr id="251" name="Triangle"/>
            <p:cNvGrpSpPr/>
            <p:nvPr/>
          </p:nvGrpSpPr>
          <p:grpSpPr>
            <a:xfrm>
              <a:off x="95773" y="-11082"/>
              <a:ext cx="372985" cy="612543"/>
              <a:chOff x="0" y="0"/>
              <a:chExt cx="372984" cy="612541"/>
            </a:xfrm>
          </p:grpSpPr>
          <p:sp>
            <p:nvSpPr>
              <p:cNvPr id="250" name="Triangle"/>
              <p:cNvSpPr/>
              <p:nvPr/>
            </p:nvSpPr>
            <p:spPr>
              <a:xfrm>
                <a:off x="63408" y="11081"/>
                <a:ext cx="246169" cy="55066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a:noFill/>
              </a:ln>
              <a:effectLst/>
            </p:spPr>
            <p:txBody>
              <a:bodyPr wrap="square" lIns="45719" tIns="45719" rIns="45719" bIns="45719" numCol="1" anchor="ctr">
                <a:noAutofit/>
              </a:bodyPr>
              <a:lstStyle/>
              <a:p>
                <a:endParaRPr/>
              </a:p>
            </p:txBody>
          </p:sp>
          <p:pic>
            <p:nvPicPr>
              <p:cNvPr id="249" name="Triangle Triangle" descr="Triangle Triangle"/>
              <p:cNvPicPr>
                <a:picLocks/>
              </p:cNvPicPr>
              <p:nvPr/>
            </p:nvPicPr>
            <p:blipFill>
              <a:blip r:embed="rId4"/>
              <a:stretch>
                <a:fillRect/>
              </a:stretch>
            </p:blipFill>
            <p:spPr>
              <a:xfrm>
                <a:off x="-1" y="-1"/>
                <a:ext cx="372986" cy="612543"/>
              </a:xfrm>
              <a:prstGeom prst="rect">
                <a:avLst/>
              </a:prstGeom>
              <a:effectLst/>
            </p:spPr>
          </p:pic>
        </p:grpSp>
      </p:grpSp>
      <p:sp>
        <p:nvSpPr>
          <p:cNvPr id="253" name="山"/>
          <p:cNvSpPr txBox="1"/>
          <p:nvPr/>
        </p:nvSpPr>
        <p:spPr>
          <a:xfrm>
            <a:off x="7627731" y="5589397"/>
            <a:ext cx="839540" cy="100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lvl="1" indent="228600">
              <a:lnSpc>
                <a:spcPct val="90000"/>
              </a:lnSpc>
              <a:spcBef>
                <a:spcPts val="1000"/>
              </a:spcBef>
              <a:defRPr sz="5000">
                <a:solidFill>
                  <a:schemeClr val="accent1"/>
                </a:solidFill>
                <a:latin typeface="华文楷体"/>
                <a:ea typeface="华文楷体"/>
                <a:cs typeface="华文楷体"/>
                <a:sym typeface="华文楷体"/>
              </a:defRPr>
            </a:pPr>
            <a:r>
              <a:rPr dirty="0" err="1"/>
              <a:t>山</a:t>
            </a:r>
            <a:endParaRPr dirty="0"/>
          </a:p>
        </p:txBody>
      </p:sp>
      <p:sp>
        <p:nvSpPr>
          <p:cNvPr id="254" name="山"/>
          <p:cNvSpPr txBox="1"/>
          <p:nvPr/>
        </p:nvSpPr>
        <p:spPr>
          <a:xfrm>
            <a:off x="7627731" y="4210953"/>
            <a:ext cx="839540" cy="100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lvl="1" indent="228600">
              <a:lnSpc>
                <a:spcPct val="90000"/>
              </a:lnSpc>
              <a:spcBef>
                <a:spcPts val="1000"/>
              </a:spcBef>
              <a:defRPr sz="5000">
                <a:solidFill>
                  <a:schemeClr val="accent1"/>
                </a:solidFill>
                <a:latin typeface="华文楷体"/>
                <a:ea typeface="华文楷体"/>
                <a:cs typeface="华文楷体"/>
                <a:sym typeface="华文楷体"/>
              </a:defRPr>
            </a:pPr>
            <a:r>
              <a:rPr dirty="0" err="1"/>
              <a:t>山</a:t>
            </a:r>
            <a:endParaRPr dirty="0"/>
          </a:p>
        </p:txBody>
      </p:sp>
      <p:sp>
        <p:nvSpPr>
          <p:cNvPr id="255" name="礼"/>
          <p:cNvSpPr txBox="1"/>
          <p:nvPr/>
        </p:nvSpPr>
        <p:spPr>
          <a:xfrm>
            <a:off x="9145284" y="5672547"/>
            <a:ext cx="2059065" cy="8395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lvl="1" indent="228600">
              <a:lnSpc>
                <a:spcPct val="90000"/>
              </a:lnSpc>
              <a:spcBef>
                <a:spcPts val="1000"/>
              </a:spcBef>
              <a:defRPr sz="4800">
                <a:solidFill>
                  <a:schemeClr val="accent1"/>
                </a:solidFill>
                <a:latin typeface="华文楷体"/>
                <a:ea typeface="华文楷体"/>
                <a:cs typeface="华文楷体"/>
                <a:sym typeface="华文楷体"/>
              </a:defRPr>
            </a:pPr>
            <a:r>
              <a:rPr dirty="0" err="1"/>
              <a:t>礼</a:t>
            </a:r>
            <a:endParaRPr dirty="0"/>
          </a:p>
        </p:txBody>
      </p:sp>
      <p:sp>
        <p:nvSpPr>
          <p:cNvPr id="256" name="禮"/>
          <p:cNvSpPr txBox="1"/>
          <p:nvPr/>
        </p:nvSpPr>
        <p:spPr>
          <a:xfrm>
            <a:off x="9117370" y="4126418"/>
            <a:ext cx="1941923" cy="11749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lvl="1" indent="228600">
              <a:lnSpc>
                <a:spcPct val="90000"/>
              </a:lnSpc>
              <a:spcBef>
                <a:spcPts val="1000"/>
              </a:spcBef>
              <a:defRPr sz="5000">
                <a:solidFill>
                  <a:schemeClr val="accent1"/>
                </a:solidFill>
                <a:latin typeface="华文楷体"/>
                <a:ea typeface="华文楷体"/>
                <a:cs typeface="华文楷体"/>
                <a:sym typeface="华文楷体"/>
              </a:defRPr>
            </a:pPr>
            <a:r>
              <a:rPr dirty="0" err="1"/>
              <a:t>禮</a:t>
            </a:r>
            <a:endParaRPr dirty="0"/>
          </a:p>
        </p:txBody>
      </p:sp>
      <p:grpSp>
        <p:nvGrpSpPr>
          <p:cNvPr id="259" name="Shape"/>
          <p:cNvGrpSpPr/>
          <p:nvPr/>
        </p:nvGrpSpPr>
        <p:grpSpPr>
          <a:xfrm>
            <a:off x="3134980" y="3904539"/>
            <a:ext cx="839272" cy="489829"/>
            <a:chOff x="0" y="0"/>
            <a:chExt cx="839270" cy="489827"/>
          </a:xfrm>
        </p:grpSpPr>
        <p:sp>
          <p:nvSpPr>
            <p:cNvPr id="258" name="Shape"/>
            <p:cNvSpPr/>
            <p:nvPr/>
          </p:nvSpPr>
          <p:spPr>
            <a:xfrm>
              <a:off x="81651" y="115062"/>
              <a:ext cx="676005" cy="323966"/>
            </a:xfrm>
            <a:custGeom>
              <a:avLst/>
              <a:gdLst/>
              <a:ahLst/>
              <a:cxnLst>
                <a:cxn ang="0">
                  <a:pos x="wd2" y="hd2"/>
                </a:cxn>
                <a:cxn ang="5400000">
                  <a:pos x="wd2" y="hd2"/>
                </a:cxn>
                <a:cxn ang="10800000">
                  <a:pos x="wd2" y="hd2"/>
                </a:cxn>
                <a:cxn ang="16200000">
                  <a:pos x="wd2" y="hd2"/>
                </a:cxn>
              </a:cxnLst>
              <a:rect l="0" t="0" r="r" b="b"/>
              <a:pathLst>
                <a:path w="21600" h="21600" extrusionOk="0">
                  <a:moveTo>
                    <a:pt x="5099" y="0"/>
                  </a:moveTo>
                  <a:lnTo>
                    <a:pt x="0" y="21600"/>
                  </a:lnTo>
                  <a:lnTo>
                    <a:pt x="5947" y="21600"/>
                  </a:lnTo>
                  <a:lnTo>
                    <a:pt x="10193" y="21600"/>
                  </a:lnTo>
                  <a:lnTo>
                    <a:pt x="16140" y="21600"/>
                  </a:lnTo>
                  <a:lnTo>
                    <a:pt x="21600" y="21600"/>
                  </a:lnTo>
                  <a:lnTo>
                    <a:pt x="16506" y="0"/>
                  </a:lnTo>
                  <a:lnTo>
                    <a:pt x="13776" y="11578"/>
                  </a:lnTo>
                  <a:lnTo>
                    <a:pt x="11041" y="0"/>
                  </a:lnTo>
                  <a:lnTo>
                    <a:pt x="8070" y="12599"/>
                  </a:lnTo>
                  <a:lnTo>
                    <a:pt x="5099" y="0"/>
                  </a:lnTo>
                  <a:close/>
                </a:path>
              </a:pathLst>
            </a:custGeom>
            <a:solidFill>
              <a:srgbClr val="FFFFFF"/>
            </a:solidFill>
            <a:ln>
              <a:noFill/>
            </a:ln>
            <a:effectLst/>
          </p:spPr>
          <p:txBody>
            <a:bodyPr wrap="square" lIns="45719" tIns="45719" rIns="45719" bIns="45719" numCol="1" anchor="ctr">
              <a:noAutofit/>
            </a:bodyPr>
            <a:lstStyle/>
            <a:p>
              <a:endParaRPr/>
            </a:p>
          </p:txBody>
        </p:sp>
        <p:pic>
          <p:nvPicPr>
            <p:cNvPr id="257" name="Shape Shape" descr="Shape Shape"/>
            <p:cNvPicPr>
              <a:picLocks/>
            </p:cNvPicPr>
            <p:nvPr/>
          </p:nvPicPr>
          <p:blipFill>
            <a:blip r:embed="rId5"/>
            <a:stretch>
              <a:fillRect/>
            </a:stretch>
          </p:blipFill>
          <p:spPr>
            <a:xfrm>
              <a:off x="0" y="0"/>
              <a:ext cx="839271" cy="489828"/>
            </a:xfrm>
            <a:prstGeom prst="rect">
              <a:avLst/>
            </a:prstGeom>
            <a:effectLst/>
          </p:spPr>
        </p:pic>
      </p:grpSp>
      <p:pic>
        <p:nvPicPr>
          <p:cNvPr id="260" name="Image" descr="Image"/>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31604" y="5266117"/>
            <a:ext cx="683620" cy="683620"/>
          </a:xfrm>
          <a:prstGeom prst="rect">
            <a:avLst/>
          </a:prstGeom>
          <a:ln w="12700">
            <a:miter lim="400000"/>
          </a:ln>
        </p:spPr>
      </p:pic>
      <p:pic>
        <p:nvPicPr>
          <p:cNvPr id="261" name="Image" descr="Image"/>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890462" y="2108070"/>
            <a:ext cx="558672" cy="558672"/>
          </a:xfrm>
          <a:prstGeom prst="rect">
            <a:avLst/>
          </a:prstGeom>
          <a:ln w="12700">
            <a:miter lim="400000"/>
          </a:ln>
        </p:spPr>
      </p:pic>
      <p:pic>
        <p:nvPicPr>
          <p:cNvPr id="262" name="Image" descr="Image"/>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70503" y="3729683"/>
            <a:ext cx="683620" cy="683620"/>
          </a:xfrm>
          <a:prstGeom prst="rect">
            <a:avLst/>
          </a:prstGeom>
          <a:ln w="12700">
            <a:miter lim="400000"/>
          </a:ln>
        </p:spPr>
      </p:pic>
      <p:pic>
        <p:nvPicPr>
          <p:cNvPr id="263" name="Image" descr="Image"/>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96928" y="3651724"/>
            <a:ext cx="839540" cy="839539"/>
          </a:xfrm>
          <a:prstGeom prst="rect">
            <a:avLst/>
          </a:prstGeom>
          <a:ln w="12700">
            <a:miter lim="400000"/>
          </a:ln>
        </p:spPr>
      </p:pic>
      <p:sp>
        <p:nvSpPr>
          <p:cNvPr id="264" name="Line"/>
          <p:cNvSpPr/>
          <p:nvPr/>
        </p:nvSpPr>
        <p:spPr>
          <a:xfrm>
            <a:off x="5453343" y="4149453"/>
            <a:ext cx="458546" cy="1"/>
          </a:xfrm>
          <a:prstGeom prst="line">
            <a:avLst/>
          </a:prstGeom>
          <a:ln w="12700">
            <a:solidFill>
              <a:schemeClr val="accent1"/>
            </a:solidFill>
            <a:miter/>
            <a:tailEnd type="triangle"/>
          </a:ln>
        </p:spPr>
        <p:txBody>
          <a:bodyPr lIns="45719" rIns="45719"/>
          <a:lstStyle/>
          <a:p>
            <a:endParaRPr/>
          </a:p>
        </p:txBody>
      </p:sp>
      <p:pic>
        <p:nvPicPr>
          <p:cNvPr id="265" name="Image" descr="Image"/>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66730" y="2133081"/>
            <a:ext cx="683620" cy="683620"/>
          </a:xfrm>
          <a:prstGeom prst="rect">
            <a:avLst/>
          </a:prstGeom>
          <a:ln w="12700">
            <a:miter lim="400000"/>
          </a:ln>
        </p:spPr>
      </p:pic>
      <p:pic>
        <p:nvPicPr>
          <p:cNvPr id="266" name="Image" descr="Image"/>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478442" y="2069862"/>
            <a:ext cx="570090" cy="570090"/>
          </a:xfrm>
          <a:prstGeom prst="rect">
            <a:avLst/>
          </a:prstGeom>
          <a:ln w="12700">
            <a:miter lim="400000"/>
          </a:ln>
        </p:spPr>
      </p:pic>
      <p:pic>
        <p:nvPicPr>
          <p:cNvPr id="267" name="Image" descr="Image"/>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888804" y="5266117"/>
            <a:ext cx="683620" cy="68362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1" name="Group"/>
          <p:cNvGrpSpPr/>
          <p:nvPr/>
        </p:nvGrpSpPr>
        <p:grpSpPr>
          <a:xfrm>
            <a:off x="2095295" y="-921093"/>
            <a:ext cx="9904328" cy="7585316"/>
            <a:chOff x="0" y="0"/>
            <a:chExt cx="9904326" cy="7585314"/>
          </a:xfrm>
        </p:grpSpPr>
        <p:sp>
          <p:nvSpPr>
            <p:cNvPr id="269"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t>道</a:t>
              </a:r>
            </a:p>
          </p:txBody>
        </p:sp>
        <p:sp>
          <p:nvSpPr>
            <p:cNvPr id="270"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grpSp>
      <p:sp>
        <p:nvSpPr>
          <p:cNvPr id="272"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74"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275" name="Content Placeholder 5"/>
          <p:cNvSpPr txBox="1">
            <a:spLocks noGrp="1"/>
          </p:cNvSpPr>
          <p:nvPr>
            <p:ph type="body" idx="1"/>
          </p:nvPr>
        </p:nvSpPr>
        <p:spPr>
          <a:xfrm>
            <a:off x="2533501" y="1253330"/>
            <a:ext cx="8811998" cy="4351339"/>
          </a:xfrm>
          <a:prstGeom prst="rect">
            <a:avLst/>
          </a:prstGeom>
        </p:spPr>
        <p:txBody>
          <a:bodyPr>
            <a:normAutofit/>
          </a:bodyPr>
          <a:lstStyle/>
          <a:p>
            <a:r>
              <a:rPr sz="2000" dirty="0">
                <a:latin typeface="Arial" panose="020B0604020202020204" pitchFamily="34" charset="0"/>
                <a:cs typeface="Arial" panose="020B0604020202020204" pitchFamily="34" charset="0"/>
              </a:rPr>
              <a:t>Jesuit </a:t>
            </a:r>
            <a:r>
              <a:rPr sz="2000" dirty="0" err="1">
                <a:latin typeface="Arial" panose="020B0604020202020204" pitchFamily="34" charset="0"/>
                <a:cs typeface="Arial" panose="020B0604020202020204" pitchFamily="34" charset="0"/>
              </a:rPr>
              <a:t>latinisation</a:t>
            </a:r>
            <a:endParaRPr sz="2000" dirty="0">
              <a:latin typeface="Arial" panose="020B0604020202020204" pitchFamily="34" charset="0"/>
              <a:cs typeface="Arial" panose="020B0604020202020204" pitchFamily="34" charset="0"/>
            </a:endParaRPr>
          </a:p>
          <a:p>
            <a:pPr marL="685800" lvl="1" indent="-228600"/>
            <a:r>
              <a:rPr sz="2000" dirty="0">
                <a:latin typeface="Arial" panose="020B0604020202020204" pitchFamily="34" charset="0"/>
                <a:cs typeface="Arial" panose="020B0604020202020204" pitchFamily="34" charset="0"/>
              </a:rPr>
              <a:t>‘</a:t>
            </a:r>
            <a:r>
              <a:rPr sz="2000" u="sng" dirty="0">
                <a:latin typeface="Arial" panose="020B0604020202020204" pitchFamily="34" charset="0"/>
                <a:cs typeface="Arial" panose="020B0604020202020204" pitchFamily="34" charset="0"/>
              </a:rPr>
              <a:t>Confucius</a:t>
            </a:r>
            <a:r>
              <a:rPr sz="2000" dirty="0">
                <a:latin typeface="Arial" panose="020B0604020202020204" pitchFamily="34" charset="0"/>
                <a:cs typeface="Arial" panose="020B0604020202020204" pitchFamily="34" charset="0"/>
              </a:rPr>
              <a:t>’ for ‘</a:t>
            </a:r>
            <a:r>
              <a:rPr sz="2000" dirty="0" err="1">
                <a:latin typeface="Arial" panose="020B0604020202020204" pitchFamily="34" charset="0"/>
                <a:cs typeface="Arial" panose="020B0604020202020204" pitchFamily="34" charset="0"/>
              </a:rPr>
              <a:t>Kongzi</a:t>
            </a:r>
            <a:r>
              <a:rPr sz="2000" dirty="0">
                <a:latin typeface="Arial" panose="020B0604020202020204" pitchFamily="34" charset="0"/>
                <a:cs typeface="Arial" panose="020B0604020202020204" pitchFamily="34" charset="0"/>
              </a:rPr>
              <a:t>’</a:t>
            </a:r>
          </a:p>
          <a:p>
            <a:pPr marL="685800" lvl="1" indent="-228600"/>
            <a:r>
              <a:rPr sz="2000" dirty="0">
                <a:latin typeface="Arial" panose="020B0604020202020204" pitchFamily="34" charset="0"/>
                <a:cs typeface="Arial" panose="020B0604020202020204" pitchFamily="34" charset="0"/>
              </a:rPr>
              <a:t>‘</a:t>
            </a:r>
            <a:r>
              <a:rPr sz="2000" u="sng" dirty="0">
                <a:latin typeface="Arial" panose="020B0604020202020204" pitchFamily="34" charset="0"/>
                <a:cs typeface="Arial" panose="020B0604020202020204" pitchFamily="34" charset="0"/>
              </a:rPr>
              <a:t>Mencius</a:t>
            </a:r>
            <a:r>
              <a:rPr sz="2000" dirty="0">
                <a:latin typeface="Arial" panose="020B0604020202020204" pitchFamily="34" charset="0"/>
                <a:cs typeface="Arial" panose="020B0604020202020204" pitchFamily="34" charset="0"/>
              </a:rPr>
              <a:t>’ for ‘Mengzi’</a:t>
            </a:r>
          </a:p>
          <a:p>
            <a:endParaRPr sz="2000" dirty="0">
              <a:latin typeface="Arial" panose="020B0604020202020204" pitchFamily="34" charset="0"/>
              <a:cs typeface="Arial" panose="020B0604020202020204" pitchFamily="34" charset="0"/>
            </a:endParaRPr>
          </a:p>
          <a:p>
            <a:r>
              <a:rPr sz="2000" dirty="0">
                <a:latin typeface="Arial" panose="020B0604020202020204" pitchFamily="34" charset="0"/>
                <a:cs typeface="Arial" panose="020B0604020202020204" pitchFamily="34" charset="0"/>
              </a:rPr>
              <a:t>Pinyin vs Wade-Giles </a:t>
            </a:r>
            <a:r>
              <a:rPr sz="2000" dirty="0" err="1">
                <a:latin typeface="Arial" panose="020B0604020202020204" pitchFamily="34" charset="0"/>
                <a:cs typeface="Arial" panose="020B0604020202020204" pitchFamily="34" charset="0"/>
              </a:rPr>
              <a:t>romanisation</a:t>
            </a:r>
            <a:endParaRPr sz="2000" dirty="0">
              <a:latin typeface="Arial" panose="020B0604020202020204" pitchFamily="34" charset="0"/>
              <a:cs typeface="Arial" panose="020B0604020202020204" pitchFamily="34" charset="0"/>
            </a:endParaRPr>
          </a:p>
          <a:p>
            <a:pPr marL="685800" lvl="1" indent="-228600"/>
            <a:r>
              <a:rPr sz="2000" dirty="0">
                <a:latin typeface="Arial" panose="020B0604020202020204" pitchFamily="34" charset="0"/>
                <a:cs typeface="Arial" panose="020B0604020202020204" pitchFamily="34" charset="0"/>
              </a:rPr>
              <a:t>‘</a:t>
            </a:r>
            <a:r>
              <a:rPr sz="2000" u="sng" dirty="0" err="1">
                <a:latin typeface="Arial" panose="020B0604020202020204" pitchFamily="34" charset="0"/>
                <a:cs typeface="Arial" panose="020B0604020202020204" pitchFamily="34" charset="0"/>
              </a:rPr>
              <a:t>Kóngzǐ</a:t>
            </a:r>
            <a:r>
              <a:rPr sz="2000" dirty="0">
                <a:latin typeface="Arial" panose="020B0604020202020204" pitchFamily="34" charset="0"/>
                <a:cs typeface="Arial" panose="020B0604020202020204" pitchFamily="34" charset="0"/>
              </a:rPr>
              <a:t>’ vs ‘Kung Tzu’</a:t>
            </a:r>
          </a:p>
          <a:p>
            <a:pPr marL="685800" lvl="1" indent="-228600"/>
            <a:r>
              <a:rPr sz="2000" dirty="0">
                <a:latin typeface="Arial" panose="020B0604020202020204" pitchFamily="34" charset="0"/>
                <a:cs typeface="Arial" panose="020B0604020202020204" pitchFamily="34" charset="0"/>
              </a:rPr>
              <a:t>‘</a:t>
            </a:r>
            <a:r>
              <a:rPr sz="2000" u="sng" dirty="0" err="1">
                <a:latin typeface="Arial" panose="020B0604020202020204" pitchFamily="34" charset="0"/>
                <a:cs typeface="Arial" panose="020B0604020202020204" pitchFamily="34" charset="0"/>
              </a:rPr>
              <a:t>Dào</a:t>
            </a:r>
            <a:r>
              <a:rPr sz="2000" dirty="0">
                <a:latin typeface="Arial" panose="020B0604020202020204" pitchFamily="34" charset="0"/>
                <a:cs typeface="Arial" panose="020B0604020202020204" pitchFamily="34" charset="0"/>
              </a:rPr>
              <a:t>’ vs ‘Tao’</a:t>
            </a:r>
          </a:p>
          <a:p>
            <a:pPr marL="1143000" lvl="2" indent="-228600"/>
            <a:r>
              <a:rPr sz="2000" dirty="0">
                <a:latin typeface="Arial" panose="020B0604020202020204" pitchFamily="34" charset="0"/>
                <a:cs typeface="Arial" panose="020B0604020202020204" pitchFamily="34" charset="0"/>
              </a:rPr>
              <a:t>Older vs newer scholarship</a:t>
            </a:r>
          </a:p>
        </p:txBody>
      </p:sp>
      <p:grpSp>
        <p:nvGrpSpPr>
          <p:cNvPr id="278" name="Group"/>
          <p:cNvGrpSpPr/>
          <p:nvPr/>
        </p:nvGrpSpPr>
        <p:grpSpPr>
          <a:xfrm>
            <a:off x="7375168" y="368984"/>
            <a:ext cx="4297394" cy="7819687"/>
            <a:chOff x="0" y="0"/>
            <a:chExt cx="3039013" cy="5848101"/>
          </a:xfrm>
        </p:grpSpPr>
        <p:pic>
          <p:nvPicPr>
            <p:cNvPr id="276"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213" y="0"/>
              <a:ext cx="3017801" cy="4534992"/>
            </a:xfrm>
            <a:prstGeom prst="rect">
              <a:avLst/>
            </a:prstGeom>
            <a:ln w="12700" cap="flat">
              <a:noFill/>
              <a:miter lim="400000"/>
            </a:ln>
            <a:effectLst/>
          </p:spPr>
        </p:pic>
        <p:sp>
          <p:nvSpPr>
            <p:cNvPr id="277" name="frontispiece by Athanasius Kircher2"/>
            <p:cNvSpPr/>
            <p:nvPr/>
          </p:nvSpPr>
          <p:spPr>
            <a:xfrm>
              <a:off x="0" y="4578101"/>
              <a:ext cx="1270000"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sz="1100"/>
              </a:pPr>
              <a:r>
                <a:rPr dirty="0">
                  <a:latin typeface="Arial" panose="020B0604020202020204" pitchFamily="34" charset="0"/>
                  <a:cs typeface="Arial" panose="020B0604020202020204" pitchFamily="34" charset="0"/>
                </a:rPr>
                <a:t>frontispiece by Athanasius Kircher</a:t>
              </a:r>
              <a:r>
                <a:rPr baseline="31999" dirty="0">
                  <a:latin typeface="Arial" panose="020B0604020202020204" pitchFamily="34" charset="0"/>
                  <a:cs typeface="Arial" panose="020B0604020202020204" pitchFamily="34" charset="0"/>
                </a:rPr>
                <a:t>2</a:t>
              </a:r>
            </a:p>
          </p:txBody>
        </p:sp>
      </p:grpSp>
      <p:sp>
        <p:nvSpPr>
          <p:cNvPr id="12" name="Title 1">
            <a:extLst>
              <a:ext uri="{FF2B5EF4-FFF2-40B4-BE49-F238E27FC236}">
                <a16:creationId xmlns:a16="http://schemas.microsoft.com/office/drawing/2014/main" id="{D17D76BD-670E-FD4C-BEF6-0302819A6F20}"/>
              </a:ext>
            </a:extLst>
          </p:cNvPr>
          <p:cNvSpPr txBox="1">
            <a:spLocks/>
          </p:cNvSpPr>
          <p:nvPr/>
        </p:nvSpPr>
        <p:spPr>
          <a:xfrm>
            <a:off x="2536045" y="9808"/>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Transliteration</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2" name="Group"/>
          <p:cNvGrpSpPr/>
          <p:nvPr/>
        </p:nvGrpSpPr>
        <p:grpSpPr>
          <a:xfrm>
            <a:off x="2095295" y="-921093"/>
            <a:ext cx="9904328" cy="7585316"/>
            <a:chOff x="0" y="0"/>
            <a:chExt cx="9904326" cy="7585314"/>
          </a:xfrm>
        </p:grpSpPr>
        <p:sp>
          <p:nvSpPr>
            <p:cNvPr id="280"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道</a:t>
              </a:r>
              <a:endParaRPr dirty="0"/>
            </a:p>
          </p:txBody>
        </p:sp>
        <p:sp>
          <p:nvSpPr>
            <p:cNvPr id="281"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t>儒</a:t>
              </a:r>
            </a:p>
          </p:txBody>
        </p:sp>
      </p:grpSp>
      <p:sp>
        <p:nvSpPr>
          <p:cNvPr id="283"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85"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286" name="Content Placeholder 5"/>
          <p:cNvSpPr txBox="1">
            <a:spLocks noGrp="1"/>
          </p:cNvSpPr>
          <p:nvPr>
            <p:ph type="body" sz="half" idx="1"/>
          </p:nvPr>
        </p:nvSpPr>
        <p:spPr>
          <a:xfrm>
            <a:off x="2533501" y="1253331"/>
            <a:ext cx="4122028" cy="4351338"/>
          </a:xfrm>
          <a:prstGeom prst="rect">
            <a:avLst/>
          </a:prstGeom>
        </p:spPr>
        <p:txBody>
          <a:bodyPr>
            <a:normAutofit/>
          </a:bodyPr>
          <a:lstStyle/>
          <a:p>
            <a:pPr marL="0" indent="0" algn="ctr" defTabSz="512063">
              <a:spcBef>
                <a:spcPts val="500"/>
              </a:spcBef>
              <a:buSzTx/>
              <a:buNone/>
              <a:defRPr sz="1568" u="sng"/>
            </a:pPr>
            <a:r>
              <a:rPr sz="2000" dirty="0">
                <a:latin typeface="Arial" panose="020B0604020202020204" pitchFamily="34" charset="0"/>
                <a:cs typeface="Arial" panose="020B0604020202020204" pitchFamily="34" charset="0"/>
              </a:rPr>
              <a:t>Three Sovereigns</a:t>
            </a:r>
          </a:p>
          <a:p>
            <a:pPr marL="384047" lvl="1" indent="-128015" defTabSz="512063">
              <a:spcBef>
                <a:spcPts val="500"/>
              </a:spcBef>
              <a:defRPr sz="1568"/>
            </a:pPr>
            <a:endParaRPr sz="2000" dirty="0">
              <a:latin typeface="Arial" panose="020B0604020202020204" pitchFamily="34" charset="0"/>
              <a:cs typeface="Arial" panose="020B0604020202020204" pitchFamily="34" charset="0"/>
            </a:endParaRPr>
          </a:p>
          <a:p>
            <a:pPr marL="209616" indent="-209616" defTabSz="512063">
              <a:spcBef>
                <a:spcPts val="500"/>
              </a:spcBef>
              <a:buFontTx/>
              <a:buAutoNum type="arabicPeriod"/>
              <a:defRPr sz="1568"/>
            </a:pPr>
            <a:r>
              <a:rPr sz="2000" dirty="0" err="1">
                <a:latin typeface="Arial" panose="020B0604020202020204" pitchFamily="34" charset="0"/>
                <a:cs typeface="Arial" panose="020B0604020202020204" pitchFamily="34" charset="0"/>
              </a:rPr>
              <a:t>Suiren</a:t>
            </a:r>
            <a:endParaRPr sz="2000" dirty="0">
              <a:latin typeface="Arial" panose="020B0604020202020204" pitchFamily="34" charset="0"/>
              <a:cs typeface="Arial" panose="020B0604020202020204" pitchFamily="34" charset="0"/>
            </a:endParaRPr>
          </a:p>
          <a:p>
            <a:pPr marL="370572" lvl="1" indent="-157212" defTabSz="512063">
              <a:spcBef>
                <a:spcPts val="500"/>
              </a:spcBef>
              <a:buFontTx/>
              <a:defRPr sz="1568"/>
            </a:pPr>
            <a:r>
              <a:rPr sz="2000" dirty="0">
                <a:latin typeface="Arial" panose="020B0604020202020204" pitchFamily="34" charset="0"/>
                <a:cs typeface="Arial" panose="020B0604020202020204" pitchFamily="34" charset="0"/>
              </a:rPr>
              <a:t>Fire</a:t>
            </a:r>
          </a:p>
          <a:p>
            <a:pPr marL="384047" lvl="1" indent="-128015" defTabSz="512063">
              <a:spcBef>
                <a:spcPts val="500"/>
              </a:spcBef>
              <a:defRPr sz="1568"/>
            </a:pPr>
            <a:endParaRPr sz="2000" dirty="0">
              <a:latin typeface="Arial" panose="020B0604020202020204" pitchFamily="34" charset="0"/>
              <a:cs typeface="Arial" panose="020B0604020202020204" pitchFamily="34" charset="0"/>
            </a:endParaRPr>
          </a:p>
          <a:p>
            <a:pPr marL="209616" indent="-209616" defTabSz="512063">
              <a:spcBef>
                <a:spcPts val="500"/>
              </a:spcBef>
              <a:buFontTx/>
              <a:buAutoNum type="arabicPeriod"/>
              <a:defRPr sz="1568"/>
            </a:pPr>
            <a:r>
              <a:rPr sz="2000" dirty="0">
                <a:latin typeface="Arial" panose="020B0604020202020204" pitchFamily="34" charset="0"/>
                <a:cs typeface="Arial" panose="020B0604020202020204" pitchFamily="34" charset="0"/>
              </a:rPr>
              <a:t>Fu Xi &amp; </a:t>
            </a:r>
            <a:r>
              <a:rPr sz="2000" dirty="0" err="1">
                <a:latin typeface="Arial" panose="020B0604020202020204" pitchFamily="34" charset="0"/>
                <a:cs typeface="Arial" panose="020B0604020202020204" pitchFamily="34" charset="0"/>
              </a:rPr>
              <a:t>Nüwa</a:t>
            </a:r>
            <a:endParaRPr sz="2000" dirty="0">
              <a:latin typeface="Arial" panose="020B0604020202020204" pitchFamily="34" charset="0"/>
              <a:cs typeface="Arial" panose="020B0604020202020204" pitchFamily="34" charset="0"/>
            </a:endParaRPr>
          </a:p>
          <a:p>
            <a:pPr marL="370572" lvl="1" indent="-157212" defTabSz="512063">
              <a:spcBef>
                <a:spcPts val="500"/>
              </a:spcBef>
              <a:buFontTx/>
              <a:defRPr sz="1568"/>
            </a:pPr>
            <a:r>
              <a:rPr sz="2000" dirty="0">
                <a:latin typeface="Arial" panose="020B0604020202020204" pitchFamily="34" charset="0"/>
                <a:cs typeface="Arial" panose="020B0604020202020204" pitchFamily="34" charset="0"/>
              </a:rPr>
              <a:t>Wedding ritual</a:t>
            </a:r>
          </a:p>
          <a:p>
            <a:pPr marL="384047" lvl="1" indent="-128015" defTabSz="512063">
              <a:spcBef>
                <a:spcPts val="500"/>
              </a:spcBef>
              <a:defRPr sz="1568"/>
            </a:pPr>
            <a:endParaRPr sz="2000" dirty="0">
              <a:latin typeface="Arial" panose="020B0604020202020204" pitchFamily="34" charset="0"/>
              <a:cs typeface="Arial" panose="020B0604020202020204" pitchFamily="34" charset="0"/>
            </a:endParaRPr>
          </a:p>
          <a:p>
            <a:pPr marL="209616" indent="-209616" defTabSz="512063">
              <a:spcBef>
                <a:spcPts val="500"/>
              </a:spcBef>
              <a:buFontTx/>
              <a:buAutoNum type="arabicPeriod"/>
              <a:defRPr sz="1568"/>
            </a:pPr>
            <a:r>
              <a:rPr sz="2000" dirty="0" err="1">
                <a:latin typeface="Arial" panose="020B0604020202020204" pitchFamily="34" charset="0"/>
                <a:cs typeface="Arial" panose="020B0604020202020204" pitchFamily="34" charset="0"/>
              </a:rPr>
              <a:t>Shennong</a:t>
            </a:r>
            <a:endParaRPr sz="2000" dirty="0">
              <a:latin typeface="Arial" panose="020B0604020202020204" pitchFamily="34" charset="0"/>
              <a:cs typeface="Arial" panose="020B0604020202020204" pitchFamily="34" charset="0"/>
            </a:endParaRPr>
          </a:p>
          <a:p>
            <a:pPr marL="370572" lvl="1" indent="-157212" defTabSz="512063">
              <a:spcBef>
                <a:spcPts val="500"/>
              </a:spcBef>
              <a:buFontTx/>
              <a:defRPr sz="1568"/>
            </a:pPr>
            <a:r>
              <a:rPr sz="2000" dirty="0">
                <a:latin typeface="Arial" panose="020B0604020202020204" pitchFamily="34" charset="0"/>
                <a:cs typeface="Arial" panose="020B0604020202020204" pitchFamily="34" charset="0"/>
              </a:rPr>
              <a:t>Herbal medicine</a:t>
            </a:r>
          </a:p>
          <a:p>
            <a:pPr marL="370572" lvl="1" indent="-157212" defTabSz="512063">
              <a:spcBef>
                <a:spcPts val="500"/>
              </a:spcBef>
              <a:buFontTx/>
              <a:defRPr sz="1568"/>
            </a:pPr>
            <a:endParaRPr sz="2000" dirty="0">
              <a:latin typeface="Arial" panose="020B0604020202020204" pitchFamily="34" charset="0"/>
              <a:cs typeface="Arial" panose="020B0604020202020204" pitchFamily="34" charset="0"/>
            </a:endParaRPr>
          </a:p>
          <a:p>
            <a:pPr marL="370572" lvl="1" indent="-157212" defTabSz="512063">
              <a:spcBef>
                <a:spcPts val="500"/>
              </a:spcBef>
              <a:buFontTx/>
              <a:defRPr sz="1568"/>
            </a:pPr>
            <a:endParaRPr sz="2000" dirty="0">
              <a:latin typeface="Arial" panose="020B0604020202020204" pitchFamily="34" charset="0"/>
              <a:cs typeface="Arial" panose="020B0604020202020204" pitchFamily="34" charset="0"/>
            </a:endParaRPr>
          </a:p>
          <a:p>
            <a:pPr marL="370572" lvl="1" indent="-157212" defTabSz="512063">
              <a:spcBef>
                <a:spcPts val="500"/>
              </a:spcBef>
              <a:buFontTx/>
              <a:defRPr sz="1568"/>
            </a:pPr>
            <a:endParaRPr sz="2000" dirty="0">
              <a:latin typeface="Arial" panose="020B0604020202020204" pitchFamily="34" charset="0"/>
              <a:cs typeface="Arial" panose="020B0604020202020204" pitchFamily="34" charset="0"/>
            </a:endParaRPr>
          </a:p>
          <a:p>
            <a:pPr marL="0" lvl="1" indent="128015" defTabSz="512063">
              <a:spcBef>
                <a:spcPts val="500"/>
              </a:spcBef>
              <a:buSzTx/>
              <a:buFontTx/>
              <a:buNone/>
              <a:defRPr sz="1568"/>
            </a:pPr>
            <a:endParaRPr sz="2000" dirty="0">
              <a:latin typeface="Arial" panose="020B0604020202020204" pitchFamily="34" charset="0"/>
              <a:cs typeface="Arial" panose="020B0604020202020204" pitchFamily="34" charset="0"/>
            </a:endParaRPr>
          </a:p>
        </p:txBody>
      </p:sp>
      <p:sp>
        <p:nvSpPr>
          <p:cNvPr id="287" name="Content Placeholder 5"/>
          <p:cNvSpPr txBox="1"/>
          <p:nvPr/>
        </p:nvSpPr>
        <p:spPr>
          <a:xfrm>
            <a:off x="6940772" y="1239582"/>
            <a:ext cx="4122028"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p>
            <a:pPr algn="ctr" defTabSz="502920">
              <a:lnSpc>
                <a:spcPct val="90000"/>
              </a:lnSpc>
              <a:spcBef>
                <a:spcPts val="500"/>
              </a:spcBef>
              <a:buFont typeface="Arial"/>
              <a:defRPr sz="1540" u="sng"/>
            </a:pPr>
            <a:r>
              <a:rPr sz="2000" dirty="0">
                <a:latin typeface="Arial" panose="020B0604020202020204" pitchFamily="34" charset="0"/>
                <a:cs typeface="Arial" panose="020B0604020202020204" pitchFamily="34" charset="0"/>
              </a:rPr>
              <a:t>Five Emperors</a:t>
            </a:r>
          </a:p>
          <a:p>
            <a:pPr marL="377190" lvl="1" indent="-125730" defTabSz="502920">
              <a:lnSpc>
                <a:spcPct val="90000"/>
              </a:lnSpc>
              <a:spcBef>
                <a:spcPts val="500"/>
              </a:spcBef>
              <a:buSzPct val="100000"/>
              <a:buFont typeface="Arial"/>
              <a:buChar char="•"/>
              <a:defRPr sz="1540"/>
            </a:pPr>
            <a:endParaRPr sz="2000" dirty="0">
              <a:latin typeface="Arial" panose="020B0604020202020204" pitchFamily="34" charset="0"/>
              <a:cs typeface="Arial" panose="020B0604020202020204" pitchFamily="34" charset="0"/>
            </a:endParaRPr>
          </a:p>
          <a:p>
            <a:pPr marL="205873" indent="-205873" defTabSz="502920">
              <a:lnSpc>
                <a:spcPct val="90000"/>
              </a:lnSpc>
              <a:spcBef>
                <a:spcPts val="500"/>
              </a:spcBef>
              <a:buSzPct val="100000"/>
              <a:buAutoNum type="arabicPeriod"/>
              <a:defRPr sz="1540"/>
            </a:pPr>
            <a:r>
              <a:rPr sz="2000" dirty="0">
                <a:latin typeface="Arial" panose="020B0604020202020204" pitchFamily="34" charset="0"/>
                <a:cs typeface="Arial" panose="020B0604020202020204" pitchFamily="34" charset="0"/>
              </a:rPr>
              <a:t>Yellow Emperor/</a:t>
            </a:r>
            <a:r>
              <a:rPr sz="2000" dirty="0" err="1">
                <a:latin typeface="Arial" panose="020B0604020202020204" pitchFamily="34" charset="0"/>
                <a:cs typeface="Arial" panose="020B0604020202020204" pitchFamily="34" charset="0"/>
              </a:rPr>
              <a:t>Shaohao</a:t>
            </a:r>
            <a:endParaRPr sz="2000" dirty="0">
              <a:latin typeface="Arial" panose="020B0604020202020204" pitchFamily="34" charset="0"/>
              <a:cs typeface="Arial" panose="020B0604020202020204" pitchFamily="34" charset="0"/>
            </a:endParaRPr>
          </a:p>
          <a:p>
            <a:pPr marL="363955" lvl="1" indent="-154405" defTabSz="502920">
              <a:lnSpc>
                <a:spcPct val="90000"/>
              </a:lnSpc>
              <a:spcBef>
                <a:spcPts val="500"/>
              </a:spcBef>
              <a:buSzPct val="100000"/>
              <a:buChar char="•"/>
              <a:defRPr sz="1540"/>
            </a:pPr>
            <a:r>
              <a:rPr sz="2000" dirty="0">
                <a:latin typeface="Arial" panose="020B0604020202020204" pitchFamily="34" charset="0"/>
                <a:cs typeface="Arial" panose="020B0604020202020204" pitchFamily="34" charset="0"/>
              </a:rPr>
              <a:t>Cooking</a:t>
            </a:r>
          </a:p>
          <a:p>
            <a:pPr marL="377190" lvl="1" indent="-125730" defTabSz="502920">
              <a:lnSpc>
                <a:spcPct val="90000"/>
              </a:lnSpc>
              <a:spcBef>
                <a:spcPts val="500"/>
              </a:spcBef>
              <a:buSzPct val="100000"/>
              <a:buFont typeface="Arial"/>
              <a:buChar char="•"/>
              <a:defRPr sz="1540"/>
            </a:pPr>
            <a:endParaRPr sz="2000" dirty="0">
              <a:latin typeface="Arial" panose="020B0604020202020204" pitchFamily="34" charset="0"/>
              <a:cs typeface="Arial" panose="020B0604020202020204" pitchFamily="34" charset="0"/>
            </a:endParaRPr>
          </a:p>
          <a:p>
            <a:pPr marL="205873" indent="-205873" defTabSz="502920">
              <a:lnSpc>
                <a:spcPct val="90000"/>
              </a:lnSpc>
              <a:spcBef>
                <a:spcPts val="500"/>
              </a:spcBef>
              <a:buSzPct val="100000"/>
              <a:buAutoNum type="arabicPeriod"/>
              <a:defRPr sz="1540"/>
            </a:pPr>
            <a:r>
              <a:rPr sz="2000" dirty="0" err="1">
                <a:latin typeface="Arial" panose="020B0604020202020204" pitchFamily="34" charset="0"/>
                <a:cs typeface="Arial" panose="020B0604020202020204" pitchFamily="34" charset="0"/>
              </a:rPr>
              <a:t>Zhuanxu</a:t>
            </a:r>
            <a:endParaRPr sz="2000" dirty="0">
              <a:latin typeface="Arial" panose="020B0604020202020204" pitchFamily="34" charset="0"/>
              <a:cs typeface="Arial" panose="020B0604020202020204" pitchFamily="34" charset="0"/>
            </a:endParaRPr>
          </a:p>
          <a:p>
            <a:pPr marL="363955" lvl="1" indent="-154405" defTabSz="502920">
              <a:lnSpc>
                <a:spcPct val="90000"/>
              </a:lnSpc>
              <a:spcBef>
                <a:spcPts val="500"/>
              </a:spcBef>
              <a:buSzPct val="100000"/>
              <a:buChar char="•"/>
              <a:defRPr sz="1540"/>
            </a:pPr>
            <a:r>
              <a:rPr sz="2000" dirty="0">
                <a:latin typeface="Arial" panose="020B0604020202020204" pitchFamily="34" charset="0"/>
                <a:cs typeface="Arial" panose="020B0604020202020204" pitchFamily="34" charset="0"/>
              </a:rPr>
              <a:t>Calendar</a:t>
            </a:r>
          </a:p>
          <a:p>
            <a:pPr marL="377190" lvl="1" indent="-125730" defTabSz="502920">
              <a:lnSpc>
                <a:spcPct val="90000"/>
              </a:lnSpc>
              <a:spcBef>
                <a:spcPts val="500"/>
              </a:spcBef>
              <a:buSzPct val="100000"/>
              <a:buFont typeface="Arial"/>
              <a:buChar char="•"/>
              <a:defRPr sz="1540"/>
            </a:pPr>
            <a:endParaRPr sz="2000" dirty="0">
              <a:latin typeface="Arial" panose="020B0604020202020204" pitchFamily="34" charset="0"/>
              <a:cs typeface="Arial" panose="020B0604020202020204" pitchFamily="34" charset="0"/>
            </a:endParaRPr>
          </a:p>
          <a:p>
            <a:pPr marL="205873" indent="-205873" defTabSz="502920">
              <a:lnSpc>
                <a:spcPct val="90000"/>
              </a:lnSpc>
              <a:spcBef>
                <a:spcPts val="500"/>
              </a:spcBef>
              <a:buSzPct val="100000"/>
              <a:buAutoNum type="arabicPeriod"/>
              <a:defRPr sz="1540"/>
            </a:pPr>
            <a:r>
              <a:rPr sz="2000" dirty="0">
                <a:latin typeface="Arial" panose="020B0604020202020204" pitchFamily="34" charset="0"/>
                <a:cs typeface="Arial" panose="020B0604020202020204" pitchFamily="34" charset="0"/>
              </a:rPr>
              <a:t>Emperor Ku</a:t>
            </a:r>
          </a:p>
          <a:p>
            <a:pPr marL="363955" lvl="1" indent="-154405" defTabSz="502920">
              <a:lnSpc>
                <a:spcPct val="90000"/>
              </a:lnSpc>
              <a:spcBef>
                <a:spcPts val="500"/>
              </a:spcBef>
              <a:buSzPct val="100000"/>
              <a:buChar char="•"/>
              <a:defRPr sz="1540"/>
            </a:pPr>
            <a:r>
              <a:rPr sz="2000" dirty="0">
                <a:latin typeface="Arial" panose="020B0604020202020204" pitchFamily="34" charset="0"/>
                <a:cs typeface="Arial" panose="020B0604020202020204" pitchFamily="34" charset="0"/>
              </a:rPr>
              <a:t>Music</a:t>
            </a:r>
          </a:p>
          <a:p>
            <a:pPr marL="377190" lvl="1" indent="-125730" defTabSz="502920">
              <a:lnSpc>
                <a:spcPct val="90000"/>
              </a:lnSpc>
              <a:spcBef>
                <a:spcPts val="500"/>
              </a:spcBef>
              <a:buSzPct val="100000"/>
              <a:buFont typeface="Arial"/>
              <a:buChar char="•"/>
              <a:defRPr sz="1540"/>
            </a:pPr>
            <a:endParaRPr sz="2000" dirty="0">
              <a:latin typeface="Arial" panose="020B0604020202020204" pitchFamily="34" charset="0"/>
              <a:cs typeface="Arial" panose="020B0604020202020204" pitchFamily="34" charset="0"/>
            </a:endParaRPr>
          </a:p>
          <a:p>
            <a:pPr marL="205873" indent="-205873" defTabSz="502920">
              <a:lnSpc>
                <a:spcPct val="90000"/>
              </a:lnSpc>
              <a:spcBef>
                <a:spcPts val="500"/>
              </a:spcBef>
              <a:buSzPct val="100000"/>
              <a:buAutoNum type="arabicPeriod"/>
              <a:defRPr sz="1540" b="1"/>
            </a:pPr>
            <a:r>
              <a:rPr sz="2000" dirty="0">
                <a:latin typeface="Arial" panose="020B0604020202020204" pitchFamily="34" charset="0"/>
                <a:cs typeface="Arial" panose="020B0604020202020204" pitchFamily="34" charset="0"/>
              </a:rPr>
              <a:t>Emperor Yao</a:t>
            </a:r>
          </a:p>
          <a:p>
            <a:pPr marL="377190" lvl="1" indent="-125730" defTabSz="502920">
              <a:lnSpc>
                <a:spcPct val="90000"/>
              </a:lnSpc>
              <a:spcBef>
                <a:spcPts val="500"/>
              </a:spcBef>
              <a:buSzPct val="100000"/>
              <a:buFont typeface="Arial"/>
              <a:buChar char="•"/>
              <a:defRPr sz="1540"/>
            </a:pPr>
            <a:r>
              <a:rPr sz="2000" dirty="0">
                <a:latin typeface="Arial" panose="020B0604020202020204" pitchFamily="34" charset="0"/>
                <a:cs typeface="Arial" panose="020B0604020202020204" pitchFamily="34" charset="0"/>
              </a:rPr>
              <a:t>The Palace</a:t>
            </a:r>
          </a:p>
          <a:p>
            <a:pPr marL="377190" lvl="1" indent="-125730" defTabSz="502920">
              <a:lnSpc>
                <a:spcPct val="90000"/>
              </a:lnSpc>
              <a:spcBef>
                <a:spcPts val="500"/>
              </a:spcBef>
              <a:buSzPct val="100000"/>
              <a:buFont typeface="Arial"/>
              <a:buChar char="•"/>
              <a:defRPr sz="1540"/>
            </a:pPr>
            <a:endParaRPr sz="2000" dirty="0">
              <a:latin typeface="Arial" panose="020B0604020202020204" pitchFamily="34" charset="0"/>
              <a:cs typeface="Arial" panose="020B0604020202020204" pitchFamily="34" charset="0"/>
            </a:endParaRPr>
          </a:p>
          <a:p>
            <a:pPr marL="205873" indent="-205873" defTabSz="502920">
              <a:lnSpc>
                <a:spcPct val="90000"/>
              </a:lnSpc>
              <a:spcBef>
                <a:spcPts val="500"/>
              </a:spcBef>
              <a:buSzPct val="100000"/>
              <a:buAutoNum type="arabicPeriod"/>
              <a:defRPr sz="1540" b="1"/>
            </a:pPr>
            <a:r>
              <a:rPr sz="2000" dirty="0">
                <a:latin typeface="Arial" panose="020B0604020202020204" pitchFamily="34" charset="0"/>
                <a:cs typeface="Arial" panose="020B0604020202020204" pitchFamily="34" charset="0"/>
              </a:rPr>
              <a:t>Emperor Shun</a:t>
            </a:r>
          </a:p>
          <a:p>
            <a:pPr marL="377190" lvl="1" indent="-125730" defTabSz="502920">
              <a:lnSpc>
                <a:spcPct val="90000"/>
              </a:lnSpc>
              <a:spcBef>
                <a:spcPts val="500"/>
              </a:spcBef>
              <a:buSzPct val="100000"/>
              <a:buFont typeface="Arial"/>
              <a:buChar char="•"/>
              <a:defRPr sz="1540"/>
            </a:pPr>
            <a:r>
              <a:rPr sz="2000" dirty="0">
                <a:latin typeface="Arial" panose="020B0604020202020204" pitchFamily="34" charset="0"/>
                <a:cs typeface="Arial" panose="020B0604020202020204" pitchFamily="34" charset="0"/>
              </a:rPr>
              <a:t>Pottery</a:t>
            </a:r>
          </a:p>
        </p:txBody>
      </p:sp>
      <p:sp>
        <p:nvSpPr>
          <p:cNvPr id="10" name="Title 1">
            <a:extLst>
              <a:ext uri="{FF2B5EF4-FFF2-40B4-BE49-F238E27FC236}">
                <a16:creationId xmlns:a16="http://schemas.microsoft.com/office/drawing/2014/main" id="{42EF81C8-D666-6043-BD76-2A5DEEC8B890}"/>
              </a:ext>
            </a:extLst>
          </p:cNvPr>
          <p:cNvSpPr txBox="1">
            <a:spLocks/>
          </p:cNvSpPr>
          <p:nvPr/>
        </p:nvSpPr>
        <p:spPr>
          <a:xfrm>
            <a:off x="2536045" y="9808"/>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Three Sovereigns, Five Emperors</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1" name="Group"/>
          <p:cNvGrpSpPr/>
          <p:nvPr/>
        </p:nvGrpSpPr>
        <p:grpSpPr>
          <a:xfrm>
            <a:off x="804453" y="-2189"/>
            <a:ext cx="10069620" cy="6614061"/>
            <a:chOff x="0" y="0"/>
            <a:chExt cx="10069618" cy="6614059"/>
          </a:xfrm>
        </p:grpSpPr>
        <p:sp>
          <p:nvSpPr>
            <p:cNvPr id="289" name="Title 1"/>
            <p:cNvSpPr txBox="1"/>
            <p:nvPr/>
          </p:nvSpPr>
          <p:spPr>
            <a:xfrm>
              <a:off x="6201282" y="1843269"/>
              <a:ext cx="3868337" cy="47707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t>道</a:t>
              </a:r>
            </a:p>
          </p:txBody>
        </p:sp>
        <p:sp>
          <p:nvSpPr>
            <p:cNvPr id="290"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t>儒</a:t>
              </a:r>
            </a:p>
          </p:txBody>
        </p:sp>
      </p:grpSp>
      <p:sp>
        <p:nvSpPr>
          <p:cNvPr id="292"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93" name="Content Placeholder 8" descr="Content Placeholder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7" y="92114"/>
            <a:ext cx="3940618" cy="892217"/>
          </a:xfrm>
          <a:prstGeom prst="rect">
            <a:avLst/>
          </a:prstGeom>
          <a:ln w="12700">
            <a:miter lim="400000"/>
          </a:ln>
        </p:spPr>
      </p:pic>
      <p:sp>
        <p:nvSpPr>
          <p:cNvPr id="295" name="Xia…"/>
          <p:cNvSpPr txBox="1">
            <a:spLocks noGrp="1"/>
          </p:cNvSpPr>
          <p:nvPr>
            <p:ph type="body" sz="quarter" idx="1"/>
          </p:nvPr>
        </p:nvSpPr>
        <p:spPr>
          <a:xfrm>
            <a:off x="666955" y="2085571"/>
            <a:ext cx="3240375" cy="3374072"/>
          </a:xfrm>
          <a:prstGeom prst="rect">
            <a:avLst/>
          </a:prstGeom>
        </p:spPr>
        <p:txBody>
          <a:bodyPr>
            <a:noAutofit/>
          </a:bodyPr>
          <a:lstStyle/>
          <a:p>
            <a:pPr marL="0" indent="0" defTabSz="566927">
              <a:spcBef>
                <a:spcPts val="600"/>
              </a:spcBef>
              <a:buSzTx/>
              <a:buNone/>
              <a:defRPr sz="1736" u="sng"/>
            </a:pPr>
            <a:r>
              <a:rPr sz="2000" dirty="0">
                <a:latin typeface="Arial" panose="020B0604020202020204" pitchFamily="34" charset="0"/>
                <a:cs typeface="Arial" panose="020B0604020202020204" pitchFamily="34" charset="0"/>
              </a:rPr>
              <a:t>Xia</a:t>
            </a:r>
          </a:p>
          <a:p>
            <a:pPr marL="425195" lvl="1" indent="-141731" defTabSz="566927">
              <a:spcBef>
                <a:spcPts val="600"/>
              </a:spcBef>
              <a:defRPr sz="1736"/>
            </a:pPr>
            <a:endParaRPr sz="2000" dirty="0">
              <a:latin typeface="Arial" panose="020B0604020202020204" pitchFamily="34" charset="0"/>
              <a:cs typeface="Arial" panose="020B0604020202020204" pitchFamily="34" charset="0"/>
            </a:endParaRPr>
          </a:p>
          <a:p>
            <a:pPr marL="141731" indent="-141731" defTabSz="566927">
              <a:spcBef>
                <a:spcPts val="600"/>
              </a:spcBef>
              <a:defRPr sz="1736" b="1"/>
            </a:pPr>
            <a:r>
              <a:rPr sz="2000" dirty="0">
                <a:latin typeface="Arial" panose="020B0604020202020204" pitchFamily="34" charset="0"/>
                <a:cs typeface="Arial" panose="020B0604020202020204" pitchFamily="34" charset="0"/>
              </a:rPr>
              <a:t>Emperor Yu</a:t>
            </a:r>
          </a:p>
          <a:p>
            <a:pPr marL="425195" lvl="1" indent="-141731" defTabSz="566927">
              <a:spcBef>
                <a:spcPts val="600"/>
              </a:spcBef>
              <a:defRPr sz="1736"/>
            </a:pPr>
            <a:r>
              <a:rPr sz="2000" dirty="0">
                <a:latin typeface="Arial" panose="020B0604020202020204" pitchFamily="34" charset="0"/>
                <a:cs typeface="Arial" panose="020B0604020202020204" pitchFamily="34" charset="0"/>
              </a:rPr>
              <a:t>Flood control</a:t>
            </a:r>
            <a:endParaRPr lang="en-GB" sz="2000" dirty="0">
              <a:latin typeface="Arial" panose="020B0604020202020204" pitchFamily="34" charset="0"/>
              <a:cs typeface="Arial" panose="020B0604020202020204" pitchFamily="34" charset="0"/>
            </a:endParaRPr>
          </a:p>
          <a:p>
            <a:pPr marL="141731" indent="-141731" defTabSz="566927">
              <a:spcBef>
                <a:spcPts val="600"/>
              </a:spcBef>
              <a:defRPr sz="1736"/>
            </a:pPr>
            <a:r>
              <a:rPr lang="en-GB" sz="2000" dirty="0">
                <a:latin typeface="Arial" panose="020B0604020202020204" pitchFamily="34" charset="0"/>
                <a:cs typeface="Arial" panose="020B0604020202020204" pitchFamily="34" charset="0"/>
              </a:rPr>
              <a:t>King (Tyrant) </a:t>
            </a:r>
            <a:r>
              <a:rPr lang="en-GB" sz="2000" dirty="0" err="1">
                <a:latin typeface="Arial" panose="020B0604020202020204" pitchFamily="34" charset="0"/>
                <a:cs typeface="Arial" panose="020B0604020202020204" pitchFamily="34" charset="0"/>
              </a:rPr>
              <a:t>Jie</a:t>
            </a:r>
            <a:endParaRPr lang="en-GB" sz="2000" dirty="0">
              <a:latin typeface="Arial" panose="020B0604020202020204" pitchFamily="34" charset="0"/>
              <a:cs typeface="Arial" panose="020B0604020202020204" pitchFamily="34" charset="0"/>
            </a:endParaRPr>
          </a:p>
          <a:p>
            <a:pPr marL="425195" lvl="1" indent="-141731" defTabSz="566927">
              <a:spcBef>
                <a:spcPts val="600"/>
              </a:spcBef>
              <a:defRPr sz="1736"/>
            </a:pPr>
            <a:r>
              <a:rPr sz="2000" dirty="0">
                <a:latin typeface="Arial" panose="020B0604020202020204" pitchFamily="34" charset="0"/>
                <a:cs typeface="Arial" panose="020B0604020202020204" pitchFamily="34" charset="0"/>
              </a:rPr>
              <a:t>Cruel and lavish lifestyle</a:t>
            </a:r>
          </a:p>
          <a:p>
            <a:pPr marL="425195" lvl="1" indent="-141731" defTabSz="566927">
              <a:spcBef>
                <a:spcPts val="600"/>
              </a:spcBef>
              <a:defRPr sz="1736"/>
            </a:pPr>
            <a:r>
              <a:rPr sz="2000" dirty="0">
                <a:latin typeface="Arial" panose="020B0604020202020204" pitchFamily="34" charset="0"/>
                <a:cs typeface="Arial" panose="020B0604020202020204" pitchFamily="34" charset="0"/>
              </a:rPr>
              <a:t>Reign fraught with natural disasters</a:t>
            </a:r>
          </a:p>
        </p:txBody>
      </p:sp>
      <p:sp>
        <p:nvSpPr>
          <p:cNvPr id="296" name="Content Placeholder 5"/>
          <p:cNvSpPr txBox="1"/>
          <p:nvPr/>
        </p:nvSpPr>
        <p:spPr>
          <a:xfrm>
            <a:off x="4684425" y="2085571"/>
            <a:ext cx="3240375"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p>
            <a:pPr defTabSz="566927">
              <a:lnSpc>
                <a:spcPct val="90000"/>
              </a:lnSpc>
              <a:spcBef>
                <a:spcPts val="600"/>
              </a:spcBef>
              <a:buFont typeface="Arial"/>
              <a:defRPr sz="1736" u="sng"/>
            </a:pPr>
            <a:r>
              <a:rPr sz="2000" dirty="0">
                <a:latin typeface="Arial" panose="020B0604020202020204" pitchFamily="34" charset="0"/>
                <a:cs typeface="Arial" panose="020B0604020202020204" pitchFamily="34" charset="0"/>
              </a:rPr>
              <a:t>Shang</a:t>
            </a:r>
          </a:p>
          <a:p>
            <a:pPr marL="425195" lvl="1" indent="-141731" defTabSz="566927">
              <a:lnSpc>
                <a:spcPct val="90000"/>
              </a:lnSpc>
              <a:spcBef>
                <a:spcPts val="600"/>
              </a:spcBef>
              <a:buSzPct val="100000"/>
              <a:buFont typeface="Arial"/>
              <a:buChar char="•"/>
              <a:defRPr sz="1736"/>
            </a:pPr>
            <a:endParaRPr sz="2000" dirty="0">
              <a:latin typeface="Arial" panose="020B0604020202020204" pitchFamily="34" charset="0"/>
              <a:cs typeface="Arial" panose="020B0604020202020204" pitchFamily="34" charset="0"/>
            </a:endParaRPr>
          </a:p>
          <a:p>
            <a:pPr marL="141731" indent="-141731" defTabSz="566927">
              <a:lnSpc>
                <a:spcPct val="90000"/>
              </a:lnSpc>
              <a:spcBef>
                <a:spcPts val="600"/>
              </a:spcBef>
              <a:buSzPct val="100000"/>
              <a:buFont typeface="Arial"/>
              <a:buChar char="•"/>
              <a:defRPr sz="1736"/>
            </a:pPr>
            <a:r>
              <a:rPr sz="2000" dirty="0">
                <a:latin typeface="Arial" panose="020B0604020202020204" pitchFamily="34" charset="0"/>
                <a:cs typeface="Arial" panose="020B0604020202020204" pitchFamily="34" charset="0"/>
              </a:rPr>
              <a:t>King Tang</a:t>
            </a:r>
          </a:p>
          <a:p>
            <a:pPr marL="425195" lvl="1" indent="-141731" defTabSz="566927">
              <a:lnSpc>
                <a:spcPct val="90000"/>
              </a:lnSpc>
              <a:spcBef>
                <a:spcPts val="600"/>
              </a:spcBef>
              <a:buSzPct val="100000"/>
              <a:buFont typeface="Arial"/>
              <a:buChar char="•"/>
              <a:defRPr sz="1736"/>
            </a:pPr>
            <a:r>
              <a:rPr sz="2000" dirty="0">
                <a:latin typeface="Arial" panose="020B0604020202020204" pitchFamily="34" charset="0"/>
                <a:cs typeface="Arial" panose="020B0604020202020204" pitchFamily="34" charset="0"/>
              </a:rPr>
              <a:t>Overthrew King </a:t>
            </a:r>
            <a:r>
              <a:rPr sz="2000" dirty="0" err="1">
                <a:latin typeface="Arial" panose="020B0604020202020204" pitchFamily="34" charset="0"/>
                <a:cs typeface="Arial" panose="020B0604020202020204" pitchFamily="34" charset="0"/>
              </a:rPr>
              <a:t>Jie</a:t>
            </a:r>
            <a:endParaRPr sz="2000" dirty="0">
              <a:latin typeface="Arial" panose="020B0604020202020204" pitchFamily="34" charset="0"/>
              <a:cs typeface="Arial" panose="020B0604020202020204" pitchFamily="34" charset="0"/>
            </a:endParaRPr>
          </a:p>
          <a:p>
            <a:pPr marL="425195" lvl="1" indent="-141731" defTabSz="566927">
              <a:lnSpc>
                <a:spcPct val="90000"/>
              </a:lnSpc>
              <a:spcBef>
                <a:spcPts val="600"/>
              </a:spcBef>
              <a:buSzPct val="100000"/>
              <a:buFont typeface="Arial"/>
              <a:buChar char="•"/>
              <a:defRPr sz="1736"/>
            </a:pPr>
            <a:r>
              <a:rPr sz="2000" dirty="0">
                <a:latin typeface="Arial" panose="020B0604020202020204" pitchFamily="34" charset="0"/>
                <a:cs typeface="Arial" panose="020B0604020202020204" pitchFamily="34" charset="0"/>
              </a:rPr>
              <a:t>Lowered taxes and provided gold for families to buy back their children who were sold during droughts</a:t>
            </a:r>
            <a:endParaRPr lang="en-GB" sz="2000" dirty="0">
              <a:latin typeface="Arial" panose="020B0604020202020204" pitchFamily="34" charset="0"/>
              <a:cs typeface="Arial" panose="020B0604020202020204" pitchFamily="34" charset="0"/>
            </a:endParaRPr>
          </a:p>
          <a:p>
            <a:pPr marL="141731" indent="-141731" defTabSz="566927">
              <a:lnSpc>
                <a:spcPct val="90000"/>
              </a:lnSpc>
              <a:spcBef>
                <a:spcPts val="600"/>
              </a:spcBef>
              <a:buSzPct val="100000"/>
              <a:buFont typeface="Arial"/>
              <a:buChar char="•"/>
              <a:defRPr sz="1736"/>
            </a:pPr>
            <a:r>
              <a:rPr sz="2000" dirty="0">
                <a:latin typeface="Arial" panose="020B0604020202020204" pitchFamily="34" charset="0"/>
                <a:cs typeface="Arial" panose="020B0604020202020204" pitchFamily="34" charset="0"/>
              </a:rPr>
              <a:t>King (Tyrant) Zhou [</a:t>
            </a:r>
            <a:r>
              <a:rPr sz="2000" dirty="0" err="1">
                <a:latin typeface="Arial" panose="020B0604020202020204" pitchFamily="34" charset="0"/>
                <a:cs typeface="Arial" panose="020B0604020202020204" pitchFamily="34" charset="0"/>
              </a:rPr>
              <a:t>紂</a:t>
            </a:r>
            <a:r>
              <a:rPr sz="2000" dirty="0">
                <a:latin typeface="Arial" panose="020B0604020202020204" pitchFamily="34" charset="0"/>
                <a:cs typeface="Arial" panose="020B0604020202020204" pitchFamily="34" charset="0"/>
              </a:rPr>
              <a:t> </a:t>
            </a:r>
            <a:r>
              <a:rPr sz="2000" i="1" dirty="0" err="1">
                <a:latin typeface="Arial" panose="020B0604020202020204" pitchFamily="34" charset="0"/>
                <a:cs typeface="Arial" panose="020B0604020202020204" pitchFamily="34" charset="0"/>
              </a:rPr>
              <a:t>zhòu</a:t>
            </a:r>
            <a:r>
              <a:rPr sz="2000" dirty="0">
                <a:latin typeface="Arial" panose="020B0604020202020204" pitchFamily="34" charset="0"/>
                <a:cs typeface="Arial" panose="020B0604020202020204" pitchFamily="34" charset="0"/>
              </a:rPr>
              <a:t>]</a:t>
            </a:r>
          </a:p>
          <a:p>
            <a:pPr marL="425195" lvl="1" indent="-141731" defTabSz="566927">
              <a:lnSpc>
                <a:spcPct val="90000"/>
              </a:lnSpc>
              <a:spcBef>
                <a:spcPts val="600"/>
              </a:spcBef>
              <a:buSzPct val="100000"/>
              <a:buFont typeface="Arial"/>
              <a:buChar char="•"/>
              <a:defRPr sz="1736"/>
            </a:pPr>
            <a:r>
              <a:rPr sz="2000" dirty="0">
                <a:latin typeface="Arial" panose="020B0604020202020204" pitchFamily="34" charset="0"/>
                <a:cs typeface="Arial" panose="020B0604020202020204" pitchFamily="34" charset="0"/>
              </a:rPr>
              <a:t>Lavish and immoral lifestyle, neglecting state affairs</a:t>
            </a:r>
          </a:p>
        </p:txBody>
      </p:sp>
      <p:sp>
        <p:nvSpPr>
          <p:cNvPr id="297" name="Content Placeholder 5"/>
          <p:cNvSpPr txBox="1"/>
          <p:nvPr/>
        </p:nvSpPr>
        <p:spPr>
          <a:xfrm>
            <a:off x="8701896" y="2085571"/>
            <a:ext cx="3240376"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621791">
              <a:lnSpc>
                <a:spcPct val="90000"/>
              </a:lnSpc>
              <a:spcBef>
                <a:spcPts val="600"/>
              </a:spcBef>
              <a:buFont typeface="Arial"/>
              <a:defRPr sz="1904" u="sng"/>
            </a:pPr>
            <a:r>
              <a:rPr sz="2000" dirty="0">
                <a:latin typeface="Arial" panose="020B0604020202020204" pitchFamily="34" charset="0"/>
                <a:cs typeface="Arial" panose="020B0604020202020204" pitchFamily="34" charset="0"/>
              </a:rPr>
              <a:t>Zhou [</a:t>
            </a:r>
            <a:r>
              <a:rPr sz="2000" dirty="0" err="1">
                <a:latin typeface="Arial" panose="020B0604020202020204" pitchFamily="34" charset="0"/>
                <a:cs typeface="Arial" panose="020B0604020202020204" pitchFamily="34" charset="0"/>
              </a:rPr>
              <a:t>周</a:t>
            </a:r>
            <a:r>
              <a:rPr sz="2000" dirty="0">
                <a:latin typeface="Arial" panose="020B0604020202020204" pitchFamily="34" charset="0"/>
                <a:cs typeface="Arial" panose="020B0604020202020204" pitchFamily="34" charset="0"/>
              </a:rPr>
              <a:t> </a:t>
            </a:r>
            <a:r>
              <a:rPr sz="2000" i="1" dirty="0" err="1">
                <a:latin typeface="Arial" panose="020B0604020202020204" pitchFamily="34" charset="0"/>
                <a:cs typeface="Arial" panose="020B0604020202020204" pitchFamily="34" charset="0"/>
              </a:rPr>
              <a:t>zhōu</a:t>
            </a:r>
            <a:r>
              <a:rPr sz="2000" dirty="0">
                <a:latin typeface="Arial" panose="020B0604020202020204" pitchFamily="34" charset="0"/>
                <a:cs typeface="Arial" panose="020B0604020202020204" pitchFamily="34" charset="0"/>
              </a:rPr>
              <a:t>]</a:t>
            </a:r>
          </a:p>
          <a:p>
            <a:pPr marL="466344" lvl="1" indent="-155447" defTabSz="621791">
              <a:lnSpc>
                <a:spcPct val="90000"/>
              </a:lnSpc>
              <a:spcBef>
                <a:spcPts val="600"/>
              </a:spcBef>
              <a:buSzPct val="100000"/>
              <a:buFont typeface="Arial"/>
              <a:buChar char="•"/>
              <a:defRPr sz="1904"/>
            </a:pPr>
            <a:endParaRPr sz="2000" dirty="0">
              <a:latin typeface="Arial" panose="020B0604020202020204" pitchFamily="34" charset="0"/>
              <a:cs typeface="Arial" panose="020B0604020202020204" pitchFamily="34" charset="0"/>
            </a:endParaRPr>
          </a:p>
          <a:p>
            <a:pPr marL="155447" indent="-155447" defTabSz="621791">
              <a:lnSpc>
                <a:spcPct val="90000"/>
              </a:lnSpc>
              <a:spcBef>
                <a:spcPts val="600"/>
              </a:spcBef>
              <a:buSzPct val="100000"/>
              <a:buFont typeface="Arial"/>
              <a:buChar char="•"/>
              <a:defRPr sz="1904"/>
            </a:pPr>
            <a:r>
              <a:rPr sz="2000" dirty="0">
                <a:latin typeface="Arial" panose="020B0604020202020204" pitchFamily="34" charset="0"/>
                <a:cs typeface="Arial" panose="020B0604020202020204" pitchFamily="34" charset="0"/>
              </a:rPr>
              <a:t>King Wu</a:t>
            </a:r>
          </a:p>
          <a:p>
            <a:pPr marL="466344" lvl="1" indent="-155447" defTabSz="621791">
              <a:lnSpc>
                <a:spcPct val="90000"/>
              </a:lnSpc>
              <a:spcBef>
                <a:spcPts val="600"/>
              </a:spcBef>
              <a:buSzPct val="100000"/>
              <a:buFont typeface="Arial"/>
              <a:buChar char="•"/>
              <a:defRPr sz="1904"/>
            </a:pPr>
            <a:r>
              <a:rPr sz="2000" dirty="0">
                <a:latin typeface="Arial" panose="020B0604020202020204" pitchFamily="34" charset="0"/>
                <a:cs typeface="Arial" panose="020B0604020202020204" pitchFamily="34" charset="0"/>
              </a:rPr>
              <a:t>Overthrew King Zhou</a:t>
            </a:r>
          </a:p>
          <a:p>
            <a:pPr marL="155447" indent="-155447" defTabSz="621791">
              <a:lnSpc>
                <a:spcPct val="90000"/>
              </a:lnSpc>
              <a:spcBef>
                <a:spcPts val="600"/>
              </a:spcBef>
              <a:buSzPct val="100000"/>
              <a:buFont typeface="Arial"/>
              <a:buChar char="•"/>
              <a:defRPr sz="1904">
                <a:solidFill>
                  <a:srgbClr val="535353"/>
                </a:solidFill>
              </a:defRPr>
            </a:pPr>
            <a:r>
              <a:rPr sz="2000" dirty="0">
                <a:latin typeface="Arial" panose="020B0604020202020204" pitchFamily="34" charset="0"/>
                <a:cs typeface="Arial" panose="020B0604020202020204" pitchFamily="34" charset="0"/>
              </a:rPr>
              <a:t>Duke (Wen) of Zhou</a:t>
            </a:r>
          </a:p>
          <a:p>
            <a:pPr marL="466344" lvl="1" indent="-155447" defTabSz="621791">
              <a:lnSpc>
                <a:spcPct val="90000"/>
              </a:lnSpc>
              <a:spcBef>
                <a:spcPts val="600"/>
              </a:spcBef>
              <a:buSzPct val="100000"/>
              <a:buFont typeface="Arial"/>
              <a:buChar char="•"/>
              <a:defRPr sz="1904">
                <a:solidFill>
                  <a:srgbClr val="535353"/>
                </a:solidFill>
              </a:defRPr>
            </a:pPr>
            <a:r>
              <a:rPr sz="2000" dirty="0">
                <a:latin typeface="Arial" panose="020B0604020202020204" pitchFamily="34" charset="0"/>
                <a:cs typeface="Arial" panose="020B0604020202020204" pitchFamily="34" charset="0"/>
              </a:rPr>
              <a:t>Regent for young nephew King Cheng</a:t>
            </a:r>
          </a:p>
          <a:p>
            <a:pPr marL="466344" lvl="1" indent="-155447" defTabSz="621791">
              <a:lnSpc>
                <a:spcPct val="90000"/>
              </a:lnSpc>
              <a:spcBef>
                <a:spcPts val="600"/>
              </a:spcBef>
              <a:buSzPct val="100000"/>
              <a:buFont typeface="Arial"/>
              <a:buChar char="•"/>
              <a:defRPr sz="1904">
                <a:solidFill>
                  <a:srgbClr val="535353"/>
                </a:solidFill>
              </a:defRPr>
            </a:pPr>
            <a:r>
              <a:rPr sz="2000" dirty="0">
                <a:latin typeface="Arial" panose="020B0604020202020204" pitchFamily="34" charset="0"/>
                <a:cs typeface="Arial" panose="020B0604020202020204" pitchFamily="34" charset="0"/>
              </a:rPr>
              <a:t>Credited with the </a:t>
            </a:r>
            <a:r>
              <a:rPr sz="2000" i="1" dirty="0">
                <a:latin typeface="Arial" panose="020B0604020202020204" pitchFamily="34" charset="0"/>
                <a:cs typeface="Arial" panose="020B0604020202020204" pitchFamily="34" charset="0"/>
              </a:rPr>
              <a:t>I Ching</a:t>
            </a:r>
            <a:r>
              <a:rPr sz="2000" dirty="0">
                <a:latin typeface="Arial" panose="020B0604020202020204" pitchFamily="34" charset="0"/>
                <a:cs typeface="Arial" panose="020B0604020202020204" pitchFamily="34" charset="0"/>
              </a:rPr>
              <a:t>, Book of Poetry, Zhou Rituals, and </a:t>
            </a:r>
            <a:r>
              <a:rPr sz="2000" i="1" dirty="0" err="1">
                <a:latin typeface="Arial" panose="020B0604020202020204" pitchFamily="34" charset="0"/>
                <a:cs typeface="Arial" panose="020B0604020202020204" pitchFamily="34" charset="0"/>
              </a:rPr>
              <a:t>Yayue</a:t>
            </a:r>
            <a:r>
              <a:rPr sz="2000" dirty="0">
                <a:latin typeface="Arial" panose="020B0604020202020204" pitchFamily="34" charset="0"/>
                <a:cs typeface="Arial" panose="020B0604020202020204" pitchFamily="34" charset="0"/>
              </a:rPr>
              <a:t> music</a:t>
            </a:r>
          </a:p>
        </p:txBody>
      </p:sp>
      <p:sp>
        <p:nvSpPr>
          <p:cNvPr id="11" name="Title 1">
            <a:extLst>
              <a:ext uri="{FF2B5EF4-FFF2-40B4-BE49-F238E27FC236}">
                <a16:creationId xmlns:a16="http://schemas.microsoft.com/office/drawing/2014/main" id="{4FDA3E1F-CCF7-3B4F-92F8-E702D16AA4DD}"/>
              </a:ext>
            </a:extLst>
          </p:cNvPr>
          <p:cNvSpPr txBox="1">
            <a:spLocks/>
          </p:cNvSpPr>
          <p:nvPr/>
        </p:nvSpPr>
        <p:spPr>
          <a:xfrm>
            <a:off x="666955" y="1076446"/>
            <a:ext cx="10515600" cy="83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05255" rtl="0" latinLnBrk="0">
              <a:lnSpc>
                <a:spcPct val="90000"/>
              </a:lnSpc>
              <a:spcBef>
                <a:spcPts val="0"/>
              </a:spcBef>
              <a:spcAft>
                <a:spcPts val="0"/>
              </a:spcAft>
              <a:buClrTx/>
              <a:buSzTx/>
              <a:buFontTx/>
              <a:buNone/>
              <a:tabLst/>
              <a:defRPr sz="4356"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First and Last Dynastic Kings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1" name="Group"/>
          <p:cNvGrpSpPr/>
          <p:nvPr/>
        </p:nvGrpSpPr>
        <p:grpSpPr>
          <a:xfrm>
            <a:off x="2095295" y="-921093"/>
            <a:ext cx="9904328" cy="7585316"/>
            <a:chOff x="0" y="0"/>
            <a:chExt cx="9904326" cy="7585314"/>
          </a:xfrm>
        </p:grpSpPr>
        <p:sp>
          <p:nvSpPr>
            <p:cNvPr id="299"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道</a:t>
              </a:r>
              <a:endParaRPr dirty="0"/>
            </a:p>
          </p:txBody>
        </p:sp>
        <p:sp>
          <p:nvSpPr>
            <p:cNvPr id="300"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grpSp>
      <p:sp>
        <p:nvSpPr>
          <p:cNvPr id="302"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304"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305" name="Content Placeholder 5"/>
          <p:cNvSpPr txBox="1">
            <a:spLocks noGrp="1"/>
          </p:cNvSpPr>
          <p:nvPr>
            <p:ph type="body" idx="1"/>
          </p:nvPr>
        </p:nvSpPr>
        <p:spPr>
          <a:xfrm>
            <a:off x="2533501" y="1253331"/>
            <a:ext cx="8811999" cy="4351338"/>
          </a:xfrm>
          <a:prstGeom prst="rect">
            <a:avLst/>
          </a:prstGeom>
        </p:spPr>
        <p:txBody>
          <a:bodyPr>
            <a:noAutofit/>
          </a:bodyPr>
          <a:lstStyle/>
          <a:p>
            <a:pPr marL="164592" indent="-164592" defTabSz="658368">
              <a:spcBef>
                <a:spcPts val="700"/>
              </a:spcBef>
              <a:defRPr sz="2016"/>
            </a:pPr>
            <a:r>
              <a:rPr sz="2000" dirty="0">
                <a:latin typeface="Arial" panose="020B0604020202020204" pitchFamily="34" charset="0"/>
                <a:cs typeface="Arial" panose="020B0604020202020204" pitchFamily="34" charset="0"/>
              </a:rPr>
              <a:t>Emperor Yao</a:t>
            </a:r>
          </a:p>
          <a:p>
            <a:pPr marL="493776" lvl="1" indent="-164592" defTabSz="658368">
              <a:spcBef>
                <a:spcPts val="700"/>
              </a:spcBef>
              <a:defRPr sz="2016"/>
            </a:pPr>
            <a:r>
              <a:rPr sz="2000" dirty="0">
                <a:latin typeface="Arial" panose="020B0604020202020204" pitchFamily="34" charset="0"/>
                <a:cs typeface="Arial" panose="020B0604020202020204" pitchFamily="34" charset="0"/>
              </a:rPr>
              <a:t>Paragon of virtue and exemplar to subsequent kings</a:t>
            </a:r>
          </a:p>
          <a:p>
            <a:pPr marL="493776" lvl="1" indent="-164592" defTabSz="658368">
              <a:spcBef>
                <a:spcPts val="700"/>
              </a:spcBef>
              <a:defRPr sz="2016"/>
            </a:pPr>
            <a:r>
              <a:rPr sz="2000" dirty="0">
                <a:latin typeface="Arial" panose="020B0604020202020204" pitchFamily="34" charset="0"/>
                <a:cs typeface="Arial" panose="020B0604020202020204" pitchFamily="34" charset="0"/>
              </a:rPr>
              <a:t>Relinquishes the throne to Shun</a:t>
            </a:r>
          </a:p>
          <a:p>
            <a:pPr marL="493776" lvl="1" indent="-164592" defTabSz="658368">
              <a:spcBef>
                <a:spcPts val="700"/>
              </a:spcBef>
              <a:defRPr sz="2016"/>
            </a:pPr>
            <a:endParaRPr sz="2000" dirty="0">
              <a:latin typeface="Arial" panose="020B0604020202020204" pitchFamily="34" charset="0"/>
              <a:cs typeface="Arial" panose="020B0604020202020204" pitchFamily="34" charset="0"/>
            </a:endParaRPr>
          </a:p>
          <a:p>
            <a:pPr marL="164592" indent="-164592" defTabSz="658368">
              <a:spcBef>
                <a:spcPts val="700"/>
              </a:spcBef>
              <a:defRPr sz="2016"/>
            </a:pPr>
            <a:r>
              <a:rPr sz="2000" dirty="0">
                <a:latin typeface="Arial" panose="020B0604020202020204" pitchFamily="34" charset="0"/>
                <a:cs typeface="Arial" panose="020B0604020202020204" pitchFamily="34" charset="0"/>
              </a:rPr>
              <a:t>Emperor Shun</a:t>
            </a:r>
          </a:p>
          <a:p>
            <a:pPr marL="493776" lvl="1" indent="-164592" defTabSz="658368">
              <a:spcBef>
                <a:spcPts val="700"/>
              </a:spcBef>
              <a:defRPr sz="2016"/>
            </a:pPr>
            <a:r>
              <a:rPr sz="2000" dirty="0">
                <a:latin typeface="Arial" panose="020B0604020202020204" pitchFamily="34" charset="0"/>
                <a:cs typeface="Arial" panose="020B0604020202020204" pitchFamily="34" charset="0"/>
              </a:rPr>
              <a:t>Responded to abusive, murderous step family with kindness</a:t>
            </a:r>
          </a:p>
          <a:p>
            <a:pPr marL="493776" lvl="1" indent="-164592" defTabSz="658368">
              <a:spcBef>
                <a:spcPts val="700"/>
              </a:spcBef>
              <a:defRPr sz="2016"/>
            </a:pPr>
            <a:r>
              <a:rPr sz="2000" dirty="0">
                <a:latin typeface="Arial" panose="020B0604020202020204" pitchFamily="34" charset="0"/>
                <a:cs typeface="Arial" panose="020B0604020202020204" pitchFamily="34" charset="0"/>
              </a:rPr>
              <a:t>Impressed Yao with compassion and natural leadership</a:t>
            </a:r>
          </a:p>
          <a:p>
            <a:pPr marL="493776" lvl="1" indent="-164592" defTabSz="658368">
              <a:spcBef>
                <a:spcPts val="700"/>
              </a:spcBef>
              <a:defRPr sz="2016"/>
            </a:pPr>
            <a:r>
              <a:rPr sz="2000" dirty="0">
                <a:latin typeface="Arial" panose="020B0604020202020204" pitchFamily="34" charset="0"/>
                <a:cs typeface="Arial" panose="020B0604020202020204" pitchFamily="34" charset="0"/>
              </a:rPr>
              <a:t>Relinquishes the throne to Yu</a:t>
            </a:r>
          </a:p>
          <a:p>
            <a:pPr marL="493776" lvl="1" indent="-164592" defTabSz="658368">
              <a:spcBef>
                <a:spcPts val="700"/>
              </a:spcBef>
              <a:defRPr sz="2016"/>
            </a:pPr>
            <a:endParaRPr sz="2000" dirty="0">
              <a:latin typeface="Arial" panose="020B0604020202020204" pitchFamily="34" charset="0"/>
              <a:cs typeface="Arial" panose="020B0604020202020204" pitchFamily="34" charset="0"/>
            </a:endParaRPr>
          </a:p>
          <a:p>
            <a:pPr marL="164592" indent="-164592" defTabSz="658368">
              <a:spcBef>
                <a:spcPts val="700"/>
              </a:spcBef>
              <a:defRPr sz="2016"/>
            </a:pPr>
            <a:r>
              <a:rPr sz="2000" dirty="0">
                <a:latin typeface="Arial" panose="020B0604020202020204" pitchFamily="34" charset="0"/>
                <a:cs typeface="Arial" panose="020B0604020202020204" pitchFamily="34" charset="0"/>
              </a:rPr>
              <a:t>Emperor Yu</a:t>
            </a:r>
          </a:p>
          <a:p>
            <a:pPr marL="493776" lvl="1" indent="-164592" defTabSz="658368">
              <a:spcBef>
                <a:spcPts val="700"/>
              </a:spcBef>
              <a:defRPr sz="2016"/>
            </a:pPr>
            <a:r>
              <a:rPr sz="2000" dirty="0">
                <a:latin typeface="Arial" panose="020B0604020202020204" pitchFamily="34" charset="0"/>
                <a:cs typeface="Arial" panose="020B0604020202020204" pitchFamily="34" charset="0"/>
              </a:rPr>
              <a:t>Devised system of irrigation canals to control floods</a:t>
            </a:r>
          </a:p>
          <a:p>
            <a:pPr marL="493776" lvl="1" indent="-164592" defTabSz="658368">
              <a:spcBef>
                <a:spcPts val="700"/>
              </a:spcBef>
              <a:defRPr sz="2016"/>
            </a:pPr>
            <a:r>
              <a:rPr sz="2000" dirty="0">
                <a:latin typeface="Arial" panose="020B0604020202020204" pitchFamily="34" charset="0"/>
                <a:cs typeface="Arial" panose="020B0604020202020204" pitchFamily="34" charset="0"/>
              </a:rPr>
              <a:t>People install his son Qi as successor</a:t>
            </a:r>
          </a:p>
        </p:txBody>
      </p:sp>
      <p:sp>
        <p:nvSpPr>
          <p:cNvPr id="9" name="Title 1">
            <a:extLst>
              <a:ext uri="{FF2B5EF4-FFF2-40B4-BE49-F238E27FC236}">
                <a16:creationId xmlns:a16="http://schemas.microsoft.com/office/drawing/2014/main" id="{33A22AE4-8A8B-8745-AC9D-1D6ABB676070}"/>
              </a:ext>
            </a:extLst>
          </p:cNvPr>
          <p:cNvSpPr txBox="1">
            <a:spLocks/>
          </p:cNvSpPr>
          <p:nvPr/>
        </p:nvSpPr>
        <p:spPr>
          <a:xfrm>
            <a:off x="2536045" y="9808"/>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Sage Kings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9" name="Group"/>
          <p:cNvGrpSpPr/>
          <p:nvPr/>
        </p:nvGrpSpPr>
        <p:grpSpPr>
          <a:xfrm>
            <a:off x="2095295" y="-921093"/>
            <a:ext cx="9904328" cy="7585316"/>
            <a:chOff x="0" y="0"/>
            <a:chExt cx="9904326" cy="7585314"/>
          </a:xfrm>
        </p:grpSpPr>
        <p:sp>
          <p:nvSpPr>
            <p:cNvPr id="307"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t>道</a:t>
              </a:r>
            </a:p>
          </p:txBody>
        </p:sp>
        <p:sp>
          <p:nvSpPr>
            <p:cNvPr id="308"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t>儒</a:t>
              </a:r>
              <a:endParaRPr dirty="0"/>
            </a:p>
          </p:txBody>
        </p:sp>
      </p:grpSp>
      <p:sp>
        <p:nvSpPr>
          <p:cNvPr id="310" name="Heaven [tian 天]…"/>
          <p:cNvSpPr txBox="1">
            <a:spLocks noGrp="1"/>
          </p:cNvSpPr>
          <p:nvPr>
            <p:ph type="body" idx="1"/>
          </p:nvPr>
        </p:nvSpPr>
        <p:spPr>
          <a:xfrm>
            <a:off x="2508483" y="523081"/>
            <a:ext cx="6160817" cy="5811838"/>
          </a:xfrm>
          <a:prstGeom prst="rect">
            <a:avLst/>
          </a:prstGeom>
        </p:spPr>
        <p:txBody>
          <a:bodyPr>
            <a:normAutofit/>
          </a:bodyPr>
          <a:lstStyle/>
          <a:p>
            <a:pPr marL="0" indent="0" defTabSz="731520">
              <a:spcBef>
                <a:spcPts val="800"/>
              </a:spcBef>
              <a:buSzTx/>
              <a:buFontTx/>
              <a:buNone/>
              <a:defRPr sz="2400">
                <a:latin typeface="Trebuchet MS"/>
                <a:ea typeface="Trebuchet MS"/>
                <a:cs typeface="Trebuchet MS"/>
                <a:sym typeface="Trebuchet MS"/>
              </a:defRPr>
            </a:pPr>
            <a:r>
              <a:rPr sz="2000" b="1" dirty="0">
                <a:latin typeface="Arial" panose="020B0604020202020204" pitchFamily="34" charset="0"/>
                <a:cs typeface="Arial" panose="020B0604020202020204" pitchFamily="34" charset="0"/>
              </a:rPr>
              <a:t>Heaven [</a:t>
            </a:r>
            <a:r>
              <a:rPr sz="2000" b="1" i="1" dirty="0">
                <a:latin typeface="Arial" panose="020B0604020202020204" pitchFamily="34" charset="0"/>
                <a:cs typeface="Arial" panose="020B0604020202020204" pitchFamily="34" charset="0"/>
              </a:rPr>
              <a:t>tian</a:t>
            </a:r>
            <a:r>
              <a:rPr sz="2000" b="1" dirty="0">
                <a:latin typeface="Arial" panose="020B0604020202020204" pitchFamily="34" charset="0"/>
                <a:cs typeface="Arial" panose="020B0604020202020204" pitchFamily="34" charset="0"/>
              </a:rPr>
              <a:t> </a:t>
            </a:r>
            <a:r>
              <a:rPr sz="2000" b="1" dirty="0" err="1">
                <a:latin typeface="Arial" panose="020B0604020202020204" pitchFamily="34" charset="0"/>
                <a:cs typeface="Arial" panose="020B0604020202020204" pitchFamily="34" charset="0"/>
              </a:rPr>
              <a:t>天</a:t>
            </a:r>
            <a:r>
              <a:rPr sz="2000" b="1" dirty="0">
                <a:latin typeface="Arial" panose="020B0604020202020204" pitchFamily="34" charset="0"/>
                <a:cs typeface="Arial" panose="020B0604020202020204" pitchFamily="34" charset="0"/>
              </a:rPr>
              <a:t>]</a:t>
            </a:r>
          </a:p>
          <a:p>
            <a:pPr marL="0" indent="0" defTabSz="731520">
              <a:spcBef>
                <a:spcPts val="800"/>
              </a:spcBef>
              <a:buSzTx/>
              <a:buFontTx/>
              <a:buNone/>
              <a:defRPr sz="2400" i="1">
                <a:latin typeface="Trebuchet MS"/>
                <a:ea typeface="Trebuchet MS"/>
                <a:cs typeface="Trebuchet MS"/>
                <a:sym typeface="Trebuchet MS"/>
              </a:defRPr>
            </a:pPr>
            <a:endParaRPr sz="2000" dirty="0">
              <a:latin typeface="Arial" panose="020B0604020202020204" pitchFamily="34" charset="0"/>
              <a:cs typeface="Arial" panose="020B0604020202020204" pitchFamily="34" charset="0"/>
            </a:endParaRPr>
          </a:p>
          <a:p>
            <a:pPr marL="0" indent="0" defTabSz="731520">
              <a:spcBef>
                <a:spcPts val="800"/>
              </a:spcBef>
              <a:buSzTx/>
              <a:buFontTx/>
              <a:buNone/>
              <a:defRPr sz="2080" i="1">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noun</a:t>
            </a:r>
            <a:r>
              <a:rPr sz="2000" i="0" dirty="0">
                <a:latin typeface="Arial" panose="020B0604020202020204" pitchFamily="34" charset="0"/>
                <a:cs typeface="Arial" panose="020B0604020202020204" pitchFamily="34" charset="0"/>
              </a:rPr>
              <a:t> (or sometimes </a:t>
            </a:r>
            <a:r>
              <a:rPr sz="2000" dirty="0">
                <a:latin typeface="Arial" panose="020B0604020202020204" pitchFamily="34" charset="0"/>
                <a:cs typeface="Arial" panose="020B0604020202020204" pitchFamily="34" charset="0"/>
              </a:rPr>
              <a:t>verb</a:t>
            </a:r>
            <a:r>
              <a:rPr sz="2000" i="0" dirty="0">
                <a:latin typeface="Arial" panose="020B0604020202020204" pitchFamily="34" charset="0"/>
                <a:cs typeface="Arial" panose="020B0604020202020204" pitchFamily="34" charset="0"/>
              </a:rPr>
              <a:t>)</a:t>
            </a:r>
          </a:p>
          <a:p>
            <a:pPr marL="0" indent="0" defTabSz="731520">
              <a:spcBef>
                <a:spcPts val="800"/>
              </a:spcBef>
              <a:buSzTx/>
              <a:buFontTx/>
              <a:buNone/>
              <a:defRPr sz="2400" i="1">
                <a:latin typeface="Trebuchet MS"/>
                <a:ea typeface="Trebuchet MS"/>
                <a:cs typeface="Trebuchet MS"/>
                <a:sym typeface="Trebuchet MS"/>
              </a:defRPr>
            </a:pPr>
            <a:endParaRPr sz="2000" i="0" dirty="0">
              <a:latin typeface="Arial" panose="020B0604020202020204" pitchFamily="34" charset="0"/>
              <a:cs typeface="Arial" panose="020B0604020202020204" pitchFamily="34" charset="0"/>
            </a:endParaRPr>
          </a:p>
          <a:p>
            <a:pPr marL="374315" indent="-374315" defTabSz="731520">
              <a:spcBef>
                <a:spcPts val="800"/>
              </a:spcBef>
              <a:buFontTx/>
              <a:buAutoNum type="alphaLcPeriod"/>
              <a:defRPr sz="2400">
                <a:latin typeface="Trebuchet MS"/>
                <a:ea typeface="Trebuchet MS"/>
                <a:cs typeface="Trebuchet MS"/>
                <a:sym typeface="Trebuchet MS"/>
              </a:defRPr>
            </a:pPr>
            <a:r>
              <a:rPr sz="2000" i="1" dirty="0">
                <a:latin typeface="Arial" panose="020B0604020202020204" pitchFamily="34" charset="0"/>
                <a:cs typeface="Arial" panose="020B0604020202020204" pitchFamily="34" charset="0"/>
              </a:rPr>
              <a:t>The sky</a:t>
            </a:r>
          </a:p>
          <a:p>
            <a:pPr marL="374315" indent="-374315" defTabSz="731520">
              <a:spcBef>
                <a:spcPts val="800"/>
              </a:spcBef>
              <a:buFontTx/>
              <a:buAutoNum type="alphaLcPeriod"/>
              <a:defRPr sz="2400">
                <a:latin typeface="Trebuchet MS"/>
                <a:ea typeface="Trebuchet MS"/>
                <a:cs typeface="Trebuchet MS"/>
                <a:sym typeface="Trebuchet MS"/>
              </a:defRPr>
            </a:pPr>
            <a:r>
              <a:rPr sz="2000" i="1" dirty="0">
                <a:latin typeface="Arial" panose="020B0604020202020204" pitchFamily="34" charset="0"/>
                <a:cs typeface="Arial" panose="020B0604020202020204" pitchFamily="34" charset="0"/>
              </a:rPr>
              <a:t>A higher power associated with the sky (and the natural order)</a:t>
            </a:r>
          </a:p>
          <a:p>
            <a:pPr marL="374315" indent="-374315" defTabSz="731520">
              <a:spcBef>
                <a:spcPts val="800"/>
              </a:spcBef>
              <a:buFontTx/>
              <a:buAutoNum type="alphaLcPeriod"/>
              <a:defRPr sz="2400">
                <a:latin typeface="Trebuchet MS"/>
                <a:ea typeface="Trebuchet MS"/>
                <a:cs typeface="Trebuchet MS"/>
                <a:sym typeface="Trebuchet MS"/>
              </a:defRPr>
            </a:pPr>
            <a:r>
              <a:rPr sz="2000" i="1" dirty="0">
                <a:latin typeface="Arial" panose="020B0604020202020204" pitchFamily="34" charset="0"/>
                <a:cs typeface="Arial" panose="020B0604020202020204" pitchFamily="34" charset="0"/>
              </a:rPr>
              <a:t>The cosmic-moral order</a:t>
            </a:r>
          </a:p>
          <a:p>
            <a:pPr marL="374315" indent="-374315" defTabSz="731520">
              <a:spcBef>
                <a:spcPts val="800"/>
              </a:spcBef>
              <a:buFontTx/>
              <a:buAutoNum type="alphaLcPeriod"/>
              <a:defRPr sz="2400">
                <a:latin typeface="Trebuchet MS"/>
                <a:ea typeface="Trebuchet MS"/>
                <a:cs typeface="Trebuchet MS"/>
                <a:sym typeface="Trebuchet MS"/>
              </a:defRPr>
            </a:pPr>
            <a:endParaRPr sz="2000" i="1" dirty="0">
              <a:latin typeface="Arial" panose="020B0604020202020204" pitchFamily="34" charset="0"/>
              <a:cs typeface="Arial" panose="020B0604020202020204" pitchFamily="34" charset="0"/>
            </a:endParaRPr>
          </a:p>
          <a:p>
            <a:pPr marL="224589" indent="-224589" defTabSz="731520">
              <a:spcBef>
                <a:spcPts val="800"/>
              </a:spcBef>
              <a:buFontTx/>
              <a:defRPr sz="2400">
                <a:latin typeface="Trebuchet MS"/>
                <a:ea typeface="Trebuchet MS"/>
                <a:cs typeface="Trebuchet MS"/>
                <a:sym typeface="Trebuchet MS"/>
              </a:defRPr>
            </a:pPr>
            <a:r>
              <a:rPr sz="2000" dirty="0" err="1">
                <a:latin typeface="Arial" panose="020B0604020202020204" pitchFamily="34" charset="0"/>
                <a:cs typeface="Arial" panose="020B0604020202020204" pitchFamily="34" charset="0"/>
              </a:rPr>
              <a:t>Shangdi</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上帝</a:t>
            </a:r>
            <a:r>
              <a:rPr sz="2000"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trans</a:t>
            </a:r>
            <a:r>
              <a:rPr sz="2000" dirty="0">
                <a:latin typeface="Arial" panose="020B0604020202020204" pitchFamily="34" charset="0"/>
                <a:cs typeface="Arial" panose="020B0604020202020204" pitchFamily="34" charset="0"/>
              </a:rPr>
              <a:t>. High God] of the Shang Dynasty </a:t>
            </a:r>
            <a:r>
              <a:rPr sz="2000" i="1" dirty="0">
                <a:latin typeface="Arial" panose="020B0604020202020204" pitchFamily="34" charset="0"/>
                <a:cs typeface="Arial" panose="020B0604020202020204" pitchFamily="34" charset="0"/>
              </a:rPr>
              <a:t>vs</a:t>
            </a:r>
            <a:r>
              <a:rPr sz="2000" dirty="0">
                <a:latin typeface="Arial" panose="020B0604020202020204" pitchFamily="34" charset="0"/>
                <a:cs typeface="Arial" panose="020B0604020202020204" pitchFamily="34" charset="0"/>
              </a:rPr>
              <a:t> Tian of the Zhou Dynasty</a:t>
            </a:r>
          </a:p>
          <a:p>
            <a:pPr marL="224589" indent="-224589" defTabSz="731520">
              <a:spcBef>
                <a:spcPts val="800"/>
              </a:spcBef>
              <a:buFontTx/>
              <a:defRPr sz="2400">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Heaven’s mandate [</a:t>
            </a:r>
            <a:r>
              <a:rPr sz="2000" i="1" dirty="0" err="1">
                <a:latin typeface="Arial" panose="020B0604020202020204" pitchFamily="34" charset="0"/>
                <a:cs typeface="Arial" panose="020B0604020202020204" pitchFamily="34" charset="0"/>
              </a:rPr>
              <a:t>tianming</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天命</a:t>
            </a:r>
            <a:r>
              <a:rPr sz="2000" dirty="0">
                <a:latin typeface="Arial" panose="020B0604020202020204" pitchFamily="34" charset="0"/>
                <a:cs typeface="Arial" panose="020B0604020202020204" pitchFamily="34" charset="0"/>
              </a:rPr>
              <a:t>] as political </a:t>
            </a:r>
            <a:r>
              <a:rPr sz="2000" dirty="0" err="1">
                <a:latin typeface="Arial" panose="020B0604020202020204" pitchFamily="34" charset="0"/>
                <a:cs typeface="Arial" panose="020B0604020202020204" pitchFamily="34" charset="0"/>
              </a:rPr>
              <a:t>legimitation</a:t>
            </a:r>
            <a:endParaRPr sz="2000" dirty="0">
              <a:latin typeface="Arial" panose="020B0604020202020204" pitchFamily="34" charset="0"/>
              <a:cs typeface="Arial" panose="020B0604020202020204" pitchFamily="34" charset="0"/>
            </a:endParaRPr>
          </a:p>
          <a:p>
            <a:pPr marL="224589" indent="-224589" defTabSz="731520">
              <a:spcBef>
                <a:spcPts val="800"/>
              </a:spcBef>
              <a:buFontTx/>
              <a:defRPr sz="2400">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The Zhou High King as the ‘Son of Heaven’</a:t>
            </a:r>
          </a:p>
        </p:txBody>
      </p:sp>
      <p:sp>
        <p:nvSpPr>
          <p:cNvPr id="311"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312"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313" name="Religion or Philosophy?"/>
          <p:cNvSpPr txBox="1">
            <a:spLocks noGrp="1"/>
          </p:cNvSpPr>
          <p:nvPr>
            <p:ph type="title"/>
          </p:nvPr>
        </p:nvSpPr>
        <p:spPr>
          <a:xfrm>
            <a:off x="9274629" y="379639"/>
            <a:ext cx="2917371" cy="5811838"/>
          </a:xfrm>
          <a:prstGeom prst="rect">
            <a:avLst/>
          </a:prstGeom>
        </p:spPr>
        <p:txBody>
          <a:bodyPr>
            <a:normAutofit/>
          </a:bodyPr>
          <a:lstStyle/>
          <a:p>
            <a:r>
              <a:rPr sz="3600" b="1" dirty="0">
                <a:latin typeface="Arial" panose="020B0604020202020204" pitchFamily="34" charset="0"/>
                <a:cs typeface="Arial" panose="020B0604020202020204" pitchFamily="34" charset="0"/>
              </a:rPr>
              <a:t>Religion or Philosophy?</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 name="Group"/>
          <p:cNvGrpSpPr/>
          <p:nvPr/>
        </p:nvGrpSpPr>
        <p:grpSpPr>
          <a:xfrm>
            <a:off x="2095295" y="-921093"/>
            <a:ext cx="9904328" cy="7585316"/>
            <a:chOff x="0" y="0"/>
            <a:chExt cx="9904326" cy="7585314"/>
          </a:xfrm>
        </p:grpSpPr>
        <p:sp>
          <p:nvSpPr>
            <p:cNvPr id="315"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道</a:t>
              </a:r>
              <a:endParaRPr dirty="0"/>
            </a:p>
          </p:txBody>
        </p:sp>
        <p:sp>
          <p:nvSpPr>
            <p:cNvPr id="316"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t>儒</a:t>
              </a:r>
            </a:p>
          </p:txBody>
        </p:sp>
      </p:grpSp>
      <p:sp>
        <p:nvSpPr>
          <p:cNvPr id="318" name="Myth or History?"/>
          <p:cNvSpPr txBox="1">
            <a:spLocks noGrp="1"/>
          </p:cNvSpPr>
          <p:nvPr>
            <p:ph type="title"/>
          </p:nvPr>
        </p:nvSpPr>
        <p:spPr>
          <a:xfrm>
            <a:off x="9812770" y="379639"/>
            <a:ext cx="2628900" cy="5811838"/>
          </a:xfrm>
          <a:prstGeom prst="rect">
            <a:avLst/>
          </a:prstGeom>
        </p:spPr>
        <p:txBody>
          <a:bodyPr>
            <a:normAutofit/>
          </a:bodyPr>
          <a:lstStyle/>
          <a:p>
            <a:r>
              <a:rPr sz="3600" b="1" dirty="0">
                <a:latin typeface="Arial" panose="020B0604020202020204" pitchFamily="34" charset="0"/>
                <a:cs typeface="Arial" panose="020B0604020202020204" pitchFamily="34" charset="0"/>
              </a:rPr>
              <a:t>Myth or History?</a:t>
            </a:r>
          </a:p>
        </p:txBody>
      </p:sp>
      <p:sp>
        <p:nvSpPr>
          <p:cNvPr id="319" name="“The Zhou had given China … a vision: a vision of a world, ‘all under heaven,’ united in peace and harmony and cooperation, under ‘the son of Heaven.’ The vision, of course, was of China as it had existed under the first Zhou rulers, and it rapidly becam"/>
          <p:cNvSpPr txBox="1">
            <a:spLocks noGrp="1"/>
          </p:cNvSpPr>
          <p:nvPr>
            <p:ph type="body" idx="1"/>
          </p:nvPr>
        </p:nvSpPr>
        <p:spPr>
          <a:xfrm>
            <a:off x="2369514" y="379639"/>
            <a:ext cx="7243741" cy="5811838"/>
          </a:xfrm>
          <a:prstGeom prst="rect">
            <a:avLst/>
          </a:prstGeom>
        </p:spPr>
        <p:txBody>
          <a:bodyPr>
            <a:noAutofit/>
          </a:bodyPr>
          <a:lstStyle/>
          <a:p>
            <a:pPr marL="0" indent="0" defTabSz="594359">
              <a:spcBef>
                <a:spcPts val="600"/>
              </a:spcBef>
              <a:buSzTx/>
              <a:buFontTx/>
              <a:buNone/>
              <a:defRPr sz="1819"/>
            </a:pPr>
            <a:r>
              <a:rPr sz="2000" dirty="0">
                <a:latin typeface="Arial" panose="020B0604020202020204" pitchFamily="34" charset="0"/>
                <a:cs typeface="Arial" panose="020B0604020202020204" pitchFamily="34" charset="0"/>
              </a:rPr>
              <a:t>“The Zhou had given China … a vision: </a:t>
            </a:r>
            <a:r>
              <a:rPr sz="2000" b="1" dirty="0">
                <a:latin typeface="Arial" panose="020B0604020202020204" pitchFamily="34" charset="0"/>
                <a:cs typeface="Arial" panose="020B0604020202020204" pitchFamily="34" charset="0"/>
              </a:rPr>
              <a:t>a vision of a world, ‘all under heaven,’ united in peace and harmony and cooperation, under ‘the son of Heaven.’</a:t>
            </a:r>
            <a:r>
              <a:rPr sz="2000" dirty="0">
                <a:latin typeface="Arial" panose="020B0604020202020204" pitchFamily="34" charset="0"/>
                <a:cs typeface="Arial" panose="020B0604020202020204" pitchFamily="34" charset="0"/>
              </a:rPr>
              <a:t> The vision, of course, was of China as it had existed under the first Zhou rulers, and it rapidly became exaggerated into a dream of a Utopia. Kings were never so great, their vassals were never such heroes, there was never such uniform justice, the people were never so prosperous and happy, as they were believed to have been under Wen and Wu and Cheng and Kang. But the dream grew. Eventually, </a:t>
            </a:r>
            <a:r>
              <a:rPr sz="2000" b="1" dirty="0">
                <a:latin typeface="Arial" panose="020B0604020202020204" pitchFamily="34" charset="0"/>
                <a:cs typeface="Arial" panose="020B0604020202020204" pitchFamily="34" charset="0"/>
              </a:rPr>
              <a:t>when the philosophers took it over, they needed more scope than was afforded by an actual historical past</a:t>
            </a:r>
            <a:r>
              <a:rPr sz="2000" dirty="0">
                <a:latin typeface="Arial" panose="020B0604020202020204" pitchFamily="34" charset="0"/>
                <a:cs typeface="Arial" panose="020B0604020202020204" pitchFamily="34" charset="0"/>
              </a:rPr>
              <a:t>; after all, there was some limiting knowledge of what had actually existed in early Zhou. So </a:t>
            </a:r>
            <a:r>
              <a:rPr sz="2000" b="1" dirty="0">
                <a:latin typeface="Arial" panose="020B0604020202020204" pitchFamily="34" charset="0"/>
                <a:cs typeface="Arial" panose="020B0604020202020204" pitchFamily="34" charset="0"/>
              </a:rPr>
              <a:t>the philosophers projected this golden age back to the glorious days of remotely early legendary Emperors</a:t>
            </a:r>
            <a:r>
              <a:rPr sz="2000" dirty="0">
                <a:latin typeface="Arial" panose="020B0604020202020204" pitchFamily="34" charset="0"/>
                <a:cs typeface="Arial" panose="020B0604020202020204" pitchFamily="34" charset="0"/>
              </a:rPr>
              <a:t>, where fancy was free to invent as it would. But this did not begin until late in Spring and Autumn times. The original golden age, and the prototype for later invention, was early Western Zhou. The Zhou had given the Chinese people a goal and a vision which they would never, perhaps, completely lose.”</a:t>
            </a:r>
          </a:p>
          <a:p>
            <a:pPr marL="0" indent="0" defTabSz="594359">
              <a:spcBef>
                <a:spcPts val="600"/>
              </a:spcBef>
              <a:buSzTx/>
              <a:buFontTx/>
              <a:buNone/>
              <a:defRPr sz="1819"/>
            </a:pPr>
            <a:endParaRPr sz="2000" dirty="0">
              <a:latin typeface="Arial" panose="020B0604020202020204" pitchFamily="34" charset="0"/>
              <a:cs typeface="Arial" panose="020B0604020202020204" pitchFamily="34" charset="0"/>
            </a:endParaRPr>
          </a:p>
          <a:p>
            <a:pPr marL="0" indent="0" defTabSz="594359">
              <a:spcBef>
                <a:spcPts val="600"/>
              </a:spcBef>
              <a:buSzTx/>
              <a:buFontTx/>
              <a:buNone/>
              <a:defRPr sz="1819"/>
            </a:pPr>
            <a:r>
              <a:rPr sz="2000" dirty="0">
                <a:latin typeface="Arial" panose="020B0604020202020204" pitchFamily="34" charset="0"/>
                <a:cs typeface="Arial" panose="020B0604020202020204" pitchFamily="34" charset="0"/>
              </a:rPr>
              <a:t>H. G. Creel, </a:t>
            </a:r>
            <a:r>
              <a:rPr sz="2000" i="1" dirty="0">
                <a:latin typeface="Arial" panose="020B0604020202020204" pitchFamily="34" charset="0"/>
                <a:cs typeface="Arial" panose="020B0604020202020204" pitchFamily="34" charset="0"/>
              </a:rPr>
              <a:t>The Origins of Statecraft in China</a:t>
            </a:r>
          </a:p>
        </p:txBody>
      </p:sp>
      <p:sp>
        <p:nvSpPr>
          <p:cNvPr id="320"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321"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5" name="Group"/>
          <p:cNvGrpSpPr/>
          <p:nvPr/>
        </p:nvGrpSpPr>
        <p:grpSpPr>
          <a:xfrm>
            <a:off x="2095295" y="-921093"/>
            <a:ext cx="9904328" cy="7585316"/>
            <a:chOff x="0" y="0"/>
            <a:chExt cx="9904326" cy="7585314"/>
          </a:xfrm>
        </p:grpSpPr>
        <p:sp>
          <p:nvSpPr>
            <p:cNvPr id="323"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t>道</a:t>
              </a:r>
            </a:p>
          </p:txBody>
        </p:sp>
        <p:sp>
          <p:nvSpPr>
            <p:cNvPr id="324"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t>儒</a:t>
              </a:r>
            </a:p>
          </p:txBody>
        </p:sp>
      </p:grpSp>
      <p:sp>
        <p:nvSpPr>
          <p:cNvPr id="327" name="“Their thinking is a response to the breakdown of the moral and political order which had claimed the authority of Heaven; and the crucial question for all of them is not the Western philosopher’s ‘What is truth?’ but ‘Where is the Way?,’ the way to orde"/>
          <p:cNvSpPr txBox="1">
            <a:spLocks noGrp="1"/>
          </p:cNvSpPr>
          <p:nvPr>
            <p:ph type="body" idx="1"/>
          </p:nvPr>
        </p:nvSpPr>
        <p:spPr>
          <a:xfrm>
            <a:off x="2369514" y="2080305"/>
            <a:ext cx="6160817" cy="2697389"/>
          </a:xfrm>
          <a:prstGeom prst="rect">
            <a:avLst/>
          </a:prstGeom>
        </p:spPr>
        <p:txBody>
          <a:bodyPr>
            <a:normAutofit/>
          </a:bodyPr>
          <a:lstStyle/>
          <a:p>
            <a:pPr marL="0" indent="0">
              <a:buSzTx/>
              <a:buFontTx/>
              <a:buNone/>
            </a:pPr>
            <a:r>
              <a:rPr sz="2000" dirty="0">
                <a:latin typeface="Arial" panose="020B0604020202020204" pitchFamily="34" charset="0"/>
                <a:cs typeface="Arial" panose="020B0604020202020204" pitchFamily="34" charset="0"/>
              </a:rPr>
              <a:t>“Their thinking is a </a:t>
            </a:r>
            <a:r>
              <a:rPr sz="2000" b="1" dirty="0">
                <a:latin typeface="Arial" panose="020B0604020202020204" pitchFamily="34" charset="0"/>
                <a:cs typeface="Arial" panose="020B0604020202020204" pitchFamily="34" charset="0"/>
              </a:rPr>
              <a:t>response to the breakdown of the moral and political order which had claimed the authority of Heaven</a:t>
            </a:r>
            <a:r>
              <a:rPr sz="2000" dirty="0">
                <a:latin typeface="Arial" panose="020B0604020202020204" pitchFamily="34" charset="0"/>
                <a:cs typeface="Arial" panose="020B0604020202020204" pitchFamily="34" charset="0"/>
              </a:rPr>
              <a:t>; and the crucial question for all of them is not the Western philosopher’s ‘What is truth?’ but ‘Where is the Way?,’ the way to order the state and conduct personal life.”</a:t>
            </a:r>
          </a:p>
          <a:p>
            <a:pPr marL="0" indent="0">
              <a:buSzTx/>
              <a:buFontTx/>
              <a:buNone/>
            </a:pPr>
            <a:endParaRPr sz="2000" dirty="0">
              <a:latin typeface="Arial" panose="020B0604020202020204" pitchFamily="34" charset="0"/>
              <a:cs typeface="Arial" panose="020B0604020202020204" pitchFamily="34" charset="0"/>
            </a:endParaRPr>
          </a:p>
          <a:p>
            <a:pPr marL="0" indent="0">
              <a:buSzTx/>
              <a:buFontTx/>
              <a:buNone/>
            </a:pPr>
            <a:r>
              <a:rPr sz="2000" dirty="0">
                <a:latin typeface="Arial" panose="020B0604020202020204" pitchFamily="34" charset="0"/>
                <a:cs typeface="Arial" panose="020B0604020202020204" pitchFamily="34" charset="0"/>
              </a:rPr>
              <a:t>– A. C. Graham, </a:t>
            </a:r>
            <a:r>
              <a:rPr sz="2000" i="1" dirty="0">
                <a:latin typeface="Arial" panose="020B0604020202020204" pitchFamily="34" charset="0"/>
                <a:cs typeface="Arial" panose="020B0604020202020204" pitchFamily="34" charset="0"/>
              </a:rPr>
              <a:t>Disputers of the Tao</a:t>
            </a:r>
          </a:p>
        </p:txBody>
      </p:sp>
      <p:sp>
        <p:nvSpPr>
          <p:cNvPr id="328"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329"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9" name="Myth or History?">
            <a:extLst>
              <a:ext uri="{FF2B5EF4-FFF2-40B4-BE49-F238E27FC236}">
                <a16:creationId xmlns:a16="http://schemas.microsoft.com/office/drawing/2014/main" id="{1E9F3986-3DC3-0540-B642-7CE3DB63025B}"/>
              </a:ext>
            </a:extLst>
          </p:cNvPr>
          <p:cNvSpPr txBox="1">
            <a:spLocks/>
          </p:cNvSpPr>
          <p:nvPr/>
        </p:nvSpPr>
        <p:spPr>
          <a:xfrm>
            <a:off x="9812770" y="379639"/>
            <a:ext cx="2628900" cy="5811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Way or Truth?</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3" name="Group"/>
          <p:cNvGrpSpPr/>
          <p:nvPr/>
        </p:nvGrpSpPr>
        <p:grpSpPr>
          <a:xfrm>
            <a:off x="2095295" y="-921093"/>
            <a:ext cx="9904328" cy="7585316"/>
            <a:chOff x="0" y="0"/>
            <a:chExt cx="9904326" cy="7585314"/>
          </a:xfrm>
        </p:grpSpPr>
        <p:sp>
          <p:nvSpPr>
            <p:cNvPr id="331"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t>道</a:t>
              </a:r>
            </a:p>
          </p:txBody>
        </p:sp>
        <p:sp>
          <p:nvSpPr>
            <p:cNvPr id="332"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t>儒</a:t>
              </a:r>
            </a:p>
          </p:txBody>
        </p:sp>
      </p:grpSp>
      <p:sp>
        <p:nvSpPr>
          <p:cNvPr id="335" name="The Way [dao 道]…"/>
          <p:cNvSpPr txBox="1">
            <a:spLocks noGrp="1"/>
          </p:cNvSpPr>
          <p:nvPr>
            <p:ph type="body" idx="1"/>
          </p:nvPr>
        </p:nvSpPr>
        <p:spPr>
          <a:xfrm>
            <a:off x="2411683" y="365125"/>
            <a:ext cx="6160817" cy="5811838"/>
          </a:xfrm>
          <a:prstGeom prst="rect">
            <a:avLst/>
          </a:prstGeom>
        </p:spPr>
        <p:txBody>
          <a:bodyPr>
            <a:normAutofit/>
          </a:bodyPr>
          <a:lstStyle/>
          <a:p>
            <a:pPr marL="0" indent="0" defTabSz="877823">
              <a:spcBef>
                <a:spcPts val="900"/>
              </a:spcBef>
              <a:buSzTx/>
              <a:buFontTx/>
              <a:buNone/>
              <a:defRPr sz="2880"/>
            </a:pPr>
            <a:r>
              <a:rPr sz="2000" b="1" dirty="0">
                <a:latin typeface="Arial" panose="020B0604020202020204" pitchFamily="34" charset="0"/>
                <a:cs typeface="Arial" panose="020B0604020202020204" pitchFamily="34" charset="0"/>
              </a:rPr>
              <a:t>The Way [</a:t>
            </a:r>
            <a:r>
              <a:rPr sz="2000" b="1" i="1" dirty="0" err="1">
                <a:latin typeface="Arial" panose="020B0604020202020204" pitchFamily="34" charset="0"/>
                <a:cs typeface="Arial" panose="020B0604020202020204" pitchFamily="34" charset="0"/>
              </a:rPr>
              <a:t>dao</a:t>
            </a:r>
            <a:r>
              <a:rPr sz="2000" b="1" dirty="0">
                <a:latin typeface="Arial" panose="020B0604020202020204" pitchFamily="34" charset="0"/>
                <a:cs typeface="Arial" panose="020B0604020202020204" pitchFamily="34" charset="0"/>
              </a:rPr>
              <a:t> </a:t>
            </a:r>
            <a:r>
              <a:rPr sz="2000" b="1" dirty="0" err="1">
                <a:latin typeface="Arial" panose="020B0604020202020204" pitchFamily="34" charset="0"/>
                <a:ea typeface="Trebuchet MS"/>
                <a:cs typeface="Arial" panose="020B0604020202020204" pitchFamily="34" charset="0"/>
                <a:sym typeface="Trebuchet MS"/>
              </a:rPr>
              <a:t>道</a:t>
            </a:r>
            <a:r>
              <a:rPr sz="2000" b="1" dirty="0">
                <a:latin typeface="Arial" panose="020B0604020202020204" pitchFamily="34" charset="0"/>
                <a:cs typeface="Arial" panose="020B0604020202020204" pitchFamily="34" charset="0"/>
              </a:rPr>
              <a:t>]</a:t>
            </a:r>
          </a:p>
          <a:p>
            <a:pPr marL="0" indent="0" defTabSz="877823">
              <a:spcBef>
                <a:spcPts val="900"/>
              </a:spcBef>
              <a:buSzTx/>
              <a:buFontTx/>
              <a:buNone/>
              <a:defRPr sz="2400" i="1">
                <a:latin typeface="Trebuchet MS"/>
                <a:ea typeface="Trebuchet MS"/>
                <a:cs typeface="Trebuchet MS"/>
                <a:sym typeface="Trebuchet MS"/>
              </a:defRPr>
            </a:pPr>
            <a:endParaRPr sz="2000" dirty="0">
              <a:latin typeface="Arial" panose="020B0604020202020204" pitchFamily="34" charset="0"/>
              <a:cs typeface="Arial" panose="020B0604020202020204" pitchFamily="34" charset="0"/>
            </a:endParaRPr>
          </a:p>
          <a:p>
            <a:pPr marL="0" indent="0" defTabSz="877823">
              <a:spcBef>
                <a:spcPts val="900"/>
              </a:spcBef>
              <a:buSzTx/>
              <a:buFontTx/>
              <a:buNone/>
              <a:defRPr sz="2400" i="1">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noun</a:t>
            </a:r>
            <a:r>
              <a:rPr sz="2000" i="0" dirty="0">
                <a:latin typeface="Arial" panose="020B0604020202020204" pitchFamily="34" charset="0"/>
                <a:cs typeface="Arial" panose="020B0604020202020204" pitchFamily="34" charset="0"/>
              </a:rPr>
              <a:t> (or sometimes </a:t>
            </a:r>
            <a:r>
              <a:rPr sz="2000" dirty="0">
                <a:latin typeface="Arial" panose="020B0604020202020204" pitchFamily="34" charset="0"/>
                <a:cs typeface="Arial" panose="020B0604020202020204" pitchFamily="34" charset="0"/>
              </a:rPr>
              <a:t>verb</a:t>
            </a:r>
            <a:r>
              <a:rPr sz="2000" i="0" dirty="0">
                <a:latin typeface="Arial" panose="020B0604020202020204" pitchFamily="34" charset="0"/>
                <a:cs typeface="Arial" panose="020B0604020202020204" pitchFamily="34" charset="0"/>
              </a:rPr>
              <a:t>)</a:t>
            </a:r>
          </a:p>
          <a:p>
            <a:pPr marL="0" indent="0" defTabSz="877823">
              <a:spcBef>
                <a:spcPts val="900"/>
              </a:spcBef>
              <a:buSzTx/>
              <a:buFontTx/>
              <a:buNone/>
              <a:defRPr sz="2400" i="1">
                <a:latin typeface="Trebuchet MS"/>
                <a:ea typeface="Trebuchet MS"/>
                <a:cs typeface="Trebuchet MS"/>
                <a:sym typeface="Trebuchet MS"/>
              </a:defRPr>
            </a:pPr>
            <a:endParaRPr sz="2000" i="0" dirty="0">
              <a:latin typeface="Arial" panose="020B0604020202020204" pitchFamily="34" charset="0"/>
              <a:cs typeface="Arial" panose="020B0604020202020204" pitchFamily="34" charset="0"/>
            </a:endParaRPr>
          </a:p>
          <a:p>
            <a:pPr marL="449178" indent="-449178" defTabSz="877823">
              <a:spcBef>
                <a:spcPts val="900"/>
              </a:spcBef>
              <a:buFontTx/>
              <a:buAutoNum type="alphaLcPeriod"/>
              <a:defRPr sz="2688"/>
            </a:pPr>
            <a:r>
              <a:rPr sz="2000" i="1" dirty="0">
                <a:latin typeface="Arial" panose="020B0604020202020204" pitchFamily="34" charset="0"/>
                <a:cs typeface="Arial" panose="020B0604020202020204" pitchFamily="34" charset="0"/>
              </a:rPr>
              <a:t>A physical road/path</a:t>
            </a:r>
          </a:p>
          <a:p>
            <a:pPr marL="449178" indent="-449178" defTabSz="877823">
              <a:spcBef>
                <a:spcPts val="900"/>
              </a:spcBef>
              <a:buFontTx/>
              <a:buAutoNum type="alphaLcPeriod"/>
              <a:defRPr sz="2688"/>
            </a:pPr>
            <a:r>
              <a:rPr sz="2000" i="1" dirty="0">
                <a:latin typeface="Arial" panose="020B0604020202020204" pitchFamily="34" charset="0"/>
                <a:cs typeface="Arial" panose="020B0604020202020204" pitchFamily="34" charset="0"/>
              </a:rPr>
              <a:t>A mode of conducting affairs, living one’s life, or </a:t>
            </a:r>
            <a:r>
              <a:rPr sz="2000" i="1" dirty="0" err="1">
                <a:latin typeface="Arial" panose="020B0604020202020204" pitchFamily="34" charset="0"/>
                <a:cs typeface="Arial" panose="020B0604020202020204" pitchFamily="34" charset="0"/>
              </a:rPr>
              <a:t>organising</a:t>
            </a:r>
            <a:r>
              <a:rPr sz="2000" i="1" dirty="0">
                <a:latin typeface="Arial" panose="020B0604020202020204" pitchFamily="34" charset="0"/>
                <a:cs typeface="Arial" panose="020B0604020202020204" pitchFamily="34" charset="0"/>
              </a:rPr>
              <a:t> of the state</a:t>
            </a:r>
          </a:p>
          <a:p>
            <a:pPr marL="449178" indent="-449178" defTabSz="877823">
              <a:spcBef>
                <a:spcPts val="900"/>
              </a:spcBef>
              <a:buFontTx/>
              <a:buAutoNum type="alphaLcPeriod"/>
              <a:defRPr sz="2688"/>
            </a:pPr>
            <a:r>
              <a:rPr sz="2000" i="1" dirty="0">
                <a:latin typeface="Arial" panose="020B0604020202020204" pitchFamily="34" charset="0"/>
                <a:cs typeface="Arial" panose="020B0604020202020204" pitchFamily="34" charset="0"/>
              </a:rPr>
              <a:t>The appropriate mode of conducting affairs, living one’s life, or </a:t>
            </a:r>
            <a:r>
              <a:rPr sz="2000" i="1" dirty="0" err="1">
                <a:latin typeface="Arial" panose="020B0604020202020204" pitchFamily="34" charset="0"/>
                <a:cs typeface="Arial" panose="020B0604020202020204" pitchFamily="34" charset="0"/>
              </a:rPr>
              <a:t>organising</a:t>
            </a:r>
            <a:r>
              <a:rPr sz="2000" i="1" dirty="0">
                <a:latin typeface="Arial" panose="020B0604020202020204" pitchFamily="34" charset="0"/>
                <a:cs typeface="Arial" panose="020B0604020202020204" pitchFamily="34" charset="0"/>
              </a:rPr>
              <a:t> the state</a:t>
            </a:r>
          </a:p>
          <a:p>
            <a:pPr marL="449178" indent="-449178" defTabSz="877823">
              <a:spcBef>
                <a:spcPts val="900"/>
              </a:spcBef>
              <a:buFontTx/>
              <a:buAutoNum type="alphaLcPeriod"/>
              <a:defRPr sz="2688"/>
            </a:pPr>
            <a:r>
              <a:rPr sz="2000" i="1" dirty="0">
                <a:latin typeface="Arial" panose="020B0604020202020204" pitchFamily="34" charset="0"/>
                <a:cs typeface="Arial" panose="020B0604020202020204" pitchFamily="34" charset="0"/>
              </a:rPr>
              <a:t>A linguistic account of b/c</a:t>
            </a:r>
          </a:p>
          <a:p>
            <a:pPr marL="449178" indent="-449178" defTabSz="877823">
              <a:spcBef>
                <a:spcPts val="900"/>
              </a:spcBef>
              <a:buFontTx/>
              <a:buAutoNum type="alphaLcPeriod"/>
              <a:defRPr sz="2688"/>
            </a:pPr>
            <a:r>
              <a:rPr sz="2000" i="1" dirty="0">
                <a:latin typeface="Arial" panose="020B0604020202020204" pitchFamily="34" charset="0"/>
                <a:cs typeface="Arial" panose="020B0604020202020204" pitchFamily="34" charset="0"/>
              </a:rPr>
              <a:t>The course of the natural or cosmic order</a:t>
            </a:r>
          </a:p>
        </p:txBody>
      </p:sp>
      <p:sp>
        <p:nvSpPr>
          <p:cNvPr id="336"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337"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14" name="Myth or History?">
            <a:extLst>
              <a:ext uri="{FF2B5EF4-FFF2-40B4-BE49-F238E27FC236}">
                <a16:creationId xmlns:a16="http://schemas.microsoft.com/office/drawing/2014/main" id="{C443A224-2F6B-8047-99C2-B81791DC7D76}"/>
              </a:ext>
            </a:extLst>
          </p:cNvPr>
          <p:cNvSpPr txBox="1">
            <a:spLocks/>
          </p:cNvSpPr>
          <p:nvPr/>
        </p:nvSpPr>
        <p:spPr>
          <a:xfrm>
            <a:off x="9812770" y="379639"/>
            <a:ext cx="2628900" cy="5811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Way or Truth?</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1" name="Group"/>
          <p:cNvGrpSpPr/>
          <p:nvPr/>
        </p:nvGrpSpPr>
        <p:grpSpPr>
          <a:xfrm>
            <a:off x="2095295" y="-921093"/>
            <a:ext cx="9904328" cy="7585316"/>
            <a:chOff x="0" y="0"/>
            <a:chExt cx="9904326" cy="7585314"/>
          </a:xfrm>
        </p:grpSpPr>
        <p:sp>
          <p:nvSpPr>
            <p:cNvPr id="339"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道</a:t>
              </a:r>
              <a:endParaRPr dirty="0"/>
            </a:p>
          </p:txBody>
        </p:sp>
        <p:sp>
          <p:nvSpPr>
            <p:cNvPr id="340"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t>儒</a:t>
              </a:r>
            </a:p>
          </p:txBody>
        </p:sp>
      </p:grpSp>
      <p:sp>
        <p:nvSpPr>
          <p:cNvPr id="343" name="“… far from finding the notion of truth inconceivable, ancient Chinese philosophers frequently asked themselves whether some statement was true or not, although they did not show the same degree of philosophical preoccupation with factual truth as Wester"/>
          <p:cNvSpPr txBox="1">
            <a:spLocks noGrp="1"/>
          </p:cNvSpPr>
          <p:nvPr>
            <p:ph type="body" idx="1"/>
          </p:nvPr>
        </p:nvSpPr>
        <p:spPr>
          <a:xfrm>
            <a:off x="2533501" y="1825625"/>
            <a:ext cx="6160817" cy="3619139"/>
          </a:xfrm>
          <a:prstGeom prst="rect">
            <a:avLst/>
          </a:prstGeom>
        </p:spPr>
        <p:txBody>
          <a:bodyPr>
            <a:normAutofit/>
          </a:bodyPr>
          <a:lstStyle/>
          <a:p>
            <a:pPr marL="0" indent="0" defTabSz="859536">
              <a:spcBef>
                <a:spcPts val="900"/>
              </a:spcBef>
              <a:buSzTx/>
              <a:buFontTx/>
              <a:buNone/>
              <a:defRPr sz="2632"/>
            </a:pPr>
            <a:r>
              <a:rPr sz="2000" dirty="0">
                <a:latin typeface="Arial" panose="020B0604020202020204" pitchFamily="34" charset="0"/>
                <a:cs typeface="Arial" panose="020B0604020202020204" pitchFamily="34" charset="0"/>
              </a:rPr>
              <a:t>“… far from finding the notion of truth inconceivable, </a:t>
            </a:r>
            <a:r>
              <a:rPr sz="2000" b="1" dirty="0">
                <a:latin typeface="Arial" panose="020B0604020202020204" pitchFamily="34" charset="0"/>
                <a:cs typeface="Arial" panose="020B0604020202020204" pitchFamily="34" charset="0"/>
              </a:rPr>
              <a:t>ancient Chinese philosophers frequently asked themselves whether some statement was true or not, although they did not show the same degree of philosophical preoccupation with factual truth as Westerners might expect</a:t>
            </a:r>
            <a:r>
              <a:rPr sz="2000" dirty="0">
                <a:latin typeface="Arial" panose="020B0604020202020204" pitchFamily="34" charset="0"/>
                <a:cs typeface="Arial" panose="020B0604020202020204" pitchFamily="34" charset="0"/>
              </a:rPr>
              <a:t> […] their key concept was that of the Way of conducting human affairs, not of objective factual or doctrinal truth.”</a:t>
            </a:r>
          </a:p>
          <a:p>
            <a:pPr marL="0" indent="0" defTabSz="859536">
              <a:spcBef>
                <a:spcPts val="900"/>
              </a:spcBef>
              <a:buSzTx/>
              <a:buFontTx/>
              <a:buNone/>
              <a:defRPr sz="2632"/>
            </a:pPr>
            <a:endParaRPr sz="2000" dirty="0">
              <a:latin typeface="Arial" panose="020B0604020202020204" pitchFamily="34" charset="0"/>
              <a:cs typeface="Arial" panose="020B0604020202020204" pitchFamily="34" charset="0"/>
            </a:endParaRPr>
          </a:p>
          <a:p>
            <a:pPr marL="0" indent="0" defTabSz="859536">
              <a:spcBef>
                <a:spcPts val="900"/>
              </a:spcBef>
              <a:buSzTx/>
              <a:buFontTx/>
              <a:buNone/>
              <a:defRPr sz="2632"/>
            </a:pPr>
            <a:r>
              <a:rPr sz="2000" dirty="0">
                <a:latin typeface="Arial" panose="020B0604020202020204" pitchFamily="34" charset="0"/>
                <a:cs typeface="Arial" panose="020B0604020202020204" pitchFamily="34" charset="0"/>
              </a:rPr>
              <a:t>– Christoph </a:t>
            </a:r>
            <a:r>
              <a:rPr sz="2000" dirty="0" err="1">
                <a:latin typeface="Arial" panose="020B0604020202020204" pitchFamily="34" charset="0"/>
                <a:cs typeface="Arial" panose="020B0604020202020204" pitchFamily="34" charset="0"/>
              </a:rPr>
              <a:t>Harbsmeier</a:t>
            </a:r>
            <a:r>
              <a:rPr sz="2000"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Science and </a:t>
            </a:r>
            <a:r>
              <a:rPr sz="2000" i="1" dirty="0" err="1">
                <a:latin typeface="Arial" panose="020B0604020202020204" pitchFamily="34" charset="0"/>
                <a:cs typeface="Arial" panose="020B0604020202020204" pitchFamily="34" charset="0"/>
              </a:rPr>
              <a:t>Civilisation</a:t>
            </a:r>
            <a:r>
              <a:rPr sz="2000" i="1" dirty="0">
                <a:latin typeface="Arial" panose="020B0604020202020204" pitchFamily="34" charset="0"/>
                <a:cs typeface="Arial" panose="020B0604020202020204" pitchFamily="34" charset="0"/>
              </a:rPr>
              <a:t> in China Vol. 7: Language and Logic</a:t>
            </a:r>
          </a:p>
        </p:txBody>
      </p:sp>
      <p:sp>
        <p:nvSpPr>
          <p:cNvPr id="344"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345"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14" name="Myth or History?">
            <a:extLst>
              <a:ext uri="{FF2B5EF4-FFF2-40B4-BE49-F238E27FC236}">
                <a16:creationId xmlns:a16="http://schemas.microsoft.com/office/drawing/2014/main" id="{C4286090-D215-854B-8258-7421816F9B10}"/>
              </a:ext>
            </a:extLst>
          </p:cNvPr>
          <p:cNvSpPr txBox="1">
            <a:spLocks/>
          </p:cNvSpPr>
          <p:nvPr/>
        </p:nvSpPr>
        <p:spPr>
          <a:xfrm>
            <a:off x="9812770" y="379639"/>
            <a:ext cx="2628900" cy="58118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Way or Truth?</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8" name="Group"/>
          <p:cNvGrpSpPr/>
          <p:nvPr/>
        </p:nvGrpSpPr>
        <p:grpSpPr>
          <a:xfrm>
            <a:off x="2095295" y="-921093"/>
            <a:ext cx="9904328" cy="7585316"/>
            <a:chOff x="0" y="0"/>
            <a:chExt cx="9904326" cy="7585314"/>
          </a:xfrm>
        </p:grpSpPr>
        <p:sp>
          <p:nvSpPr>
            <p:cNvPr id="116"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latin typeface="Arial" panose="020B0604020202020204" pitchFamily="34" charset="0"/>
                  <a:cs typeface="Arial" panose="020B0604020202020204" pitchFamily="34" charset="0"/>
                </a:rPr>
                <a:t>道</a:t>
              </a:r>
              <a:endParaRPr dirty="0">
                <a:latin typeface="Arial" panose="020B0604020202020204" pitchFamily="34" charset="0"/>
                <a:cs typeface="Arial" panose="020B0604020202020204" pitchFamily="34" charset="0"/>
              </a:endParaRPr>
            </a:p>
          </p:txBody>
        </p:sp>
        <p:sp>
          <p:nvSpPr>
            <p:cNvPr id="117"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latin typeface="Arial" panose="020B0604020202020204" pitchFamily="34" charset="0"/>
                  <a:cs typeface="Arial" panose="020B0604020202020204" pitchFamily="34" charset="0"/>
                </a:rPr>
                <a:t>儒</a:t>
              </a:r>
              <a:endParaRPr dirty="0">
                <a:latin typeface="Arial" panose="020B0604020202020204" pitchFamily="34" charset="0"/>
                <a:cs typeface="Arial" panose="020B0604020202020204" pitchFamily="34" charset="0"/>
              </a:endParaRPr>
            </a:p>
          </p:txBody>
        </p:sp>
      </p:grpSp>
      <p:sp>
        <p:nvSpPr>
          <p:cNvPr id="119"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latin typeface="Arial" panose="020B0604020202020204" pitchFamily="34" charset="0"/>
              <a:cs typeface="Arial" panose="020B0604020202020204" pitchFamily="34" charset="0"/>
            </a:endParaRPr>
          </a:p>
        </p:txBody>
      </p:sp>
      <p:sp>
        <p:nvSpPr>
          <p:cNvPr id="120" name="Title 1"/>
          <p:cNvSpPr txBox="1">
            <a:spLocks noGrp="1"/>
          </p:cNvSpPr>
          <p:nvPr>
            <p:ph type="title"/>
          </p:nvPr>
        </p:nvSpPr>
        <p:spPr>
          <a:xfrm>
            <a:off x="2541802" y="0"/>
            <a:ext cx="8811998" cy="1325563"/>
          </a:xfrm>
          <a:prstGeom prst="rect">
            <a:avLst/>
          </a:prstGeom>
        </p:spPr>
        <p:txBody>
          <a:bodyPr>
            <a:normAutofit/>
          </a:bodyPr>
          <a:lstStyle/>
          <a:p>
            <a:r>
              <a:rPr sz="3600" b="1" dirty="0">
                <a:latin typeface="Arial" panose="020B0604020202020204" pitchFamily="34" charset="0"/>
                <a:cs typeface="Arial" panose="020B0604020202020204" pitchFamily="34" charset="0"/>
              </a:rPr>
              <a:t>About the Course</a:t>
            </a:r>
          </a:p>
        </p:txBody>
      </p:sp>
      <p:pic>
        <p:nvPicPr>
          <p:cNvPr id="121"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122" name="Content Placeholder 5"/>
          <p:cNvSpPr txBox="1">
            <a:spLocks noGrp="1"/>
          </p:cNvSpPr>
          <p:nvPr>
            <p:ph type="body" idx="1"/>
          </p:nvPr>
        </p:nvSpPr>
        <p:spPr>
          <a:xfrm>
            <a:off x="2533501" y="1325563"/>
            <a:ext cx="8811998" cy="4351338"/>
          </a:xfrm>
          <a:prstGeom prst="rect">
            <a:avLst/>
          </a:prstGeom>
        </p:spPr>
        <p:txBody>
          <a:bodyPr>
            <a:normAutofit/>
          </a:bodyPr>
          <a:lstStyle/>
          <a:p>
            <a:pPr marL="160019" indent="-160019" defTabSz="640079">
              <a:spcBef>
                <a:spcPts val="700"/>
              </a:spcBef>
              <a:defRPr sz="1960"/>
            </a:pPr>
            <a:r>
              <a:rPr sz="2000" dirty="0">
                <a:latin typeface="Arial" panose="020B0604020202020204" pitchFamily="34" charset="0"/>
                <a:cs typeface="Arial" panose="020B0604020202020204" pitchFamily="34" charset="0"/>
              </a:rPr>
              <a:t>Overview of the major Confucian and Daoist schools of Classical Chinese philosophy</a:t>
            </a:r>
          </a:p>
          <a:p>
            <a:pPr marL="160019" indent="-160019" defTabSz="640079">
              <a:spcBef>
                <a:spcPts val="700"/>
              </a:spcBef>
              <a:defRPr sz="1960"/>
            </a:pPr>
            <a:endParaRPr sz="2000" dirty="0">
              <a:latin typeface="Arial" panose="020B0604020202020204" pitchFamily="34" charset="0"/>
              <a:cs typeface="Arial" panose="020B0604020202020204" pitchFamily="34" charset="0"/>
            </a:endParaRPr>
          </a:p>
          <a:p>
            <a:pPr marL="160019" indent="-160019" defTabSz="640079">
              <a:spcBef>
                <a:spcPts val="700"/>
              </a:spcBef>
              <a:defRPr sz="1960"/>
            </a:pPr>
            <a:r>
              <a:rPr sz="2000" dirty="0">
                <a:latin typeface="Arial" panose="020B0604020202020204" pitchFamily="34" charset="0"/>
                <a:cs typeface="Arial" panose="020B0604020202020204" pitchFamily="34" charset="0"/>
              </a:rPr>
              <a:t>Warring States Period (475–221 BCE)</a:t>
            </a:r>
          </a:p>
          <a:p>
            <a:pPr marL="480059" lvl="1" indent="-160019" defTabSz="640079">
              <a:spcBef>
                <a:spcPts val="700"/>
              </a:spcBef>
              <a:defRPr sz="1960"/>
            </a:pPr>
            <a:r>
              <a:rPr sz="2000" dirty="0">
                <a:latin typeface="Arial" panose="020B0604020202020204" pitchFamily="34" charset="0"/>
                <a:cs typeface="Arial" panose="020B0604020202020204" pitchFamily="34" charset="0"/>
              </a:rPr>
              <a:t>Audience of ruling class and literati</a:t>
            </a:r>
          </a:p>
          <a:p>
            <a:pPr marL="160019" indent="-160019" defTabSz="640079">
              <a:spcBef>
                <a:spcPts val="700"/>
              </a:spcBef>
              <a:defRPr sz="1960"/>
            </a:pPr>
            <a:endParaRPr sz="2000" dirty="0">
              <a:latin typeface="Arial" panose="020B0604020202020204" pitchFamily="34" charset="0"/>
              <a:cs typeface="Arial" panose="020B0604020202020204" pitchFamily="34" charset="0"/>
            </a:endParaRPr>
          </a:p>
          <a:p>
            <a:pPr marL="160019" indent="-160019" defTabSz="640079">
              <a:spcBef>
                <a:spcPts val="700"/>
              </a:spcBef>
              <a:defRPr sz="1960"/>
            </a:pPr>
            <a:r>
              <a:rPr sz="2000" dirty="0">
                <a:latin typeface="Arial" panose="020B0604020202020204" pitchFamily="34" charset="0"/>
                <a:cs typeface="Arial" panose="020B0604020202020204" pitchFamily="34" charset="0"/>
              </a:rPr>
              <a:t>Philosophical, thematic approach</a:t>
            </a:r>
          </a:p>
          <a:p>
            <a:pPr marL="480059" lvl="1" indent="-160019" defTabSz="640079">
              <a:spcBef>
                <a:spcPts val="700"/>
              </a:spcBef>
              <a:defRPr sz="1960"/>
            </a:pPr>
            <a:r>
              <a:rPr sz="2000" dirty="0">
                <a:latin typeface="Arial" panose="020B0604020202020204" pitchFamily="34" charset="0"/>
                <a:cs typeface="Arial" panose="020B0604020202020204" pitchFamily="34" charset="0"/>
              </a:rPr>
              <a:t>Ethics, politics, metaphysics, epistemology, philosophy of language, etc.</a:t>
            </a:r>
          </a:p>
          <a:p>
            <a:pPr marL="480059" lvl="1" indent="-160019" defTabSz="640079">
              <a:spcBef>
                <a:spcPts val="700"/>
              </a:spcBef>
              <a:defRPr sz="1960"/>
            </a:pPr>
            <a:r>
              <a:rPr sz="2000" dirty="0">
                <a:latin typeface="Arial" panose="020B0604020202020204" pitchFamily="34" charset="0"/>
                <a:cs typeface="Arial" panose="020B0604020202020204" pitchFamily="34" charset="0"/>
              </a:rPr>
              <a:t>Focus on human nature</a:t>
            </a:r>
            <a:endParaRPr sz="2000" i="1" dirty="0">
              <a:latin typeface="Arial" panose="020B0604020202020204" pitchFamily="34" charset="0"/>
              <a:cs typeface="Arial" panose="020B0604020202020204" pitchFamily="34" charset="0"/>
            </a:endParaRPr>
          </a:p>
          <a:p>
            <a:pPr marL="480059" lvl="1" indent="-160019" defTabSz="640079">
              <a:spcBef>
                <a:spcPts val="700"/>
              </a:spcBef>
              <a:defRPr sz="1960"/>
            </a:pPr>
            <a:endParaRPr sz="2000" i="1" dirty="0">
              <a:latin typeface="Arial" panose="020B0604020202020204" pitchFamily="34" charset="0"/>
              <a:cs typeface="Arial" panose="020B0604020202020204" pitchFamily="34" charset="0"/>
            </a:endParaRPr>
          </a:p>
          <a:p>
            <a:pPr marL="160019" indent="-160019" defTabSz="640079">
              <a:spcBef>
                <a:spcPts val="700"/>
              </a:spcBef>
              <a:defRPr sz="1960"/>
            </a:pPr>
            <a:r>
              <a:rPr sz="2000" dirty="0">
                <a:latin typeface="Arial" panose="020B0604020202020204" pitchFamily="34" charset="0"/>
                <a:cs typeface="Arial" panose="020B0604020202020204" pitchFamily="34" charset="0"/>
              </a:rPr>
              <a:t>Text-heavy</a:t>
            </a:r>
          </a:p>
          <a:p>
            <a:pPr marL="480059" lvl="1" indent="-160019" defTabSz="640079">
              <a:spcBef>
                <a:spcPts val="700"/>
              </a:spcBef>
              <a:defRPr sz="1960"/>
            </a:pPr>
            <a:r>
              <a:rPr sz="2000" dirty="0">
                <a:latin typeface="Arial" panose="020B0604020202020204" pitchFamily="34" charset="0"/>
                <a:cs typeface="Arial" panose="020B0604020202020204" pitchFamily="34" charset="0"/>
              </a:rPr>
              <a:t>In English translation</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 name="Group"/>
          <p:cNvSpPr txBox="1"/>
          <p:nvPr/>
        </p:nvSpPr>
        <p:spPr>
          <a:xfrm>
            <a:off x="804453" y="-2189"/>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348"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349" name="Content Placeholder 8" descr="Content Placeholder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7" y="92114"/>
            <a:ext cx="3940618" cy="892217"/>
          </a:xfrm>
          <a:prstGeom prst="rect">
            <a:avLst/>
          </a:prstGeom>
          <a:ln w="12700">
            <a:miter lim="400000"/>
          </a:ln>
        </p:spPr>
      </p:pic>
      <p:pic>
        <p:nvPicPr>
          <p:cNvPr id="373" name="Rounded Rectangle Rounded rectangle" descr="Rounded Rectangle Rounded rectangle"/>
          <p:cNvPicPr>
            <a:picLocks/>
          </p:cNvPicPr>
          <p:nvPr/>
        </p:nvPicPr>
        <p:blipFill>
          <a:blip r:embed="rId3"/>
          <a:stretch>
            <a:fillRect/>
          </a:stretch>
        </p:blipFill>
        <p:spPr>
          <a:xfrm>
            <a:off x="3346876" y="1496375"/>
            <a:ext cx="2325521" cy="1371601"/>
          </a:xfrm>
          <a:prstGeom prst="rect">
            <a:avLst/>
          </a:prstGeom>
        </p:spPr>
      </p:pic>
      <p:sp>
        <p:nvSpPr>
          <p:cNvPr id="60" name="Title 1">
            <a:extLst>
              <a:ext uri="{FF2B5EF4-FFF2-40B4-BE49-F238E27FC236}">
                <a16:creationId xmlns:a16="http://schemas.microsoft.com/office/drawing/2014/main" id="{939CEC90-35AF-2A4A-8CB6-015DF8B6D9AF}"/>
              </a:ext>
            </a:extLst>
          </p:cNvPr>
          <p:cNvSpPr txBox="1"/>
          <p:nvPr/>
        </p:nvSpPr>
        <p:spPr>
          <a:xfrm>
            <a:off x="8131286" y="1893433"/>
            <a:ext cx="3868338" cy="47707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道</a:t>
            </a:r>
            <a:endParaRPr dirty="0"/>
          </a:p>
        </p:txBody>
      </p:sp>
      <p:grpSp>
        <p:nvGrpSpPr>
          <p:cNvPr id="29" name="Group">
            <a:extLst>
              <a:ext uri="{FF2B5EF4-FFF2-40B4-BE49-F238E27FC236}">
                <a16:creationId xmlns:a16="http://schemas.microsoft.com/office/drawing/2014/main" id="{8EE8FCB9-4A01-9246-9D1D-0ED021B12B08}"/>
              </a:ext>
            </a:extLst>
          </p:cNvPr>
          <p:cNvGrpSpPr/>
          <p:nvPr/>
        </p:nvGrpSpPr>
        <p:grpSpPr>
          <a:xfrm>
            <a:off x="804453" y="1910608"/>
            <a:ext cx="10593401" cy="5033193"/>
            <a:chOff x="0" y="0"/>
            <a:chExt cx="10593400" cy="5033192"/>
          </a:xfrm>
        </p:grpSpPr>
        <p:sp>
          <p:nvSpPr>
            <p:cNvPr id="31" name="Line">
              <a:extLst>
                <a:ext uri="{FF2B5EF4-FFF2-40B4-BE49-F238E27FC236}">
                  <a16:creationId xmlns:a16="http://schemas.microsoft.com/office/drawing/2014/main" id="{EDE67A0F-E2DE-A544-B8CD-7CC25580A4EC}"/>
                </a:ext>
              </a:extLst>
            </p:cNvPr>
            <p:cNvSpPr/>
            <p:nvPr/>
          </p:nvSpPr>
          <p:spPr>
            <a:xfrm>
              <a:off x="798369" y="923607"/>
              <a:ext cx="9108774" cy="1"/>
            </a:xfrm>
            <a:prstGeom prst="line">
              <a:avLst/>
            </a:prstGeom>
            <a:noFill/>
            <a:ln w="12700" cap="flat">
              <a:solidFill>
                <a:schemeClr val="accent1"/>
              </a:solidFill>
              <a:prstDash val="solid"/>
              <a:miter lim="800000"/>
              <a:tailEnd type="triangle" w="med" len="med"/>
            </a:ln>
            <a:effectLst/>
          </p:spPr>
          <p:txBody>
            <a:bodyPr wrap="square" lIns="45719" tIns="45719" rIns="45719" bIns="45719" numCol="1" anchor="t">
              <a:noAutofit/>
            </a:bodyPr>
            <a:lstStyle/>
            <a:p>
              <a:endParaRPr/>
            </a:p>
          </p:txBody>
        </p:sp>
        <p:sp>
          <p:nvSpPr>
            <p:cNvPr id="32" name="Qin unification  221 BCE">
              <a:extLst>
                <a:ext uri="{FF2B5EF4-FFF2-40B4-BE49-F238E27FC236}">
                  <a16:creationId xmlns:a16="http://schemas.microsoft.com/office/drawing/2014/main" id="{4D30A072-1048-984A-9E6B-F45D666F5F4D}"/>
                </a:ext>
              </a:extLst>
            </p:cNvPr>
            <p:cNvSpPr/>
            <p:nvPr/>
          </p:nvSpPr>
          <p:spPr>
            <a:xfrm>
              <a:off x="9323399" y="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i="1"/>
              </a:pPr>
              <a:r>
                <a:rPr sz="2000" dirty="0">
                  <a:latin typeface="Arial" panose="020B0604020202020204" pitchFamily="34" charset="0"/>
                  <a:cs typeface="Arial" panose="020B0604020202020204" pitchFamily="34" charset="0"/>
                </a:rPr>
                <a:t>Qin unification </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221 BCE</a:t>
              </a:r>
            </a:p>
          </p:txBody>
        </p:sp>
        <p:sp>
          <p:nvSpPr>
            <p:cNvPr id="33" name="Line">
              <a:extLst>
                <a:ext uri="{FF2B5EF4-FFF2-40B4-BE49-F238E27FC236}">
                  <a16:creationId xmlns:a16="http://schemas.microsoft.com/office/drawing/2014/main" id="{F49F9F51-9791-754A-AEDF-E249A852DCDC}"/>
                </a:ext>
              </a:extLst>
            </p:cNvPr>
            <p:cNvSpPr/>
            <p:nvPr/>
          </p:nvSpPr>
          <p:spPr>
            <a:xfrm flipV="1">
              <a:off x="2415079" y="764631"/>
              <a:ext cx="0" cy="402639"/>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34" name="Line">
              <a:extLst>
                <a:ext uri="{FF2B5EF4-FFF2-40B4-BE49-F238E27FC236}">
                  <a16:creationId xmlns:a16="http://schemas.microsoft.com/office/drawing/2014/main" id="{2D88EDA6-A0BB-7544-ADA2-71E5873457A0}"/>
                </a:ext>
              </a:extLst>
            </p:cNvPr>
            <p:cNvSpPr/>
            <p:nvPr/>
          </p:nvSpPr>
          <p:spPr>
            <a:xfrm flipV="1">
              <a:off x="3667669" y="764632"/>
              <a:ext cx="0" cy="402639"/>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dirty="0"/>
            </a:p>
          </p:txBody>
        </p:sp>
        <p:sp>
          <p:nvSpPr>
            <p:cNvPr id="35" name="Confucius 551 BCE">
              <a:extLst>
                <a:ext uri="{FF2B5EF4-FFF2-40B4-BE49-F238E27FC236}">
                  <a16:creationId xmlns:a16="http://schemas.microsoft.com/office/drawing/2014/main" id="{555E1FE0-3C16-F44A-9EEF-FE81310BA6D4}"/>
                </a:ext>
              </a:extLst>
            </p:cNvPr>
            <p:cNvSpPr/>
            <p:nvPr/>
          </p:nvSpPr>
          <p:spPr>
            <a:xfrm>
              <a:off x="3070938"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b="1"/>
              </a:pPr>
              <a:r>
                <a:rPr sz="2000" dirty="0">
                  <a:latin typeface="Arial" panose="020B0604020202020204" pitchFamily="34" charset="0"/>
                  <a:cs typeface="Arial" panose="020B0604020202020204" pitchFamily="34" charset="0"/>
                </a:rPr>
                <a:t>Confucius</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551 BCE</a:t>
              </a:r>
            </a:p>
          </p:txBody>
        </p:sp>
        <p:sp>
          <p:nvSpPr>
            <p:cNvPr id="36" name="601 BCE (?)…">
              <a:extLst>
                <a:ext uri="{FF2B5EF4-FFF2-40B4-BE49-F238E27FC236}">
                  <a16:creationId xmlns:a16="http://schemas.microsoft.com/office/drawing/2014/main" id="{4821ED69-57A7-BB45-A5F6-53B8E2CE7680}"/>
                </a:ext>
              </a:extLst>
            </p:cNvPr>
            <p:cNvSpPr/>
            <p:nvPr/>
          </p:nvSpPr>
          <p:spPr>
            <a:xfrm>
              <a:off x="1924420" y="1222375"/>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b="1"/>
              </a:pPr>
              <a:r>
                <a:rPr sz="2000" dirty="0">
                  <a:latin typeface="Arial" panose="020B0604020202020204" pitchFamily="34" charset="0"/>
                  <a:cs typeface="Arial" panose="020B0604020202020204" pitchFamily="34" charset="0"/>
                </a:rPr>
                <a:t>601 BCE (?)</a:t>
              </a:r>
            </a:p>
            <a:p>
              <a:pPr>
                <a:defRPr b="1"/>
              </a:pPr>
              <a:r>
                <a:rPr sz="2000" dirty="0">
                  <a:latin typeface="Arial" panose="020B0604020202020204" pitchFamily="34" charset="0"/>
                  <a:cs typeface="Arial" panose="020B0604020202020204" pitchFamily="34" charset="0"/>
                </a:rPr>
                <a:t>Laozi</a:t>
              </a:r>
            </a:p>
          </p:txBody>
        </p:sp>
        <p:sp>
          <p:nvSpPr>
            <p:cNvPr id="37" name="Line">
              <a:extLst>
                <a:ext uri="{FF2B5EF4-FFF2-40B4-BE49-F238E27FC236}">
                  <a16:creationId xmlns:a16="http://schemas.microsoft.com/office/drawing/2014/main" id="{B9436200-B406-5740-843C-0CD725D0B83B}"/>
                </a:ext>
              </a:extLst>
            </p:cNvPr>
            <p:cNvSpPr/>
            <p:nvPr/>
          </p:nvSpPr>
          <p:spPr>
            <a:xfrm flipH="1" flipV="1">
              <a:off x="6289133" y="764633"/>
              <a:ext cx="0" cy="402638"/>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lang="en-GB" dirty="0"/>
            </a:p>
          </p:txBody>
        </p:sp>
        <p:sp>
          <p:nvSpPr>
            <p:cNvPr id="38" name="Mencius…">
              <a:extLst>
                <a:ext uri="{FF2B5EF4-FFF2-40B4-BE49-F238E27FC236}">
                  <a16:creationId xmlns:a16="http://schemas.microsoft.com/office/drawing/2014/main" id="{74E87C86-D05A-AA43-99FE-C0A642CA1755}"/>
                </a:ext>
              </a:extLst>
            </p:cNvPr>
            <p:cNvSpPr/>
            <p:nvPr/>
          </p:nvSpPr>
          <p:spPr>
            <a:xfrm>
              <a:off x="5789731"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b="1"/>
              </a:pPr>
              <a:r>
                <a:rPr sz="2000" dirty="0">
                  <a:latin typeface="Arial" panose="020B0604020202020204" pitchFamily="34" charset="0"/>
                  <a:cs typeface="Arial" panose="020B0604020202020204" pitchFamily="34" charset="0"/>
                </a:rPr>
                <a:t>Mencius</a:t>
              </a:r>
            </a:p>
            <a:p>
              <a:pPr>
                <a:defRPr b="1"/>
              </a:pPr>
              <a:r>
                <a:rPr sz="2000" dirty="0">
                  <a:latin typeface="Arial" panose="020B0604020202020204" pitchFamily="34" charset="0"/>
                  <a:cs typeface="Arial" panose="020B0604020202020204" pitchFamily="34" charset="0"/>
                </a:rPr>
                <a:t>372 BCE</a:t>
              </a:r>
            </a:p>
          </p:txBody>
        </p:sp>
        <p:sp>
          <p:nvSpPr>
            <p:cNvPr id="39" name="Line">
              <a:extLst>
                <a:ext uri="{FF2B5EF4-FFF2-40B4-BE49-F238E27FC236}">
                  <a16:creationId xmlns:a16="http://schemas.microsoft.com/office/drawing/2014/main" id="{4F8BA711-7AD4-BE4D-9016-0EB90B20D6EF}"/>
                </a:ext>
              </a:extLst>
            </p:cNvPr>
            <p:cNvSpPr/>
            <p:nvPr/>
          </p:nvSpPr>
          <p:spPr>
            <a:xfrm flipH="1" flipV="1">
              <a:off x="7548063" y="756042"/>
              <a:ext cx="0" cy="411228"/>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40" name="Xunzi…">
              <a:extLst>
                <a:ext uri="{FF2B5EF4-FFF2-40B4-BE49-F238E27FC236}">
                  <a16:creationId xmlns:a16="http://schemas.microsoft.com/office/drawing/2014/main" id="{C8AE36E6-E5FA-DA43-A41B-B48660D33E8D}"/>
                </a:ext>
              </a:extLst>
            </p:cNvPr>
            <p:cNvSpPr/>
            <p:nvPr/>
          </p:nvSpPr>
          <p:spPr>
            <a:xfrm>
              <a:off x="7227365"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b="1"/>
              </a:pPr>
              <a:r>
                <a:rPr sz="2000" dirty="0" err="1">
                  <a:latin typeface="Arial" panose="020B0604020202020204" pitchFamily="34" charset="0"/>
                  <a:cs typeface="Arial" panose="020B0604020202020204" pitchFamily="34" charset="0"/>
                </a:rPr>
                <a:t>Xunzi</a:t>
              </a:r>
              <a:endParaRPr sz="2000" dirty="0">
                <a:latin typeface="Arial" panose="020B0604020202020204" pitchFamily="34" charset="0"/>
                <a:cs typeface="Arial" panose="020B0604020202020204" pitchFamily="34" charset="0"/>
              </a:endParaRPr>
            </a:p>
            <a:p>
              <a:pPr>
                <a:defRPr b="1"/>
              </a:pPr>
              <a:r>
                <a:rPr sz="2000" dirty="0">
                  <a:latin typeface="Arial" panose="020B0604020202020204" pitchFamily="34" charset="0"/>
                  <a:cs typeface="Arial" panose="020B0604020202020204" pitchFamily="34" charset="0"/>
                </a:rPr>
                <a:t>c. 310 BCE</a:t>
              </a:r>
            </a:p>
          </p:txBody>
        </p:sp>
        <p:sp>
          <p:nvSpPr>
            <p:cNvPr id="41" name="Line">
              <a:extLst>
                <a:ext uri="{FF2B5EF4-FFF2-40B4-BE49-F238E27FC236}">
                  <a16:creationId xmlns:a16="http://schemas.microsoft.com/office/drawing/2014/main" id="{833885B0-2FCF-4741-AA88-9CB572073413}"/>
                </a:ext>
              </a:extLst>
            </p:cNvPr>
            <p:cNvSpPr/>
            <p:nvPr/>
          </p:nvSpPr>
          <p:spPr>
            <a:xfrm flipH="1" flipV="1">
              <a:off x="6704741" y="756042"/>
              <a:ext cx="0" cy="402638"/>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dirty="0"/>
            </a:p>
          </p:txBody>
        </p:sp>
        <p:sp>
          <p:nvSpPr>
            <p:cNvPr id="42" name="369 BCE…">
              <a:extLst>
                <a:ext uri="{FF2B5EF4-FFF2-40B4-BE49-F238E27FC236}">
                  <a16:creationId xmlns:a16="http://schemas.microsoft.com/office/drawing/2014/main" id="{ADBA11C8-E03E-094A-936D-AB2934436939}"/>
                </a:ext>
              </a:extLst>
            </p:cNvPr>
            <p:cNvSpPr/>
            <p:nvPr/>
          </p:nvSpPr>
          <p:spPr>
            <a:xfrm>
              <a:off x="6191542" y="1222375"/>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b="1"/>
              </a:pPr>
              <a:r>
                <a:rPr sz="2000" dirty="0">
                  <a:latin typeface="Arial" panose="020B0604020202020204" pitchFamily="34" charset="0"/>
                  <a:cs typeface="Arial" panose="020B0604020202020204" pitchFamily="34" charset="0"/>
                </a:rPr>
                <a:t>369 BCE</a:t>
              </a:r>
            </a:p>
            <a:p>
              <a:pPr>
                <a:defRPr b="1"/>
              </a:pPr>
              <a:r>
                <a:rPr sz="2000" dirty="0">
                  <a:latin typeface="Arial" panose="020B0604020202020204" pitchFamily="34" charset="0"/>
                  <a:cs typeface="Arial" panose="020B0604020202020204" pitchFamily="34" charset="0"/>
                </a:rPr>
                <a:t>Zhuangzi</a:t>
              </a:r>
            </a:p>
          </p:txBody>
        </p:sp>
        <p:sp>
          <p:nvSpPr>
            <p:cNvPr id="43" name="Confucians">
              <a:extLst>
                <a:ext uri="{FF2B5EF4-FFF2-40B4-BE49-F238E27FC236}">
                  <a16:creationId xmlns:a16="http://schemas.microsoft.com/office/drawing/2014/main" id="{D430A278-A163-5140-BE65-A0C02A0157F6}"/>
                </a:ext>
              </a:extLst>
            </p:cNvPr>
            <p:cNvSpPr/>
            <p:nvPr/>
          </p:nvSpPr>
          <p:spPr>
            <a:xfrm>
              <a:off x="0" y="133350"/>
              <a:ext cx="1270000"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i="1"/>
              </a:lvl1pPr>
            </a:lstStyle>
            <a:p>
              <a:r>
                <a:rPr sz="2000" dirty="0">
                  <a:latin typeface="Arial" panose="020B0604020202020204" pitchFamily="34" charset="0"/>
                  <a:cs typeface="Arial" panose="020B0604020202020204" pitchFamily="34" charset="0"/>
                </a:rPr>
                <a:t>Confucians</a:t>
              </a:r>
            </a:p>
          </p:txBody>
        </p:sp>
        <p:sp>
          <p:nvSpPr>
            <p:cNvPr id="44" name="Daoists">
              <a:extLst>
                <a:ext uri="{FF2B5EF4-FFF2-40B4-BE49-F238E27FC236}">
                  <a16:creationId xmlns:a16="http://schemas.microsoft.com/office/drawing/2014/main" id="{2E2B1DED-D20B-244A-9DBB-A510260A00B6}"/>
                </a:ext>
              </a:extLst>
            </p:cNvPr>
            <p:cNvSpPr/>
            <p:nvPr/>
          </p:nvSpPr>
          <p:spPr>
            <a:xfrm>
              <a:off x="205159" y="1355725"/>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i="1"/>
              </a:lvl1pPr>
            </a:lstStyle>
            <a:p>
              <a:r>
                <a:rPr sz="2000" dirty="0" err="1">
                  <a:latin typeface="Arial" panose="020B0604020202020204" pitchFamily="34" charset="0"/>
                  <a:cs typeface="Arial" panose="020B0604020202020204" pitchFamily="34" charset="0"/>
                </a:rPr>
                <a:t>Daoists</a:t>
              </a:r>
              <a:endParaRPr sz="2000" dirty="0">
                <a:latin typeface="Arial" panose="020B0604020202020204" pitchFamily="34" charset="0"/>
                <a:cs typeface="Arial" panose="020B0604020202020204" pitchFamily="34" charset="0"/>
              </a:endParaRPr>
            </a:p>
          </p:txBody>
        </p:sp>
        <p:sp>
          <p:nvSpPr>
            <p:cNvPr id="45" name="c. 624 BCE…">
              <a:extLst>
                <a:ext uri="{FF2B5EF4-FFF2-40B4-BE49-F238E27FC236}">
                  <a16:creationId xmlns:a16="http://schemas.microsoft.com/office/drawing/2014/main" id="{C1053D24-E0CD-9943-8AC3-9DF2C72FBF8A}"/>
                </a:ext>
              </a:extLst>
            </p:cNvPr>
            <p:cNvSpPr/>
            <p:nvPr/>
          </p:nvSpPr>
          <p:spPr>
            <a:xfrm>
              <a:off x="1491820" y="3763191"/>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b="1">
                  <a:solidFill>
                    <a:schemeClr val="accent3">
                      <a:lumOff val="-12941"/>
                    </a:schemeClr>
                  </a:solidFill>
                </a:defRPr>
              </a:pPr>
              <a:endParaRPr sz="2000" dirty="0">
                <a:latin typeface="Arial" panose="020B0604020202020204" pitchFamily="34" charset="0"/>
                <a:cs typeface="Arial" panose="020B0604020202020204" pitchFamily="34" charset="0"/>
              </a:endParaRPr>
            </a:p>
          </p:txBody>
        </p:sp>
        <p:sp>
          <p:nvSpPr>
            <p:cNvPr id="46" name="c. 470 BCE…">
              <a:extLst>
                <a:ext uri="{FF2B5EF4-FFF2-40B4-BE49-F238E27FC236}">
                  <a16:creationId xmlns:a16="http://schemas.microsoft.com/office/drawing/2014/main" id="{62830FC0-297F-9F42-83DA-9F98F383F1CE}"/>
                </a:ext>
              </a:extLst>
            </p:cNvPr>
            <p:cNvSpPr/>
            <p:nvPr/>
          </p:nvSpPr>
          <p:spPr>
            <a:xfrm>
              <a:off x="3280586" y="3763191"/>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b="1">
                  <a:solidFill>
                    <a:schemeClr val="accent3">
                      <a:lumOff val="-12941"/>
                    </a:schemeClr>
                  </a:solidFill>
                </a:defRPr>
              </a:pPr>
              <a:endParaRPr sz="2000" dirty="0">
                <a:latin typeface="Arial" panose="020B0604020202020204" pitchFamily="34" charset="0"/>
                <a:cs typeface="Arial" panose="020B0604020202020204" pitchFamily="34" charset="0"/>
              </a:endParaRPr>
            </a:p>
          </p:txBody>
        </p:sp>
        <p:sp>
          <p:nvSpPr>
            <p:cNvPr id="47" name="428 BCE…">
              <a:extLst>
                <a:ext uri="{FF2B5EF4-FFF2-40B4-BE49-F238E27FC236}">
                  <a16:creationId xmlns:a16="http://schemas.microsoft.com/office/drawing/2014/main" id="{71057583-676C-6D44-96F2-E42BDF29759E}"/>
                </a:ext>
              </a:extLst>
            </p:cNvPr>
            <p:cNvSpPr/>
            <p:nvPr/>
          </p:nvSpPr>
          <p:spPr>
            <a:xfrm>
              <a:off x="4709274" y="3763191"/>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b="1">
                  <a:solidFill>
                    <a:schemeClr val="accent3">
                      <a:lumOff val="-12941"/>
                    </a:schemeClr>
                  </a:solidFill>
                </a:defRPr>
              </a:pPr>
              <a:endParaRPr sz="2000" dirty="0">
                <a:latin typeface="Arial" panose="020B0604020202020204" pitchFamily="34" charset="0"/>
                <a:cs typeface="Arial" panose="020B0604020202020204" pitchFamily="34" charset="0"/>
              </a:endParaRPr>
            </a:p>
          </p:txBody>
        </p:sp>
        <p:sp>
          <p:nvSpPr>
            <p:cNvPr id="48" name="384 BCE…">
              <a:extLst>
                <a:ext uri="{FF2B5EF4-FFF2-40B4-BE49-F238E27FC236}">
                  <a16:creationId xmlns:a16="http://schemas.microsoft.com/office/drawing/2014/main" id="{4954C0E5-8C73-4442-9D08-6F42CCED1CF7}"/>
                </a:ext>
              </a:extLst>
            </p:cNvPr>
            <p:cNvSpPr/>
            <p:nvPr/>
          </p:nvSpPr>
          <p:spPr>
            <a:xfrm>
              <a:off x="5879750" y="3763191"/>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b="1">
                  <a:solidFill>
                    <a:schemeClr val="accent3">
                      <a:lumOff val="-12941"/>
                    </a:schemeClr>
                  </a:solidFill>
                </a:defRPr>
              </a:pPr>
              <a:endParaRPr sz="2000" dirty="0">
                <a:latin typeface="Arial" panose="020B0604020202020204" pitchFamily="34" charset="0"/>
                <a:cs typeface="Arial" panose="020B0604020202020204" pitchFamily="34" charset="0"/>
              </a:endParaRPr>
            </a:p>
          </p:txBody>
        </p:sp>
        <p:sp>
          <p:nvSpPr>
            <p:cNvPr id="52" name="Line">
              <a:extLst>
                <a:ext uri="{FF2B5EF4-FFF2-40B4-BE49-F238E27FC236}">
                  <a16:creationId xmlns:a16="http://schemas.microsoft.com/office/drawing/2014/main" id="{F48B5BB8-9821-3046-911D-810BFED4A314}"/>
                </a:ext>
              </a:extLst>
            </p:cNvPr>
            <p:cNvSpPr/>
            <p:nvPr/>
          </p:nvSpPr>
          <p:spPr>
            <a:xfrm flipV="1">
              <a:off x="4774647" y="923214"/>
              <a:ext cx="1" cy="1929131"/>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sp>
          <p:nvSpPr>
            <p:cNvPr id="53" name="Line">
              <a:extLst>
                <a:ext uri="{FF2B5EF4-FFF2-40B4-BE49-F238E27FC236}">
                  <a16:creationId xmlns:a16="http://schemas.microsoft.com/office/drawing/2014/main" id="{23C34DD8-C5B0-E548-8839-15158CD33917}"/>
                </a:ext>
              </a:extLst>
            </p:cNvPr>
            <p:cNvSpPr/>
            <p:nvPr/>
          </p:nvSpPr>
          <p:spPr>
            <a:xfrm flipV="1">
              <a:off x="9756296" y="744166"/>
              <a:ext cx="1" cy="2108179"/>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sp>
          <p:nvSpPr>
            <p:cNvPr id="54" name="Line">
              <a:extLst>
                <a:ext uri="{FF2B5EF4-FFF2-40B4-BE49-F238E27FC236}">
                  <a16:creationId xmlns:a16="http://schemas.microsoft.com/office/drawing/2014/main" id="{A8414CFE-F947-B345-A7A5-D63D03957C41}"/>
                </a:ext>
              </a:extLst>
            </p:cNvPr>
            <p:cNvSpPr/>
            <p:nvPr/>
          </p:nvSpPr>
          <p:spPr>
            <a:xfrm>
              <a:off x="4774647" y="2845994"/>
              <a:ext cx="1552580" cy="1"/>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sp>
          <p:nvSpPr>
            <p:cNvPr id="55" name="Line">
              <a:extLst>
                <a:ext uri="{FF2B5EF4-FFF2-40B4-BE49-F238E27FC236}">
                  <a16:creationId xmlns:a16="http://schemas.microsoft.com/office/drawing/2014/main" id="{845350BF-39DD-A643-B124-70FA0D7CA097}"/>
                </a:ext>
              </a:extLst>
            </p:cNvPr>
            <p:cNvSpPr/>
            <p:nvPr/>
          </p:nvSpPr>
          <p:spPr>
            <a:xfrm>
              <a:off x="8486163" y="2845994"/>
              <a:ext cx="1265903" cy="1"/>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sp>
          <p:nvSpPr>
            <p:cNvPr id="56" name="475–221 BCE Warring States Period">
              <a:extLst>
                <a:ext uri="{FF2B5EF4-FFF2-40B4-BE49-F238E27FC236}">
                  <a16:creationId xmlns:a16="http://schemas.microsoft.com/office/drawing/2014/main" id="{ADB7CD36-E128-6D44-90F9-E65D5684D1A4}"/>
                </a:ext>
              </a:extLst>
            </p:cNvPr>
            <p:cNvSpPr/>
            <p:nvPr/>
          </p:nvSpPr>
          <p:spPr>
            <a:xfrm>
              <a:off x="7357025" y="266692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a:defRPr i="1"/>
              </a:pPr>
              <a:r>
                <a:rPr sz="2000" dirty="0">
                  <a:latin typeface="Arial" panose="020B0604020202020204" pitchFamily="34" charset="0"/>
                  <a:cs typeface="Arial" panose="020B0604020202020204" pitchFamily="34" charset="0"/>
                </a:rPr>
                <a:t>475–221 BCE</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Warring States Period</a:t>
              </a:r>
            </a:p>
          </p:txBody>
        </p:sp>
        <p:sp>
          <p:nvSpPr>
            <p:cNvPr id="57" name="Line">
              <a:extLst>
                <a:ext uri="{FF2B5EF4-FFF2-40B4-BE49-F238E27FC236}">
                  <a16:creationId xmlns:a16="http://schemas.microsoft.com/office/drawing/2014/main" id="{FDFD3010-07E5-5348-B732-E81E9F8DFAA9}"/>
                </a:ext>
              </a:extLst>
            </p:cNvPr>
            <p:cNvSpPr/>
            <p:nvPr/>
          </p:nvSpPr>
          <p:spPr>
            <a:xfrm>
              <a:off x="3616561" y="2845994"/>
              <a:ext cx="1156218" cy="1"/>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sp>
          <p:nvSpPr>
            <p:cNvPr id="58" name="771–476 BCE Spring and Autumn Period">
              <a:extLst>
                <a:ext uri="{FF2B5EF4-FFF2-40B4-BE49-F238E27FC236}">
                  <a16:creationId xmlns:a16="http://schemas.microsoft.com/office/drawing/2014/main" id="{FC05C8AB-F9B2-A447-A5D3-ADF7C0194D6C}"/>
                </a:ext>
              </a:extLst>
            </p:cNvPr>
            <p:cNvSpPr/>
            <p:nvPr/>
          </p:nvSpPr>
          <p:spPr>
            <a:xfrm>
              <a:off x="2415078" y="266692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a:defRPr i="1"/>
              </a:pPr>
              <a:r>
                <a:rPr sz="2000" dirty="0">
                  <a:latin typeface="Arial" panose="020B0604020202020204" pitchFamily="34" charset="0"/>
                  <a:cs typeface="Arial" panose="020B0604020202020204" pitchFamily="34" charset="0"/>
                </a:rPr>
                <a:t>771–476 BCE</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Spring and Autumn Period</a:t>
              </a:r>
            </a:p>
          </p:txBody>
        </p:sp>
        <p:sp>
          <p:nvSpPr>
            <p:cNvPr id="59" name="Line">
              <a:extLst>
                <a:ext uri="{FF2B5EF4-FFF2-40B4-BE49-F238E27FC236}">
                  <a16:creationId xmlns:a16="http://schemas.microsoft.com/office/drawing/2014/main" id="{0925F874-1247-564E-86A1-9082C617485D}"/>
                </a:ext>
              </a:extLst>
            </p:cNvPr>
            <p:cNvSpPr/>
            <p:nvPr/>
          </p:nvSpPr>
          <p:spPr>
            <a:xfrm>
              <a:off x="880112" y="2845994"/>
              <a:ext cx="332115" cy="1"/>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grpSp>
      <p:sp>
        <p:nvSpPr>
          <p:cNvPr id="2" name="TextBox 1">
            <a:extLst>
              <a:ext uri="{FF2B5EF4-FFF2-40B4-BE49-F238E27FC236}">
                <a16:creationId xmlns:a16="http://schemas.microsoft.com/office/drawing/2014/main" id="{91BA5CDA-26B3-CA4E-8830-0BD051AA0AB7}"/>
              </a:ext>
            </a:extLst>
          </p:cNvPr>
          <p:cNvSpPr txBox="1"/>
          <p:nvPr/>
        </p:nvSpPr>
        <p:spPr>
          <a:xfrm>
            <a:off x="7416800" y="5631543"/>
            <a:ext cx="923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itle 1"/>
          <p:cNvSpPr txBox="1"/>
          <p:nvPr/>
        </p:nvSpPr>
        <p:spPr>
          <a:xfrm>
            <a:off x="804453" y="-2189"/>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377"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378" name="Content Placeholder 8" descr="Content Placeholder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7" y="92114"/>
            <a:ext cx="3940618" cy="892217"/>
          </a:xfrm>
          <a:prstGeom prst="rect">
            <a:avLst/>
          </a:prstGeom>
          <a:ln w="12700">
            <a:miter lim="400000"/>
          </a:ln>
        </p:spPr>
      </p:pic>
      <p:sp>
        <p:nvSpPr>
          <p:cNvPr id="379" name="What Is the Way to be Human?"/>
          <p:cNvSpPr txBox="1">
            <a:spLocks noGrp="1"/>
          </p:cNvSpPr>
          <p:nvPr>
            <p:ph type="title"/>
          </p:nvPr>
        </p:nvSpPr>
        <p:spPr>
          <a:xfrm>
            <a:off x="1848098" y="2766218"/>
            <a:ext cx="8495804" cy="1325564"/>
          </a:xfrm>
          <a:prstGeom prst="rect">
            <a:avLst/>
          </a:prstGeom>
        </p:spPr>
        <p:txBody>
          <a:bodyPr>
            <a:normAutofit/>
          </a:bodyPr>
          <a:lstStyle>
            <a:lvl1pPr algn="ctr">
              <a:defRPr b="1"/>
            </a:lvl1pPr>
          </a:lstStyle>
          <a:p>
            <a:r>
              <a:rPr sz="3600" dirty="0">
                <a:latin typeface="Arial" panose="020B0604020202020204" pitchFamily="34" charset="0"/>
                <a:cs typeface="Arial" panose="020B0604020202020204" pitchFamily="34" charset="0"/>
              </a:rPr>
              <a:t>What Is the Way to be Human?</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itle 1"/>
          <p:cNvSpPr txBox="1"/>
          <p:nvPr/>
        </p:nvSpPr>
        <p:spPr>
          <a:xfrm>
            <a:off x="804453" y="-2189"/>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pic>
        <p:nvPicPr>
          <p:cNvPr id="383" name="Picture Placeholder 2" descr="Picture Placeholder 2"/>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6301929" y="207462"/>
            <a:ext cx="5868000" cy="5933510"/>
          </a:xfrm>
          <a:prstGeom prst="rect">
            <a:avLst/>
          </a:prstGeom>
        </p:spPr>
      </p:pic>
      <p:sp>
        <p:nvSpPr>
          <p:cNvPr id="384" name="Text Placeholder 3"/>
          <p:cNvSpPr txBox="1">
            <a:spLocks noGrp="1"/>
          </p:cNvSpPr>
          <p:nvPr>
            <p:ph type="body" sz="half" idx="1"/>
          </p:nvPr>
        </p:nvSpPr>
        <p:spPr>
          <a:xfrm>
            <a:off x="804453" y="1910608"/>
            <a:ext cx="6206684" cy="3793395"/>
          </a:xfrm>
          <a:prstGeom prst="rect">
            <a:avLst/>
          </a:prstGeom>
        </p:spPr>
        <p:txBody>
          <a:bodyPr>
            <a:noAutofit/>
          </a:bodyPr>
          <a:lstStyle/>
          <a:p>
            <a:pPr marL="145983" indent="-145983" defTabSz="832104">
              <a:spcBef>
                <a:spcPts val="900"/>
              </a:spcBef>
              <a:buSzPct val="100000"/>
              <a:buChar char="•"/>
              <a:defRPr sz="1456"/>
            </a:pPr>
            <a:r>
              <a:rPr lang="en-GB" sz="2000" dirty="0"/>
              <a:t> </a:t>
            </a:r>
            <a:r>
              <a:rPr sz="2000" dirty="0"/>
              <a:t>Kong </a:t>
            </a:r>
            <a:r>
              <a:rPr sz="2000" dirty="0" err="1"/>
              <a:t>Qiu</a:t>
            </a:r>
            <a:r>
              <a:rPr sz="2000" dirty="0"/>
              <a:t> (</a:t>
            </a:r>
            <a:r>
              <a:rPr sz="2000" dirty="0" err="1"/>
              <a:t>孔丘</a:t>
            </a:r>
            <a:r>
              <a:rPr sz="2000" dirty="0"/>
              <a:t>), </a:t>
            </a:r>
            <a:r>
              <a:rPr sz="2000" i="1" dirty="0"/>
              <a:t>trad</a:t>
            </a:r>
            <a:r>
              <a:rPr sz="2000" dirty="0"/>
              <a:t>. 551–479 BCE</a:t>
            </a:r>
          </a:p>
          <a:p>
            <a:pPr marL="492693" lvl="1" indent="-145983" defTabSz="832104">
              <a:spcBef>
                <a:spcPts val="900"/>
              </a:spcBef>
              <a:buSzPct val="100000"/>
              <a:buChar char="•"/>
              <a:defRPr sz="1456"/>
            </a:pPr>
            <a:r>
              <a:rPr lang="en-GB" sz="2000" dirty="0"/>
              <a:t> </a:t>
            </a:r>
            <a:r>
              <a:rPr sz="2000" dirty="0"/>
              <a:t>Referred to as ‘The Master’ by his disciples</a:t>
            </a:r>
          </a:p>
          <a:p>
            <a:pPr marL="492693" lvl="1" indent="-145983" defTabSz="832104">
              <a:spcBef>
                <a:spcPts val="900"/>
              </a:spcBef>
              <a:buSzPct val="100000"/>
              <a:buChar char="•"/>
              <a:defRPr sz="1456"/>
            </a:pPr>
            <a:r>
              <a:rPr lang="en-GB" sz="2000" dirty="0"/>
              <a:t> </a:t>
            </a:r>
            <a:r>
              <a:rPr sz="2000" dirty="0" err="1"/>
              <a:t>Kongzi</a:t>
            </a:r>
            <a:r>
              <a:rPr sz="2000" dirty="0"/>
              <a:t>, Kong Fu Zi</a:t>
            </a:r>
          </a:p>
          <a:p>
            <a:pPr marL="145983" indent="-145983" defTabSz="832104">
              <a:spcBef>
                <a:spcPts val="900"/>
              </a:spcBef>
              <a:buSzPct val="100000"/>
              <a:buChar char="•"/>
              <a:defRPr sz="1456"/>
            </a:pPr>
            <a:r>
              <a:rPr lang="en-GB" sz="2000" dirty="0"/>
              <a:t> </a:t>
            </a:r>
            <a:r>
              <a:rPr sz="2000" dirty="0"/>
              <a:t>Born to a minor noble family in the State of Song, but orphaned early</a:t>
            </a:r>
          </a:p>
          <a:p>
            <a:pPr marL="145983" indent="-145983" defTabSz="832104">
              <a:spcBef>
                <a:spcPts val="900"/>
              </a:spcBef>
              <a:buSzPct val="100000"/>
              <a:buChar char="•"/>
              <a:defRPr sz="1456"/>
            </a:pPr>
            <a:r>
              <a:rPr lang="en-GB" sz="2000" dirty="0"/>
              <a:t> </a:t>
            </a:r>
            <a:r>
              <a:rPr sz="2000" dirty="0"/>
              <a:t>Family moved to the State of Lu</a:t>
            </a:r>
          </a:p>
          <a:p>
            <a:pPr marL="145983" indent="-145983" defTabSz="832104">
              <a:spcBef>
                <a:spcPts val="900"/>
              </a:spcBef>
              <a:buSzPct val="100000"/>
              <a:buChar char="•"/>
              <a:defRPr sz="1456"/>
            </a:pPr>
            <a:r>
              <a:rPr lang="en-GB" sz="2000" dirty="0"/>
              <a:t> </a:t>
            </a:r>
            <a:r>
              <a:rPr sz="2000" dirty="0"/>
              <a:t>Held a minor position in the Lu government</a:t>
            </a:r>
          </a:p>
          <a:p>
            <a:pPr marL="145983" indent="-145983" defTabSz="832104">
              <a:spcBef>
                <a:spcPts val="900"/>
              </a:spcBef>
              <a:buSzPct val="100000"/>
              <a:buChar char="•"/>
              <a:defRPr sz="1456"/>
            </a:pPr>
            <a:r>
              <a:rPr lang="en-GB" sz="2000" dirty="0"/>
              <a:t> </a:t>
            </a:r>
            <a:r>
              <a:rPr sz="2000" dirty="0"/>
              <a:t>Numerous disciples of historical note, positive or negative</a:t>
            </a:r>
          </a:p>
          <a:p>
            <a:pPr defTabSz="832104">
              <a:spcBef>
                <a:spcPts val="900"/>
              </a:spcBef>
              <a:defRPr sz="1456"/>
            </a:pPr>
            <a:r>
              <a:rPr sz="2000" dirty="0"/>
              <a:t>“The Master said: At fifteen I set my heart on learning; at thirty I took my stand; at forty I came to be free from doubts; at fifty I understood the Decree of Heaven; at sixty my ear was attuned; at seventy I followed my heart’s desire without overstepping the line.” (</a:t>
            </a:r>
            <a:r>
              <a:rPr lang="en-GB" sz="2000" i="1" dirty="0"/>
              <a:t>Analects</a:t>
            </a:r>
            <a:r>
              <a:rPr lang="en-GB" sz="2000" dirty="0"/>
              <a:t> </a:t>
            </a:r>
            <a:r>
              <a:rPr sz="2000" dirty="0"/>
              <a:t>2.4)</a:t>
            </a:r>
          </a:p>
        </p:txBody>
      </p:sp>
      <p:sp>
        <p:nvSpPr>
          <p:cNvPr id="385"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386" name="Content Placeholder 8" descr="Content Placeholder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947" y="92114"/>
            <a:ext cx="3940618" cy="892217"/>
          </a:xfrm>
          <a:prstGeom prst="rect">
            <a:avLst/>
          </a:prstGeom>
          <a:ln w="12700">
            <a:miter lim="400000"/>
          </a:ln>
        </p:spPr>
      </p:pic>
      <p:sp>
        <p:nvSpPr>
          <p:cNvPr id="387" name="photograph of Confucius Statue in Chinese Garden, Singapore, by Anandajoti Bhikkhu3"/>
          <p:cNvSpPr txBox="1"/>
          <p:nvPr/>
        </p:nvSpPr>
        <p:spPr>
          <a:xfrm>
            <a:off x="7495550" y="6231894"/>
            <a:ext cx="4201225" cy="430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a:defRPr sz="1100"/>
            </a:pPr>
            <a:r>
              <a:rPr dirty="0">
                <a:latin typeface="Arial" panose="020B0604020202020204" pitchFamily="34" charset="0"/>
                <a:cs typeface="Arial" panose="020B0604020202020204" pitchFamily="34" charset="0"/>
              </a:rPr>
              <a:t>photograph of Confucius Statue in Chinese Garden, Singapore, by </a:t>
            </a:r>
            <a:r>
              <a:rPr dirty="0" err="1">
                <a:latin typeface="Arial" panose="020B0604020202020204" pitchFamily="34" charset="0"/>
                <a:cs typeface="Arial" panose="020B0604020202020204" pitchFamily="34" charset="0"/>
              </a:rPr>
              <a:t>Anandajoti</a:t>
            </a:r>
            <a:r>
              <a:rPr dirty="0">
                <a:latin typeface="Arial" panose="020B0604020202020204" pitchFamily="34" charset="0"/>
                <a:cs typeface="Arial" panose="020B0604020202020204" pitchFamily="34" charset="0"/>
              </a:rPr>
              <a:t> Bhikkhu</a:t>
            </a:r>
            <a:r>
              <a:rPr baseline="31999" dirty="0">
                <a:latin typeface="Arial" panose="020B0604020202020204" pitchFamily="34" charset="0"/>
                <a:cs typeface="Arial" panose="020B0604020202020204" pitchFamily="34" charset="0"/>
              </a:rPr>
              <a:t>3</a:t>
            </a:r>
          </a:p>
        </p:txBody>
      </p:sp>
      <p:sp>
        <p:nvSpPr>
          <p:cNvPr id="9" name="Title 1">
            <a:extLst>
              <a:ext uri="{FF2B5EF4-FFF2-40B4-BE49-F238E27FC236}">
                <a16:creationId xmlns:a16="http://schemas.microsoft.com/office/drawing/2014/main" id="{02782F9B-4CAF-DE4F-9AE2-7BDF5BEE6031}"/>
              </a:ext>
            </a:extLst>
          </p:cNvPr>
          <p:cNvSpPr txBox="1">
            <a:spLocks/>
          </p:cNvSpPr>
          <p:nvPr/>
        </p:nvSpPr>
        <p:spPr>
          <a:xfrm>
            <a:off x="666955" y="1076446"/>
            <a:ext cx="10515600" cy="83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05255" rtl="0" latinLnBrk="0">
              <a:lnSpc>
                <a:spcPct val="90000"/>
              </a:lnSpc>
              <a:spcBef>
                <a:spcPts val="0"/>
              </a:spcBef>
              <a:spcAft>
                <a:spcPts val="0"/>
              </a:spcAft>
              <a:buClrTx/>
              <a:buSzTx/>
              <a:buFontTx/>
              <a:buNone/>
              <a:tabLst/>
              <a:defRPr sz="4356"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Confucius the Person</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 name="Title 1"/>
          <p:cNvSpPr txBox="1"/>
          <p:nvPr/>
        </p:nvSpPr>
        <p:spPr>
          <a:xfrm>
            <a:off x="804453" y="-2189"/>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pic>
        <p:nvPicPr>
          <p:cNvPr id="391" name="Picture Placeholder 2" descr="Picture Placeholder 2"/>
          <p:cNvPicPr>
            <a:picLocks noGrp="1" noChangeAspect="1"/>
          </p:cNvPicPr>
          <p:nvPr>
            <p:ph type="pic" idx="13"/>
          </p:nvPr>
        </p:nvPicPr>
        <p:blipFill>
          <a:blip r:embed="rId2" cstate="screen">
            <a:extLst>
              <a:ext uri="{28A0092B-C50C-407E-A947-70E740481C1C}">
                <a14:useLocalDpi xmlns:a14="http://schemas.microsoft.com/office/drawing/2010/main"/>
              </a:ext>
            </a:extLst>
          </a:blip>
          <a:srcRect/>
          <a:stretch>
            <a:fillRect/>
          </a:stretch>
        </p:blipFill>
        <p:spPr>
          <a:xfrm>
            <a:off x="6584693" y="1910608"/>
            <a:ext cx="5402315" cy="4108987"/>
          </a:xfrm>
          <a:prstGeom prst="rect">
            <a:avLst/>
          </a:prstGeom>
        </p:spPr>
      </p:pic>
      <p:sp>
        <p:nvSpPr>
          <p:cNvPr id="392" name="Text Placeholder 3"/>
          <p:cNvSpPr txBox="1">
            <a:spLocks noGrp="1"/>
          </p:cNvSpPr>
          <p:nvPr>
            <p:ph type="body" sz="half" idx="1"/>
          </p:nvPr>
        </p:nvSpPr>
        <p:spPr>
          <a:xfrm>
            <a:off x="709543" y="1910608"/>
            <a:ext cx="6112171" cy="3542478"/>
          </a:xfrm>
          <a:prstGeom prst="rect">
            <a:avLst/>
          </a:prstGeom>
        </p:spPr>
        <p:txBody>
          <a:bodyPr>
            <a:noAutofit/>
          </a:bodyPr>
          <a:lstStyle/>
          <a:p>
            <a:pPr marL="141170" indent="-141170" defTabSz="804672">
              <a:spcBef>
                <a:spcPts val="800"/>
              </a:spcBef>
              <a:buSzPct val="100000"/>
              <a:buChar char="•"/>
              <a:defRPr sz="1408"/>
            </a:pPr>
            <a:r>
              <a:rPr lang="en-GB" sz="2000" dirty="0">
                <a:latin typeface="Arial" panose="020B0604020202020204" pitchFamily="34" charset="0"/>
                <a:cs typeface="Arial" panose="020B0604020202020204" pitchFamily="34" charset="0"/>
              </a:rPr>
              <a:t> Written during early Warring States Period after Confucius’ death in 479 BCE (finalised mid-Han)</a:t>
            </a:r>
          </a:p>
          <a:p>
            <a:pPr marL="141170" indent="-141170" defTabSz="804672">
              <a:spcBef>
                <a:spcPts val="800"/>
              </a:spcBef>
              <a:buSzPct val="100000"/>
              <a:buChar char="•"/>
              <a:defRPr sz="1408"/>
            </a:pPr>
            <a:r>
              <a:rPr lang="en-GB" sz="2000" dirty="0">
                <a:latin typeface="Arial" panose="020B0604020202020204" pitchFamily="34" charset="0"/>
                <a:cs typeface="Arial" panose="020B0604020202020204" pitchFamily="34" charset="0"/>
              </a:rPr>
              <a:t> Comprised of 20 books</a:t>
            </a:r>
          </a:p>
          <a:p>
            <a:pPr marL="141170" indent="-141170" defTabSz="804672">
              <a:spcBef>
                <a:spcPts val="800"/>
              </a:spcBef>
              <a:buSzPct val="100000"/>
              <a:buChar char="•"/>
              <a:defRPr sz="1408"/>
            </a:pPr>
            <a:r>
              <a:rPr lang="en-GB" sz="2000" dirty="0">
                <a:latin typeface="Arial" panose="020B0604020202020204" pitchFamily="34" charset="0"/>
                <a:cs typeface="Arial" panose="020B0604020202020204" pitchFamily="34" charset="0"/>
              </a:rPr>
              <a:t> Largely written and compiled by his disciples</a:t>
            </a:r>
          </a:p>
          <a:p>
            <a:pPr marL="141170" indent="-141170" defTabSz="804672">
              <a:spcBef>
                <a:spcPts val="800"/>
              </a:spcBef>
              <a:buSzPct val="100000"/>
              <a:buChar char="•"/>
              <a:defRPr sz="1408"/>
            </a:pPr>
            <a:r>
              <a:rPr lang="en-GB" sz="2000" dirty="0">
                <a:latin typeface="Arial" panose="020B0604020202020204" pitchFamily="34" charset="0"/>
                <a:cs typeface="Arial" panose="020B0604020202020204" pitchFamily="34" charset="0"/>
              </a:rPr>
              <a:t> Disputed composition</a:t>
            </a:r>
          </a:p>
          <a:p>
            <a:pPr marL="476450" lvl="1" indent="-141170" defTabSz="804672">
              <a:spcBef>
                <a:spcPts val="800"/>
              </a:spcBef>
              <a:buSzPct val="100000"/>
              <a:buChar char="•"/>
              <a:defRPr sz="1408"/>
            </a:pPr>
            <a:r>
              <a:rPr lang="en-GB" sz="2000" dirty="0">
                <a:latin typeface="Arial" panose="020B0604020202020204" pitchFamily="34" charset="0"/>
                <a:cs typeface="Arial" panose="020B0604020202020204" pitchFamily="34" charset="0"/>
              </a:rPr>
              <a:t> Authorship of constituent books (e.g. Daoist corruption in Book 18)</a:t>
            </a:r>
          </a:p>
          <a:p>
            <a:pPr marL="476450" lvl="1" indent="-141170" defTabSz="804672">
              <a:spcBef>
                <a:spcPts val="800"/>
              </a:spcBef>
              <a:buSzPct val="100000"/>
              <a:buChar char="•"/>
              <a:defRPr sz="1408"/>
            </a:pPr>
            <a:r>
              <a:rPr lang="en-GB" sz="2000" dirty="0">
                <a:latin typeface="Arial" panose="020B0604020202020204" pitchFamily="34" charset="0"/>
                <a:cs typeface="Arial" panose="020B0604020202020204" pitchFamily="34" charset="0"/>
              </a:rPr>
              <a:t> Three key versions from archaeological excavations</a:t>
            </a:r>
          </a:p>
          <a:p>
            <a:pPr marL="141170" indent="-141170" defTabSz="804672">
              <a:spcBef>
                <a:spcPts val="800"/>
              </a:spcBef>
              <a:buSzPct val="100000"/>
              <a:buChar char="•"/>
              <a:defRPr sz="1408"/>
            </a:pPr>
            <a:r>
              <a:rPr lang="en-GB" sz="2000" dirty="0">
                <a:latin typeface="Arial" panose="020B0604020202020204" pitchFamily="34" charset="0"/>
                <a:cs typeface="Arial" panose="020B0604020202020204" pitchFamily="34" charset="0"/>
              </a:rPr>
              <a:t> Most important reference point for Chinese intellectual history</a:t>
            </a:r>
          </a:p>
          <a:p>
            <a:pPr marL="141170" indent="-141170" defTabSz="804672">
              <a:spcBef>
                <a:spcPts val="800"/>
              </a:spcBef>
              <a:buSzPct val="100000"/>
              <a:buChar char="•"/>
              <a:defRPr sz="1408"/>
            </a:pPr>
            <a:r>
              <a:rPr lang="en-GB" sz="2000" dirty="0">
                <a:latin typeface="Arial" panose="020B0604020202020204" pitchFamily="34" charset="0"/>
                <a:cs typeface="Arial" panose="020B0604020202020204" pitchFamily="34" charset="0"/>
              </a:rPr>
              <a:t> Dialogues, (apparently) dogmatic assertions, behavioural observations</a:t>
            </a:r>
          </a:p>
          <a:p>
            <a:pPr marL="476450" lvl="1" indent="-141170" defTabSz="804672">
              <a:spcBef>
                <a:spcPts val="800"/>
              </a:spcBef>
              <a:buSzPct val="100000"/>
              <a:buChar char="•"/>
              <a:defRPr sz="1408"/>
            </a:pPr>
            <a:r>
              <a:rPr lang="en-GB" sz="2000" dirty="0">
                <a:latin typeface="Arial" panose="020B0604020202020204" pitchFamily="34" charset="0"/>
                <a:cs typeface="Arial" panose="020B0604020202020204" pitchFamily="34" charset="0"/>
              </a:rPr>
              <a:t> Little argumentation</a:t>
            </a:r>
          </a:p>
        </p:txBody>
      </p:sp>
      <p:sp>
        <p:nvSpPr>
          <p:cNvPr id="393"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394" name="Content Placeholder 8" descr="Content Placeholder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947" y="92114"/>
            <a:ext cx="3940618" cy="892217"/>
          </a:xfrm>
          <a:prstGeom prst="rect">
            <a:avLst/>
          </a:prstGeom>
          <a:ln w="12700">
            <a:miter lim="400000"/>
          </a:ln>
        </p:spPr>
      </p:pic>
      <p:sp>
        <p:nvSpPr>
          <p:cNvPr id="395" name="photograph of Analects of Confucius, from the Mogao Caves in Dunhuang, China4"/>
          <p:cNvSpPr txBox="1"/>
          <p:nvPr/>
        </p:nvSpPr>
        <p:spPr>
          <a:xfrm>
            <a:off x="6821714" y="6102844"/>
            <a:ext cx="5011342" cy="430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100"/>
            </a:pPr>
            <a:r>
              <a:rPr dirty="0">
                <a:latin typeface="Arial" panose="020B0604020202020204" pitchFamily="34" charset="0"/>
                <a:cs typeface="Arial" panose="020B0604020202020204" pitchFamily="34" charset="0"/>
              </a:rPr>
              <a:t>photograph of </a:t>
            </a:r>
            <a:r>
              <a:rPr i="1" dirty="0">
                <a:latin typeface="Arial" panose="020B0604020202020204" pitchFamily="34" charset="0"/>
                <a:cs typeface="Arial" panose="020B0604020202020204" pitchFamily="34" charset="0"/>
              </a:rPr>
              <a:t>Analects of Confucius</a:t>
            </a:r>
            <a:r>
              <a:rPr dirty="0">
                <a:latin typeface="Arial" panose="020B0604020202020204" pitchFamily="34" charset="0"/>
                <a:cs typeface="Arial" panose="020B0604020202020204" pitchFamily="34" charset="0"/>
              </a:rPr>
              <a:t>, from the </a:t>
            </a:r>
            <a:r>
              <a:rPr dirty="0" err="1">
                <a:latin typeface="Arial" panose="020B0604020202020204" pitchFamily="34" charset="0"/>
                <a:cs typeface="Arial" panose="020B0604020202020204" pitchFamily="34" charset="0"/>
              </a:rPr>
              <a:t>Mogao</a:t>
            </a:r>
            <a:r>
              <a:rPr dirty="0">
                <a:latin typeface="Arial" panose="020B0604020202020204" pitchFamily="34" charset="0"/>
                <a:cs typeface="Arial" panose="020B0604020202020204" pitchFamily="34" charset="0"/>
              </a:rPr>
              <a:t> Caves in Dunhuang, China</a:t>
            </a:r>
            <a:r>
              <a:rPr baseline="31999" dirty="0">
                <a:latin typeface="Arial" panose="020B0604020202020204" pitchFamily="34" charset="0"/>
                <a:cs typeface="Arial" panose="020B0604020202020204" pitchFamily="34" charset="0"/>
              </a:rPr>
              <a:t>4</a:t>
            </a:r>
          </a:p>
        </p:txBody>
      </p:sp>
      <p:sp>
        <p:nvSpPr>
          <p:cNvPr id="9" name="Title 1">
            <a:extLst>
              <a:ext uri="{FF2B5EF4-FFF2-40B4-BE49-F238E27FC236}">
                <a16:creationId xmlns:a16="http://schemas.microsoft.com/office/drawing/2014/main" id="{D18F934E-BBA5-9D4A-8F7A-F8DD7D2A6FAB}"/>
              </a:ext>
            </a:extLst>
          </p:cNvPr>
          <p:cNvSpPr txBox="1">
            <a:spLocks/>
          </p:cNvSpPr>
          <p:nvPr/>
        </p:nvSpPr>
        <p:spPr>
          <a:xfrm>
            <a:off x="666955" y="1076446"/>
            <a:ext cx="10515600" cy="83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05255" rtl="0" latinLnBrk="0">
              <a:lnSpc>
                <a:spcPct val="90000"/>
              </a:lnSpc>
              <a:spcBef>
                <a:spcPts val="0"/>
              </a:spcBef>
              <a:spcAft>
                <a:spcPts val="0"/>
              </a:spcAft>
              <a:buClrTx/>
              <a:buSzTx/>
              <a:buFontTx/>
              <a:buNone/>
              <a:tabLst/>
              <a:defRPr sz="4356"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The </a:t>
            </a:r>
            <a:r>
              <a:rPr lang="en-GB" sz="3600" b="1" i="1" dirty="0">
                <a:latin typeface="Arial" panose="020B0604020202020204" pitchFamily="34" charset="0"/>
                <a:cs typeface="Arial" panose="020B0604020202020204" pitchFamily="34" charset="0"/>
              </a:rPr>
              <a:t>Analects</a:t>
            </a:r>
            <a:r>
              <a:rPr lang="en-GB" sz="3600" b="1" dirty="0">
                <a:latin typeface="Arial" panose="020B0604020202020204" pitchFamily="34" charset="0"/>
                <a:cs typeface="Arial" panose="020B0604020202020204" pitchFamily="34" charset="0"/>
              </a:rPr>
              <a:t> [</a:t>
            </a:r>
            <a:r>
              <a:rPr lang="en-GB" sz="3600" b="1" i="1" dirty="0" err="1">
                <a:latin typeface="Arial" panose="020B0604020202020204" pitchFamily="34" charset="0"/>
                <a:cs typeface="Arial" panose="020B0604020202020204" pitchFamily="34" charset="0"/>
              </a:rPr>
              <a:t>Lunyu</a:t>
            </a:r>
            <a:r>
              <a:rPr lang="en-GB" sz="3600" b="1" dirty="0">
                <a:latin typeface="Arial" panose="020B0604020202020204" pitchFamily="34" charset="0"/>
                <a:cs typeface="Arial" panose="020B0604020202020204" pitchFamily="34" charset="0"/>
              </a:rPr>
              <a:t> </a:t>
            </a:r>
            <a:r>
              <a:rPr lang="ja-JP" altLang="en-US" sz="3600" b="1">
                <a:latin typeface="Arial" panose="020B0604020202020204" pitchFamily="34" charset="0"/>
                <a:cs typeface="Arial" panose="020B0604020202020204" pitchFamily="34" charset="0"/>
              </a:rPr>
              <a:t>論語</a:t>
            </a:r>
            <a:r>
              <a:rPr lang="en-US" altLang="ja-JP" sz="3600" b="1" dirty="0">
                <a:latin typeface="Arial" panose="020B0604020202020204" pitchFamily="34" charset="0"/>
                <a:cs typeface="Arial" panose="020B0604020202020204" pitchFamily="34" charset="0"/>
              </a:rPr>
              <a:t>]</a:t>
            </a:r>
            <a:endParaRPr lang="en-GB" sz="3600" b="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sp>
        <p:nvSpPr>
          <p:cNvPr id="398"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00"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401" name="Content Placeholder 5"/>
          <p:cNvSpPr txBox="1">
            <a:spLocks noGrp="1"/>
          </p:cNvSpPr>
          <p:nvPr>
            <p:ph type="body" idx="1"/>
          </p:nvPr>
        </p:nvSpPr>
        <p:spPr>
          <a:xfrm>
            <a:off x="2533501" y="1253331"/>
            <a:ext cx="9300899" cy="4351338"/>
          </a:xfrm>
          <a:prstGeom prst="rect">
            <a:avLst/>
          </a:prstGeom>
        </p:spPr>
        <p:txBody>
          <a:bodyPr>
            <a:normAutofit/>
          </a:bodyPr>
          <a:lstStyle/>
          <a:p>
            <a:pPr marL="244241" indent="-244241" defTabSz="795527">
              <a:spcBef>
                <a:spcPts val="800"/>
              </a:spcBef>
              <a:buFontTx/>
              <a:defRPr sz="2436">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“Zigong said, ‘One can get to learn about the Master’s accomplishments in literature and the cultural tradition </a:t>
            </a:r>
            <a:r>
              <a:rPr sz="2000" b="1" dirty="0">
                <a:latin typeface="Arial" panose="020B0604020202020204" pitchFamily="34" charset="0"/>
                <a:cs typeface="Arial" panose="020B0604020202020204" pitchFamily="34" charset="0"/>
              </a:rPr>
              <a:t>but not his views on human nature and the way of Heaven</a:t>
            </a:r>
            <a:r>
              <a:rPr sz="2000" dirty="0">
                <a:latin typeface="Arial" panose="020B0604020202020204" pitchFamily="34" charset="0"/>
                <a:cs typeface="Arial" panose="020B0604020202020204" pitchFamily="34" charset="0"/>
              </a:rPr>
              <a:t>.’” (5.13)</a:t>
            </a:r>
          </a:p>
          <a:p>
            <a:pPr marL="244241" indent="-244241" defTabSz="795527">
              <a:spcBef>
                <a:spcPts val="800"/>
              </a:spcBef>
              <a:buFontTx/>
              <a:defRPr sz="2436">
                <a:latin typeface="Trebuchet MS"/>
                <a:ea typeface="Trebuchet MS"/>
                <a:cs typeface="Trebuchet MS"/>
                <a:sym typeface="Trebuchet MS"/>
              </a:defRPr>
            </a:pPr>
            <a:endParaRPr lang="en-GB" sz="2000" dirty="0">
              <a:latin typeface="Arial" panose="020B0604020202020204" pitchFamily="34" charset="0"/>
              <a:cs typeface="Arial" panose="020B0604020202020204" pitchFamily="34" charset="0"/>
            </a:endParaRPr>
          </a:p>
          <a:p>
            <a:pPr marL="244241" indent="-244241" defTabSz="795527">
              <a:spcBef>
                <a:spcPts val="800"/>
              </a:spcBef>
              <a:buFontTx/>
              <a:defRPr sz="2436">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“The Master said, ‘You can speak about </a:t>
            </a:r>
            <a:r>
              <a:rPr sz="2000" b="1" dirty="0">
                <a:latin typeface="Arial" panose="020B0604020202020204" pitchFamily="34" charset="0"/>
                <a:cs typeface="Arial" panose="020B0604020202020204" pitchFamily="34" charset="0"/>
              </a:rPr>
              <a:t>higher matters to those who are above the middle in intelligence</a:t>
            </a:r>
            <a:r>
              <a:rPr sz="2000" dirty="0">
                <a:latin typeface="Arial" panose="020B0604020202020204" pitchFamily="34" charset="0"/>
                <a:cs typeface="Arial" panose="020B0604020202020204" pitchFamily="34" charset="0"/>
              </a:rPr>
              <a:t> but not to those who are below the middle in intelligence.’” (6.21)</a:t>
            </a:r>
          </a:p>
          <a:p>
            <a:pPr marL="244241" indent="-244241" defTabSz="795527">
              <a:spcBef>
                <a:spcPts val="800"/>
              </a:spcBef>
              <a:buFontTx/>
              <a:defRPr sz="2436">
                <a:latin typeface="Trebuchet MS"/>
                <a:ea typeface="Trebuchet MS"/>
                <a:cs typeface="Trebuchet MS"/>
                <a:sym typeface="Trebuchet MS"/>
              </a:defRPr>
            </a:pPr>
            <a:endParaRPr lang="en-GB" sz="2000" dirty="0">
              <a:latin typeface="Arial" panose="020B0604020202020204" pitchFamily="34" charset="0"/>
              <a:cs typeface="Arial" panose="020B0604020202020204" pitchFamily="34" charset="0"/>
            </a:endParaRPr>
          </a:p>
          <a:p>
            <a:pPr marL="244241" indent="-244241" defTabSz="795527">
              <a:spcBef>
                <a:spcPts val="800"/>
              </a:spcBef>
              <a:buFontTx/>
              <a:defRPr sz="2436">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“The Master said, ‘I wish not to speak anymore.’</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  Zigong said, ‘If you do not speak, what will there be for your disciples to transmit?’</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  The Master said, ‘What does Heaven ever say? </a:t>
            </a:r>
            <a:r>
              <a:rPr sz="2000" b="1" dirty="0">
                <a:latin typeface="Arial" panose="020B0604020202020204" pitchFamily="34" charset="0"/>
                <a:cs typeface="Arial" panose="020B0604020202020204" pitchFamily="34" charset="0"/>
              </a:rPr>
              <a:t>Yet the four seasons move in order, and the hundred things come to life.</a:t>
            </a:r>
            <a:r>
              <a:rPr sz="2000" dirty="0">
                <a:latin typeface="Arial" panose="020B0604020202020204" pitchFamily="34" charset="0"/>
                <a:cs typeface="Arial" panose="020B0604020202020204" pitchFamily="34" charset="0"/>
              </a:rPr>
              <a:t> What does Heaven ever say?’” (17.19)</a:t>
            </a:r>
          </a:p>
        </p:txBody>
      </p:sp>
      <p:sp>
        <p:nvSpPr>
          <p:cNvPr id="7" name="Title 1">
            <a:extLst>
              <a:ext uri="{FF2B5EF4-FFF2-40B4-BE49-F238E27FC236}">
                <a16:creationId xmlns:a16="http://schemas.microsoft.com/office/drawing/2014/main" id="{426952B4-663D-5E46-A2B6-3FA76311C407}"/>
              </a:ext>
            </a:extLst>
          </p:cNvPr>
          <p:cNvSpPr txBox="1">
            <a:spLocks/>
          </p:cNvSpPr>
          <p:nvPr/>
        </p:nvSpPr>
        <p:spPr>
          <a:xfrm>
            <a:off x="2536045" y="9808"/>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Human Nature in the </a:t>
            </a:r>
            <a:r>
              <a:rPr lang="en-GB" sz="3600" b="1" i="1" dirty="0">
                <a:latin typeface="Arial" panose="020B0604020202020204" pitchFamily="34" charset="0"/>
                <a:cs typeface="Arial" panose="020B0604020202020204" pitchFamily="34" charset="0"/>
              </a:rPr>
              <a:t>Analects</a:t>
            </a:r>
            <a:r>
              <a:rPr lang="en-GB" sz="3600" b="1" dirty="0">
                <a:latin typeface="Arial" panose="020B0604020202020204" pitchFamily="34" charset="0"/>
                <a:cs typeface="Arial" panose="020B0604020202020204" pitchFamily="34" charset="0"/>
              </a:rPr>
              <a:t>?</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404"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06"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407" name="Content Placeholder 5"/>
          <p:cNvSpPr txBox="1">
            <a:spLocks noGrp="1"/>
          </p:cNvSpPr>
          <p:nvPr>
            <p:ph type="body" idx="1"/>
          </p:nvPr>
        </p:nvSpPr>
        <p:spPr>
          <a:xfrm>
            <a:off x="2533501" y="1253331"/>
            <a:ext cx="9300899" cy="4351338"/>
          </a:xfrm>
          <a:prstGeom prst="rect">
            <a:avLst/>
          </a:prstGeom>
        </p:spPr>
        <p:txBody>
          <a:bodyPr>
            <a:normAutofit/>
          </a:bodyPr>
          <a:lstStyle/>
          <a:p>
            <a:pPr marL="571500" indent="-571500">
              <a:buFontTx/>
              <a:buAutoNum type="arabicParenBoth"/>
              <a:defRPr>
                <a:latin typeface="Trebuchet MS"/>
                <a:ea typeface="Trebuchet MS"/>
                <a:cs typeface="Trebuchet MS"/>
                <a:sym typeface="Trebuchet MS"/>
              </a:defRPr>
            </a:pPr>
            <a:r>
              <a:rPr sz="2000" b="1" dirty="0">
                <a:latin typeface="Arial" panose="020B0604020202020204" pitchFamily="34" charset="0"/>
                <a:cs typeface="Arial" panose="020B0604020202020204" pitchFamily="34" charset="0"/>
              </a:rPr>
              <a:t>Confucian Ritualism</a:t>
            </a:r>
          </a:p>
          <a:p>
            <a:pPr marL="0" indent="0">
              <a:buSzTx/>
              <a:buFontTx/>
              <a:buNone/>
              <a:defRPr>
                <a:latin typeface="Trebuchet MS"/>
                <a:ea typeface="Trebuchet MS"/>
                <a:cs typeface="Trebuchet MS"/>
                <a:sym typeface="Trebuchet MS"/>
              </a:defRPr>
            </a:pPr>
            <a:endParaRPr sz="2000" b="1" dirty="0">
              <a:latin typeface="Arial" panose="020B0604020202020204" pitchFamily="34" charset="0"/>
              <a:cs typeface="Arial" panose="020B0604020202020204" pitchFamily="34" charset="0"/>
            </a:endParaRPr>
          </a:p>
          <a:p>
            <a:pPr marL="571500" indent="-571500">
              <a:buFontTx/>
              <a:buAutoNum type="arabicParenBoth" startAt="2"/>
              <a:defRPr>
                <a:latin typeface="Trebuchet MS"/>
                <a:ea typeface="Trebuchet MS"/>
                <a:cs typeface="Trebuchet MS"/>
                <a:sym typeface="Trebuchet MS"/>
              </a:defRPr>
            </a:pPr>
            <a:r>
              <a:rPr sz="2000" b="1" dirty="0">
                <a:latin typeface="Arial" panose="020B0604020202020204" pitchFamily="34" charset="0"/>
                <a:cs typeface="Arial" panose="020B0604020202020204" pitchFamily="34" charset="0"/>
              </a:rPr>
              <a:t>Cultivating Virtue</a:t>
            </a:r>
          </a:p>
          <a:p>
            <a:pPr marL="0" indent="0">
              <a:buSzTx/>
              <a:buFontTx/>
              <a:buNone/>
              <a:defRPr>
                <a:latin typeface="Trebuchet MS"/>
                <a:ea typeface="Trebuchet MS"/>
                <a:cs typeface="Trebuchet MS"/>
                <a:sym typeface="Trebuchet MS"/>
              </a:defRPr>
            </a:pPr>
            <a:endParaRPr sz="2000" b="1" dirty="0">
              <a:latin typeface="Arial" panose="020B0604020202020204" pitchFamily="34" charset="0"/>
              <a:cs typeface="Arial" panose="020B0604020202020204" pitchFamily="34" charset="0"/>
            </a:endParaRPr>
          </a:p>
          <a:p>
            <a:pPr marL="571500" indent="-571500">
              <a:buFontTx/>
              <a:buAutoNum type="arabicParenBoth" startAt="3"/>
              <a:defRPr>
                <a:latin typeface="Trebuchet MS"/>
                <a:ea typeface="Trebuchet MS"/>
                <a:cs typeface="Trebuchet MS"/>
                <a:sym typeface="Trebuchet MS"/>
              </a:defRPr>
            </a:pPr>
            <a:r>
              <a:rPr sz="2000" b="1" dirty="0">
                <a:latin typeface="Arial" panose="020B0604020202020204" pitchFamily="34" charset="0"/>
                <a:cs typeface="Arial" panose="020B0604020202020204" pitchFamily="34" charset="0"/>
              </a:rPr>
              <a:t>The Gentleman</a:t>
            </a:r>
          </a:p>
        </p:txBody>
      </p:sp>
      <p:sp>
        <p:nvSpPr>
          <p:cNvPr id="7" name="Title 1">
            <a:extLst>
              <a:ext uri="{FF2B5EF4-FFF2-40B4-BE49-F238E27FC236}">
                <a16:creationId xmlns:a16="http://schemas.microsoft.com/office/drawing/2014/main" id="{0354345C-36F1-9943-B886-5B5CD7E3C648}"/>
              </a:ext>
            </a:extLst>
          </p:cNvPr>
          <p:cNvSpPr txBox="1">
            <a:spLocks/>
          </p:cNvSpPr>
          <p:nvPr/>
        </p:nvSpPr>
        <p:spPr>
          <a:xfrm>
            <a:off x="2536045" y="9808"/>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Some Key Concepts in the </a:t>
            </a:r>
            <a:r>
              <a:rPr lang="en-GB" sz="3600" b="1" i="1" dirty="0">
                <a:latin typeface="Arial" panose="020B0604020202020204" pitchFamily="34" charset="0"/>
                <a:cs typeface="Arial" panose="020B0604020202020204" pitchFamily="34" charset="0"/>
              </a:rPr>
              <a:t>Analects</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410"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12"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413" name="Content Placeholder 5"/>
          <p:cNvSpPr txBox="1">
            <a:spLocks noGrp="1"/>
          </p:cNvSpPr>
          <p:nvPr>
            <p:ph type="body" idx="1"/>
          </p:nvPr>
        </p:nvSpPr>
        <p:spPr>
          <a:xfrm>
            <a:off x="2533501" y="1253331"/>
            <a:ext cx="9282545" cy="4351338"/>
          </a:xfrm>
          <a:prstGeom prst="rect">
            <a:avLst/>
          </a:prstGeom>
        </p:spPr>
        <p:txBody>
          <a:bodyPr>
            <a:normAutofit/>
          </a:bodyPr>
          <a:lstStyle/>
          <a:p>
            <a:pPr marL="219455" indent="-219455" defTabSz="877823">
              <a:spcBef>
                <a:spcPts val="900"/>
              </a:spcBef>
              <a:defRPr sz="2688">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“The Master said, ‘</a:t>
            </a:r>
            <a:r>
              <a:rPr sz="2000" b="1" dirty="0">
                <a:latin typeface="Arial" panose="020B0604020202020204" pitchFamily="34" charset="0"/>
                <a:cs typeface="Arial" panose="020B0604020202020204" pitchFamily="34" charset="0"/>
              </a:rPr>
              <a:t>People in ancient times did not speak carelessly</a:t>
            </a:r>
            <a:r>
              <a:rPr sz="2000" dirty="0">
                <a:latin typeface="Arial" panose="020B0604020202020204" pitchFamily="34" charset="0"/>
                <a:cs typeface="Arial" panose="020B0604020202020204" pitchFamily="34" charset="0"/>
              </a:rPr>
              <a:t>, for they knew to feel ashamed if their action did not measure up to their words.’” (4.22)</a:t>
            </a:r>
          </a:p>
          <a:p>
            <a:pPr marL="219455" indent="-219455" defTabSz="877823">
              <a:spcBef>
                <a:spcPts val="900"/>
              </a:spcBef>
              <a:defRPr sz="2688">
                <a:latin typeface="Trebuchet MS"/>
                <a:ea typeface="Trebuchet MS"/>
                <a:cs typeface="Trebuchet MS"/>
                <a:sym typeface="Trebuchet MS"/>
              </a:defRPr>
            </a:pPr>
            <a:endParaRPr lang="en-GB" sz="2000" dirty="0">
              <a:latin typeface="Arial" panose="020B0604020202020204" pitchFamily="34" charset="0"/>
              <a:cs typeface="Arial" panose="020B0604020202020204" pitchFamily="34" charset="0"/>
            </a:endParaRPr>
          </a:p>
          <a:p>
            <a:pPr marL="219455" indent="-219455" defTabSz="877823">
              <a:spcBef>
                <a:spcPts val="900"/>
              </a:spcBef>
              <a:defRPr sz="2688">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“The Master said, ‘</a:t>
            </a:r>
            <a:r>
              <a:rPr sz="2000" b="1" dirty="0">
                <a:latin typeface="Arial" panose="020B0604020202020204" pitchFamily="34" charset="0"/>
                <a:cs typeface="Arial" panose="020B0604020202020204" pitchFamily="34" charset="0"/>
              </a:rPr>
              <a:t>People of antiquity engaged in learning to cultivate themselves</a:t>
            </a:r>
            <a:r>
              <a:rPr sz="2000" dirty="0">
                <a:latin typeface="Arial" panose="020B0604020202020204" pitchFamily="34" charset="0"/>
                <a:cs typeface="Arial" panose="020B0604020202020204" pitchFamily="34" charset="0"/>
              </a:rPr>
              <a:t>. People today engage in learning with an eye toward others.’” (14.24)</a:t>
            </a:r>
          </a:p>
          <a:p>
            <a:pPr marL="219455" indent="-219455" defTabSz="877823">
              <a:spcBef>
                <a:spcPts val="900"/>
              </a:spcBef>
              <a:defRPr sz="2688">
                <a:latin typeface="Trebuchet MS"/>
                <a:ea typeface="Trebuchet MS"/>
                <a:cs typeface="Trebuchet MS"/>
                <a:sym typeface="Trebuchet MS"/>
              </a:defRPr>
            </a:pPr>
            <a:endParaRPr lang="en-GB" sz="2000" dirty="0">
              <a:latin typeface="Arial" panose="020B0604020202020204" pitchFamily="34" charset="0"/>
              <a:cs typeface="Arial" panose="020B0604020202020204" pitchFamily="34" charset="0"/>
            </a:endParaRPr>
          </a:p>
          <a:p>
            <a:pPr marL="219455" indent="-219455" defTabSz="877823">
              <a:spcBef>
                <a:spcPts val="900"/>
              </a:spcBef>
              <a:defRPr sz="2688">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“The Master said, ‘Great was </a:t>
            </a:r>
            <a:r>
              <a:rPr sz="2000" b="1" dirty="0">
                <a:latin typeface="Arial" panose="020B0604020202020204" pitchFamily="34" charset="0"/>
                <a:cs typeface="Arial" panose="020B0604020202020204" pitchFamily="34" charset="0"/>
              </a:rPr>
              <a:t>Yao</a:t>
            </a:r>
            <a:r>
              <a:rPr sz="2000" dirty="0">
                <a:latin typeface="Arial" panose="020B0604020202020204" pitchFamily="34" charset="0"/>
                <a:cs typeface="Arial" panose="020B0604020202020204" pitchFamily="34" charset="0"/>
              </a:rPr>
              <a:t> as a ruler! Sublime was he! </a:t>
            </a:r>
            <a:r>
              <a:rPr sz="2000" b="1" dirty="0">
                <a:latin typeface="Arial" panose="020B0604020202020204" pitchFamily="34" charset="0"/>
                <a:cs typeface="Arial" panose="020B0604020202020204" pitchFamily="34" charset="0"/>
              </a:rPr>
              <a:t>Heaven alone was great, and only Yao took it as his model.</a:t>
            </a:r>
            <a:r>
              <a:rPr sz="2000" dirty="0">
                <a:latin typeface="Arial" panose="020B0604020202020204" pitchFamily="34" charset="0"/>
                <a:cs typeface="Arial" panose="020B0604020202020204" pitchFamily="34" charset="0"/>
              </a:rPr>
              <a:t> So vast and boundless was his virtue that the people could not give it a name. Yet sublime were his achievements, brilliant </a:t>
            </a:r>
            <a:r>
              <a:rPr sz="2000" b="1" dirty="0">
                <a:latin typeface="Arial" panose="020B0604020202020204" pitchFamily="34" charset="0"/>
                <a:cs typeface="Arial" panose="020B0604020202020204" pitchFamily="34" charset="0"/>
              </a:rPr>
              <a:t>his cultural vestiges</a:t>
            </a:r>
            <a:r>
              <a:rPr sz="2000" dirty="0">
                <a:latin typeface="Arial" panose="020B0604020202020204" pitchFamily="34" charset="0"/>
                <a:cs typeface="Arial" panose="020B0604020202020204" pitchFamily="34" charset="0"/>
              </a:rPr>
              <a:t>.’” (8.19)</a:t>
            </a:r>
          </a:p>
        </p:txBody>
      </p:sp>
      <p:sp>
        <p:nvSpPr>
          <p:cNvPr id="7" name="Title 1">
            <a:extLst>
              <a:ext uri="{FF2B5EF4-FFF2-40B4-BE49-F238E27FC236}">
                <a16:creationId xmlns:a16="http://schemas.microsoft.com/office/drawing/2014/main" id="{3F65315C-CF9E-CF4A-8A71-33DD4C785B91}"/>
              </a:ext>
            </a:extLst>
          </p:cNvPr>
          <p:cNvSpPr txBox="1">
            <a:spLocks/>
          </p:cNvSpPr>
          <p:nvPr/>
        </p:nvSpPr>
        <p:spPr>
          <a:xfrm>
            <a:off x="2536045" y="9808"/>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(1) Confucian Ritualism</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sp>
        <p:nvSpPr>
          <p:cNvPr id="416"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18"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419" name="Content Placeholder 5"/>
          <p:cNvSpPr txBox="1">
            <a:spLocks noGrp="1"/>
          </p:cNvSpPr>
          <p:nvPr>
            <p:ph type="body" idx="1"/>
          </p:nvPr>
        </p:nvSpPr>
        <p:spPr>
          <a:xfrm>
            <a:off x="2533501" y="1233771"/>
            <a:ext cx="9496299" cy="4710661"/>
          </a:xfrm>
          <a:prstGeom prst="rect">
            <a:avLst/>
          </a:prstGeom>
        </p:spPr>
        <p:txBody>
          <a:bodyPr>
            <a:noAutofit/>
          </a:bodyPr>
          <a:lstStyle/>
          <a:p>
            <a:pPr marL="125730" indent="-125730" defTabSz="502920">
              <a:spcBef>
                <a:spcPts val="500"/>
              </a:spcBef>
              <a:defRPr sz="1540">
                <a:latin typeface="Trebuchet MS"/>
                <a:ea typeface="Trebuchet MS"/>
                <a:cs typeface="Trebuchet MS"/>
                <a:sym typeface="Trebuchet MS"/>
              </a:defRPr>
            </a:pPr>
            <a:r>
              <a:rPr lang="en-GB" sz="2000" dirty="0">
                <a:latin typeface="Arial" panose="020B0604020202020204" pitchFamily="34" charset="0"/>
                <a:cs typeface="Arial" panose="020B0604020202020204" pitchFamily="34" charset="0"/>
              </a:rPr>
              <a:t> Ruism vs Confucianism</a:t>
            </a:r>
          </a:p>
          <a:p>
            <a:pPr marL="377190" lvl="1" indent="-125730" defTabSz="502920">
              <a:spcBef>
                <a:spcPts val="500"/>
              </a:spcBef>
              <a:defRPr sz="1540">
                <a:latin typeface="Trebuchet MS"/>
                <a:ea typeface="Trebuchet MS"/>
                <a:cs typeface="Trebuchet MS"/>
                <a:sym typeface="Trebuchet MS"/>
              </a:defRPr>
            </a:pPr>
            <a:r>
              <a:rPr lang="en-GB" sz="2000" i="1" dirty="0">
                <a:latin typeface="Arial" panose="020B0604020202020204" pitchFamily="34" charset="0"/>
                <a:cs typeface="Arial" panose="020B0604020202020204" pitchFamily="34" charset="0"/>
              </a:rPr>
              <a:t> Ru</a:t>
            </a:r>
            <a:r>
              <a:rPr lang="en-GB" sz="2000" dirty="0">
                <a:latin typeface="Arial" panose="020B0604020202020204" pitchFamily="34" charset="0"/>
                <a:cs typeface="Arial" panose="020B0604020202020204" pitchFamily="34" charset="0"/>
              </a:rPr>
              <a:t> [</a:t>
            </a:r>
            <a:r>
              <a:rPr lang="ja-JP" altLang="en-US" sz="2000">
                <a:latin typeface="Arial" panose="020B0604020202020204" pitchFamily="34" charset="0"/>
                <a:cs typeface="Arial" panose="020B0604020202020204" pitchFamily="34" charset="0"/>
              </a:rPr>
              <a:t>儒</a:t>
            </a:r>
            <a:r>
              <a:rPr lang="en-US" altLang="ja-JP"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trans. ‘cultivated’, ‘scholarly’</a:t>
            </a:r>
          </a:p>
          <a:p>
            <a:pPr marL="125730" indent="-125730" defTabSz="502920">
              <a:spcBef>
                <a:spcPts val="500"/>
              </a:spcBef>
              <a:defRPr sz="1540">
                <a:latin typeface="Trebuchet MS"/>
                <a:ea typeface="Trebuchet MS"/>
                <a:cs typeface="Trebuchet MS"/>
                <a:sym typeface="Trebuchet MS"/>
              </a:defRPr>
            </a:pPr>
            <a:r>
              <a:rPr lang="en-GB" sz="2000" dirty="0">
                <a:latin typeface="Arial" panose="020B0604020202020204" pitchFamily="34" charset="0"/>
                <a:cs typeface="Arial" panose="020B0604020202020204" pitchFamily="34" charset="0"/>
              </a:rPr>
              <a:t> Zhou [</a:t>
            </a:r>
            <a:r>
              <a:rPr lang="ja-JP" altLang="en-US" sz="2000">
                <a:latin typeface="Arial" panose="020B0604020202020204" pitchFamily="34" charset="0"/>
                <a:cs typeface="Arial" panose="020B0604020202020204" pitchFamily="34" charset="0"/>
              </a:rPr>
              <a:t>周</a:t>
            </a:r>
            <a:r>
              <a:rPr lang="en-US" altLang="ja-JP" sz="2000" dirty="0">
                <a:latin typeface="Arial" panose="020B0604020202020204" pitchFamily="34" charset="0"/>
                <a:cs typeface="Arial" panose="020B0604020202020204" pitchFamily="34" charset="0"/>
              </a:rPr>
              <a:t>] </a:t>
            </a:r>
            <a:r>
              <a:rPr lang="en-GB" sz="2000" dirty="0">
                <a:latin typeface="Arial" panose="020B0604020202020204" pitchFamily="34" charset="0"/>
                <a:cs typeface="Arial" panose="020B0604020202020204" pitchFamily="34" charset="0"/>
              </a:rPr>
              <a:t>rituals</a:t>
            </a:r>
          </a:p>
          <a:p>
            <a:pPr marL="377190" lvl="1" indent="-125730" defTabSz="502920">
              <a:spcBef>
                <a:spcPts val="500"/>
              </a:spcBef>
              <a:defRPr sz="1540">
                <a:latin typeface="Trebuchet MS"/>
                <a:ea typeface="Trebuchet MS"/>
                <a:cs typeface="Trebuchet MS"/>
                <a:sym typeface="Trebuchet MS"/>
              </a:defRPr>
            </a:pPr>
            <a:r>
              <a:rPr lang="en-GB" sz="2000" dirty="0">
                <a:latin typeface="Arial" panose="020B0604020202020204" pitchFamily="34" charset="0"/>
                <a:cs typeface="Arial" panose="020B0604020202020204" pitchFamily="34" charset="0"/>
              </a:rPr>
              <a:t> Codified set of behavioural regulations found in the Book of Rites</a:t>
            </a:r>
          </a:p>
          <a:p>
            <a:pPr marL="377190" lvl="1" indent="-125730" defTabSz="502920">
              <a:spcBef>
                <a:spcPts val="500"/>
              </a:spcBef>
              <a:defRPr sz="1540" b="1">
                <a:latin typeface="Trebuchet MS"/>
                <a:ea typeface="Trebuchet MS"/>
                <a:cs typeface="Trebuchet MS"/>
                <a:sym typeface="Trebuchet MS"/>
              </a:defRPr>
            </a:pPr>
            <a:r>
              <a:rPr lang="en-GB" sz="2000" b="0" dirty="0">
                <a:latin typeface="Arial" panose="020B0604020202020204" pitchFamily="34" charset="0"/>
                <a:cs typeface="Arial" panose="020B0604020202020204" pitchFamily="34" charset="0"/>
              </a:rPr>
              <a:t> e.g. Bowing at the foot of </a:t>
            </a:r>
            <a:r>
              <a:rPr lang="en-GB" sz="2000" b="0" i="1" dirty="0">
                <a:latin typeface="Arial" panose="020B0604020202020204" pitchFamily="34" charset="0"/>
                <a:cs typeface="Arial" panose="020B0604020202020204" pitchFamily="34" charset="0"/>
              </a:rPr>
              <a:t>dai</a:t>
            </a:r>
            <a:r>
              <a:rPr lang="en-GB" sz="2000" b="0" dirty="0">
                <a:latin typeface="Arial" panose="020B0604020202020204" pitchFamily="34" charset="0"/>
                <a:cs typeface="Arial" panose="020B0604020202020204" pitchFamily="34" charset="0"/>
              </a:rPr>
              <a:t>s [i.e. rulers’ halls] before ascending the stairs (9.3)</a:t>
            </a:r>
            <a:br>
              <a:rPr lang="en-GB" sz="2000" b="0" dirty="0">
                <a:latin typeface="Arial" panose="020B0604020202020204" pitchFamily="34" charset="0"/>
                <a:cs typeface="Arial" panose="020B0604020202020204" pitchFamily="34" charset="0"/>
              </a:rPr>
            </a:br>
            <a:endParaRPr lang="en-GB" sz="2000" b="0" dirty="0">
              <a:latin typeface="Arial" panose="020B0604020202020204" pitchFamily="34" charset="0"/>
              <a:cs typeface="Arial" panose="020B0604020202020204" pitchFamily="34" charset="0"/>
            </a:endParaRPr>
          </a:p>
          <a:p>
            <a:pPr marL="125730" indent="-125730" defTabSz="502920">
              <a:spcBef>
                <a:spcPts val="500"/>
              </a:spcBef>
              <a:defRPr sz="1540">
                <a:latin typeface="Trebuchet MS"/>
                <a:ea typeface="Trebuchet MS"/>
                <a:cs typeface="Trebuchet MS"/>
                <a:sym typeface="Trebuchet MS"/>
              </a:defRPr>
            </a:pPr>
            <a:r>
              <a:rPr lang="en-GB" sz="2000" dirty="0">
                <a:latin typeface="Arial" panose="020B0604020202020204" pitchFamily="34" charset="0"/>
                <a:cs typeface="Arial" panose="020B0604020202020204" pitchFamily="34" charset="0"/>
              </a:rPr>
              <a:t> Criticism of the love of antiquity in the</a:t>
            </a:r>
            <a:r>
              <a:rPr lang="en-GB" sz="2000" i="1"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Huainanzi</a:t>
            </a:r>
            <a:r>
              <a:rPr lang="en-GB" sz="2000" dirty="0">
                <a:latin typeface="Arial" panose="020B0604020202020204" pitchFamily="34" charset="0"/>
                <a:cs typeface="Arial" panose="020B0604020202020204" pitchFamily="34" charset="0"/>
              </a:rPr>
              <a:t> (Han Dynasty text, 139 BCE):</a:t>
            </a:r>
          </a:p>
          <a:p>
            <a:pPr marL="377190" lvl="1" indent="-125730" defTabSz="502920">
              <a:spcBef>
                <a:spcPts val="500"/>
              </a:spcBef>
              <a:defRPr sz="1540">
                <a:latin typeface="Trebuchet MS"/>
                <a:ea typeface="Trebuchet MS"/>
                <a:cs typeface="Trebuchet MS"/>
                <a:sym typeface="Trebuchet MS"/>
              </a:defRPr>
            </a:pPr>
            <a:r>
              <a:rPr lang="en-GB" sz="2000" dirty="0">
                <a:latin typeface="Arial" panose="020B0604020202020204" pitchFamily="34" charset="0"/>
                <a:cs typeface="Arial" panose="020B0604020202020204" pitchFamily="34" charset="0"/>
              </a:rPr>
              <a:t> “People who follow the conventions of the present age mostly revere the ancient and scorn the present. […] </a:t>
            </a:r>
            <a:r>
              <a:rPr lang="en-GB" sz="2000" u="sng" dirty="0">
                <a:latin typeface="Arial" panose="020B0604020202020204" pitchFamily="34" charset="0"/>
                <a:cs typeface="Arial" panose="020B0604020202020204" pitchFamily="34" charset="0"/>
              </a:rPr>
              <a:t>Muddled rulers of chaotic eras venerate what is remote and what proceeds therefrom, so they value such things. Those who study are blinded by their theories and respect [only] what they have heard.</a:t>
            </a:r>
            <a:r>
              <a:rPr lang="en-GB" sz="2000" dirty="0">
                <a:latin typeface="Arial" panose="020B0604020202020204" pitchFamily="34" charset="0"/>
                <a:cs typeface="Arial" panose="020B0604020202020204" pitchFamily="34" charset="0"/>
              </a:rPr>
              <a:t>” (</a:t>
            </a:r>
            <a:r>
              <a:rPr lang="en-GB" sz="2000" i="1" dirty="0" err="1">
                <a:latin typeface="Arial" panose="020B0604020202020204" pitchFamily="34" charset="0"/>
                <a:cs typeface="Arial" panose="020B0604020202020204" pitchFamily="34" charset="0"/>
              </a:rPr>
              <a:t>Huainanzi</a:t>
            </a:r>
            <a:r>
              <a:rPr lang="en-GB" sz="2000" dirty="0">
                <a:latin typeface="Arial" panose="020B0604020202020204" pitchFamily="34" charset="0"/>
                <a:cs typeface="Arial" panose="020B0604020202020204" pitchFamily="34" charset="0"/>
              </a:rPr>
              <a:t> 19.7)?</a:t>
            </a:r>
          </a:p>
          <a:p>
            <a:pPr marL="628650" lvl="2" indent="-125730" defTabSz="502920">
              <a:spcBef>
                <a:spcPts val="500"/>
              </a:spcBef>
              <a:defRPr sz="1540" i="1">
                <a:latin typeface="Trebuchet MS"/>
                <a:ea typeface="Trebuchet MS"/>
                <a:cs typeface="Trebuchet MS"/>
                <a:sym typeface="Trebuchet MS"/>
              </a:defRPr>
            </a:pPr>
            <a:r>
              <a:rPr lang="en-GB" sz="2000" i="0" dirty="0">
                <a:latin typeface="Arial" panose="020B0604020202020204" pitchFamily="34" charset="0"/>
                <a:cs typeface="Arial" panose="020B0604020202020204" pitchFamily="34" charset="0"/>
              </a:rPr>
              <a:t>Possible ways to understand the </a:t>
            </a:r>
            <a:r>
              <a:rPr lang="en-GB" sz="2000" dirty="0">
                <a:latin typeface="Arial" panose="020B0604020202020204" pitchFamily="34" charset="0"/>
                <a:cs typeface="Arial" panose="020B0604020202020204" pitchFamily="34" charset="0"/>
              </a:rPr>
              <a:t>Analects</a:t>
            </a:r>
            <a:r>
              <a:rPr lang="en-GB" sz="2000" i="0" dirty="0">
                <a:latin typeface="Arial" panose="020B0604020202020204" pitchFamily="34" charset="0"/>
                <a:cs typeface="Arial" panose="020B0604020202020204" pitchFamily="34" charset="0"/>
              </a:rPr>
              <a:t>’ position:</a:t>
            </a:r>
          </a:p>
          <a:p>
            <a:pPr marL="1044073" lvl="3" indent="-205873" defTabSz="502920">
              <a:spcBef>
                <a:spcPts val="500"/>
              </a:spcBef>
              <a:buFontTx/>
              <a:buAutoNum type="alphaLcPeriod"/>
              <a:defRPr sz="1540">
                <a:latin typeface="Trebuchet MS"/>
                <a:ea typeface="Trebuchet MS"/>
                <a:cs typeface="Trebuchet MS"/>
                <a:sym typeface="Trebuchet MS"/>
              </a:defRPr>
            </a:pPr>
            <a:r>
              <a:rPr lang="en-GB" sz="2000" dirty="0">
                <a:latin typeface="Arial" panose="020B0604020202020204" pitchFamily="34" charset="0"/>
                <a:cs typeface="Arial" panose="020B0604020202020204" pitchFamily="34" charset="0"/>
              </a:rPr>
              <a:t> conservatism</a:t>
            </a:r>
          </a:p>
          <a:p>
            <a:pPr marL="1044073" lvl="3" indent="-205873" defTabSz="502920">
              <a:spcBef>
                <a:spcPts val="500"/>
              </a:spcBef>
              <a:buFontTx/>
              <a:buAutoNum type="alphaLcPeriod"/>
              <a:defRPr sz="1540">
                <a:latin typeface="Trebuchet MS"/>
                <a:ea typeface="Trebuchet MS"/>
                <a:cs typeface="Trebuchet MS"/>
                <a:sym typeface="Trebuchet MS"/>
              </a:defRPr>
            </a:pPr>
            <a:r>
              <a:rPr lang="en-GB" sz="2000" dirty="0">
                <a:latin typeface="Arial" panose="020B0604020202020204" pitchFamily="34" charset="0"/>
                <a:cs typeface="Arial" panose="020B0604020202020204" pitchFamily="34" charset="0"/>
              </a:rPr>
              <a:t> traditionalism</a:t>
            </a:r>
          </a:p>
          <a:p>
            <a:pPr marL="1044073" lvl="3" indent="-205873" defTabSz="502920">
              <a:spcBef>
                <a:spcPts val="500"/>
              </a:spcBef>
              <a:buFontTx/>
              <a:buAutoNum type="alphaLcPeriod"/>
              <a:defRPr sz="1540">
                <a:latin typeface="Trebuchet MS"/>
                <a:ea typeface="Trebuchet MS"/>
                <a:cs typeface="Trebuchet MS"/>
                <a:sym typeface="Trebuchet MS"/>
              </a:defRPr>
            </a:pPr>
            <a:r>
              <a:rPr lang="en-GB" sz="2000" dirty="0">
                <a:latin typeface="Arial" panose="020B0604020202020204" pitchFamily="34" charset="0"/>
                <a:cs typeface="Arial" panose="020B0604020202020204" pitchFamily="34" charset="0"/>
              </a:rPr>
              <a:t> Zhou traditionalism</a:t>
            </a:r>
          </a:p>
          <a:p>
            <a:pPr marL="1044073" lvl="3" indent="-205873" defTabSz="502920">
              <a:spcBef>
                <a:spcPts val="500"/>
              </a:spcBef>
              <a:buFontTx/>
              <a:buAutoNum type="alphaLcPeriod"/>
              <a:defRPr sz="1540" u="sng">
                <a:latin typeface="Trebuchet MS"/>
                <a:ea typeface="Trebuchet MS"/>
                <a:cs typeface="Trebuchet MS"/>
                <a:sym typeface="Trebuchet MS"/>
              </a:defRPr>
            </a:pPr>
            <a:r>
              <a:rPr lang="en-GB" sz="2000" dirty="0">
                <a:latin typeface="Arial" panose="020B0604020202020204" pitchFamily="34" charset="0"/>
                <a:cs typeface="Arial" panose="020B0604020202020204" pitchFamily="34" charset="0"/>
              </a:rPr>
              <a:t> Zhou-based ritualism</a:t>
            </a:r>
          </a:p>
        </p:txBody>
      </p:sp>
      <p:sp>
        <p:nvSpPr>
          <p:cNvPr id="8" name="Title 1">
            <a:extLst>
              <a:ext uri="{FF2B5EF4-FFF2-40B4-BE49-F238E27FC236}">
                <a16:creationId xmlns:a16="http://schemas.microsoft.com/office/drawing/2014/main" id="{AB4386EA-602F-2A4D-853A-3CE800802180}"/>
              </a:ext>
            </a:extLst>
          </p:cNvPr>
          <p:cNvSpPr txBox="1">
            <a:spLocks/>
          </p:cNvSpPr>
          <p:nvPr/>
        </p:nvSpPr>
        <p:spPr>
          <a:xfrm>
            <a:off x="2536045" y="9808"/>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(1) Confucian Ritualism</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sp>
        <p:nvSpPr>
          <p:cNvPr id="422"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24"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425" name="Content Placeholder 5"/>
          <p:cNvSpPr txBox="1">
            <a:spLocks noGrp="1"/>
          </p:cNvSpPr>
          <p:nvPr>
            <p:ph type="body" idx="1"/>
          </p:nvPr>
        </p:nvSpPr>
        <p:spPr>
          <a:xfrm>
            <a:off x="2533501" y="1253331"/>
            <a:ext cx="9324621" cy="4351338"/>
          </a:xfrm>
          <a:prstGeom prst="rect">
            <a:avLst/>
          </a:prstGeom>
        </p:spPr>
        <p:txBody>
          <a:bodyPr>
            <a:normAutofit lnSpcReduction="10000"/>
          </a:bodyPr>
          <a:lstStyle/>
          <a:p>
            <a:pPr marL="169163" indent="-169163" defTabSz="676655">
              <a:spcBef>
                <a:spcPts val="700"/>
              </a:spcBef>
              <a:defRPr sz="2072">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“The Master said, ‘Can [Zeng Can], </a:t>
            </a:r>
            <a:r>
              <a:rPr sz="2000" b="1" dirty="0">
                <a:latin typeface="Arial" panose="020B0604020202020204" pitchFamily="34" charset="0"/>
                <a:cs typeface="Arial" panose="020B0604020202020204" pitchFamily="34" charset="0"/>
              </a:rPr>
              <a:t>my way [</a:t>
            </a:r>
            <a:r>
              <a:rPr sz="2000" b="1" i="1" dirty="0" err="1">
                <a:latin typeface="Arial" panose="020B0604020202020204" pitchFamily="34" charset="0"/>
                <a:cs typeface="Arial" panose="020B0604020202020204" pitchFamily="34" charset="0"/>
              </a:rPr>
              <a:t>dao</a:t>
            </a:r>
            <a:r>
              <a:rPr sz="2000" b="1" dirty="0">
                <a:latin typeface="Arial" panose="020B0604020202020204" pitchFamily="34" charset="0"/>
                <a:cs typeface="Arial" panose="020B0604020202020204" pitchFamily="34" charset="0"/>
              </a:rPr>
              <a:t> </a:t>
            </a:r>
            <a:r>
              <a:rPr sz="2000" b="1" dirty="0" err="1">
                <a:latin typeface="Arial" panose="020B0604020202020204" pitchFamily="34" charset="0"/>
                <a:cs typeface="Arial" panose="020B0604020202020204" pitchFamily="34" charset="0"/>
              </a:rPr>
              <a:t>道</a:t>
            </a:r>
            <a:r>
              <a:rPr sz="2000" b="1" dirty="0">
                <a:latin typeface="Arial" panose="020B0604020202020204" pitchFamily="34" charset="0"/>
                <a:cs typeface="Arial" panose="020B0604020202020204" pitchFamily="34" charset="0"/>
              </a:rPr>
              <a:t>] has a thread running through it</a:t>
            </a:r>
            <a:r>
              <a:rPr sz="2000" dirty="0">
                <a:latin typeface="Arial" panose="020B0604020202020204" pitchFamily="34" charset="0"/>
                <a:cs typeface="Arial" panose="020B0604020202020204" pitchFamily="34" charset="0"/>
              </a:rPr>
              <a:t>.’ Master Zeng replied, ‘Yes.’</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  After the Master left, the disciples asked, ‘What did he mean?’</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  Master Zeng said, ‘The Master’s way consists of </a:t>
            </a:r>
            <a:r>
              <a:rPr sz="2000" b="1" i="1" dirty="0" err="1">
                <a:latin typeface="Arial" panose="020B0604020202020204" pitchFamily="34" charset="0"/>
                <a:cs typeface="Arial" panose="020B0604020202020204" pitchFamily="34" charset="0"/>
              </a:rPr>
              <a:t>zhongshu</a:t>
            </a:r>
            <a:r>
              <a:rPr sz="2000" b="1" dirty="0">
                <a:latin typeface="Arial" panose="020B0604020202020204" pitchFamily="34" charset="0"/>
                <a:cs typeface="Arial" panose="020B0604020202020204" pitchFamily="34" charset="0"/>
              </a:rPr>
              <a:t> [</a:t>
            </a:r>
            <a:r>
              <a:rPr sz="2000" b="1" dirty="0" err="1">
                <a:latin typeface="Arial" panose="020B0604020202020204" pitchFamily="34" charset="0"/>
                <a:cs typeface="Arial" panose="020B0604020202020204" pitchFamily="34" charset="0"/>
              </a:rPr>
              <a:t>忠恕</a:t>
            </a:r>
            <a:r>
              <a:rPr sz="2000" b="1" dirty="0">
                <a:latin typeface="Arial" panose="020B0604020202020204" pitchFamily="34" charset="0"/>
                <a:cs typeface="Arial" panose="020B0604020202020204" pitchFamily="34" charset="0"/>
              </a:rPr>
              <a:t>]</a:t>
            </a:r>
            <a:r>
              <a:rPr sz="2000" dirty="0">
                <a:latin typeface="Arial" panose="020B0604020202020204" pitchFamily="34" charset="0"/>
                <a:cs typeface="Arial" panose="020B0604020202020204" pitchFamily="34" charset="0"/>
              </a:rPr>
              <a:t>.’” (4.15)</a:t>
            </a:r>
            <a:endParaRPr lang="en-GB" sz="2000" dirty="0">
              <a:latin typeface="Arial" panose="020B0604020202020204" pitchFamily="34" charset="0"/>
              <a:cs typeface="Arial" panose="020B0604020202020204" pitchFamily="34" charset="0"/>
            </a:endParaRPr>
          </a:p>
          <a:p>
            <a:pPr marL="169163" indent="-169163" defTabSz="676655">
              <a:spcBef>
                <a:spcPts val="700"/>
              </a:spcBef>
              <a:defRPr sz="2072">
                <a:latin typeface="Trebuchet MS"/>
                <a:ea typeface="Trebuchet MS"/>
                <a:cs typeface="Trebuchet MS"/>
                <a:sym typeface="Trebuchet MS"/>
              </a:defRPr>
            </a:pPr>
            <a:endParaRPr sz="2000" dirty="0">
              <a:latin typeface="Arial" panose="020B0604020202020204" pitchFamily="34" charset="0"/>
              <a:cs typeface="Arial" panose="020B0604020202020204" pitchFamily="34" charset="0"/>
            </a:endParaRPr>
          </a:p>
          <a:p>
            <a:pPr marL="169163" indent="-169163" defTabSz="676655">
              <a:spcBef>
                <a:spcPts val="700"/>
              </a:spcBef>
              <a:defRPr sz="2072">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“The Master said, ‘I will not give a person a boost or a start if he does not know the frustration [of trying to solve a difficult problem] or the frenzy one would get into when trying [to put an idea] into words. After </a:t>
            </a:r>
            <a:r>
              <a:rPr sz="2000" b="1" dirty="0">
                <a:latin typeface="Arial" panose="020B0604020202020204" pitchFamily="34" charset="0"/>
                <a:cs typeface="Arial" panose="020B0604020202020204" pitchFamily="34" charset="0"/>
              </a:rPr>
              <a:t>I have shown a student one corner of a square, if he does not come back with the other three</a:t>
            </a:r>
            <a:r>
              <a:rPr sz="2000" dirty="0">
                <a:latin typeface="Arial" panose="020B0604020202020204" pitchFamily="34" charset="0"/>
                <a:cs typeface="Arial" panose="020B0604020202020204" pitchFamily="34" charset="0"/>
              </a:rPr>
              <a:t>, I will not repeat what I have done.’” (7.8)</a:t>
            </a:r>
            <a:endParaRPr lang="en-GB" sz="2000" dirty="0">
              <a:latin typeface="Arial" panose="020B0604020202020204" pitchFamily="34" charset="0"/>
              <a:cs typeface="Arial" panose="020B0604020202020204" pitchFamily="34" charset="0"/>
            </a:endParaRPr>
          </a:p>
          <a:p>
            <a:pPr marL="169163" indent="-169163" defTabSz="676655">
              <a:spcBef>
                <a:spcPts val="700"/>
              </a:spcBef>
              <a:defRPr sz="2072">
                <a:latin typeface="Trebuchet MS"/>
                <a:ea typeface="Trebuchet MS"/>
                <a:cs typeface="Trebuchet MS"/>
                <a:sym typeface="Trebuchet MS"/>
              </a:defRPr>
            </a:pPr>
            <a:endParaRPr sz="2000" dirty="0">
              <a:latin typeface="Arial" panose="020B0604020202020204" pitchFamily="34" charset="0"/>
              <a:cs typeface="Arial" panose="020B0604020202020204" pitchFamily="34" charset="0"/>
            </a:endParaRPr>
          </a:p>
          <a:p>
            <a:pPr marL="169163" indent="-169163" defTabSz="676655">
              <a:spcBef>
                <a:spcPts val="700"/>
              </a:spcBef>
              <a:defRPr sz="2072">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“Yan Yuan [Yan Hui] asked about benevolence. The Master said, ‘</a:t>
            </a:r>
            <a:r>
              <a:rPr sz="2000" b="1" dirty="0">
                <a:latin typeface="Arial" panose="020B0604020202020204" pitchFamily="34" charset="0"/>
                <a:cs typeface="Arial" panose="020B0604020202020204" pitchFamily="34" charset="0"/>
              </a:rPr>
              <a:t>Restrain the self and return to the rituals. This is the way to be benevolent.</a:t>
            </a:r>
            <a:r>
              <a:rPr sz="2000" dirty="0">
                <a:latin typeface="Arial" panose="020B0604020202020204" pitchFamily="34" charset="0"/>
                <a:cs typeface="Arial" panose="020B0604020202020204" pitchFamily="34" charset="0"/>
              </a:rPr>
              <a:t> If for one day you are able to restrain the self and return to the rituals, this means that your capacity to be benevolent will open up to the world. Benevolence rests with the self. How could it come from others?’ (12.1)</a:t>
            </a:r>
          </a:p>
        </p:txBody>
      </p:sp>
      <p:sp>
        <p:nvSpPr>
          <p:cNvPr id="7" name="Title 1">
            <a:extLst>
              <a:ext uri="{FF2B5EF4-FFF2-40B4-BE49-F238E27FC236}">
                <a16:creationId xmlns:a16="http://schemas.microsoft.com/office/drawing/2014/main" id="{4CD34E26-EED0-B848-A2DF-F987F2914E48}"/>
              </a:ext>
            </a:extLst>
          </p:cNvPr>
          <p:cNvSpPr txBox="1">
            <a:spLocks/>
          </p:cNvSpPr>
          <p:nvPr/>
        </p:nvSpPr>
        <p:spPr>
          <a:xfrm>
            <a:off x="2536045" y="9808"/>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(2) Cultivating Virtue</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428"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30"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431" name="Content Placeholder 5"/>
          <p:cNvSpPr txBox="1">
            <a:spLocks noGrp="1"/>
          </p:cNvSpPr>
          <p:nvPr>
            <p:ph type="body" idx="1"/>
          </p:nvPr>
        </p:nvSpPr>
        <p:spPr>
          <a:xfrm>
            <a:off x="2533501" y="1253331"/>
            <a:ext cx="8811998" cy="4351338"/>
          </a:xfrm>
          <a:prstGeom prst="rect">
            <a:avLst/>
          </a:prstGeom>
        </p:spPr>
        <p:txBody>
          <a:bodyPr>
            <a:noAutofit/>
          </a:bodyPr>
          <a:lstStyle/>
          <a:p>
            <a:pPr marL="141731" indent="-141731" defTabSz="566927">
              <a:spcBef>
                <a:spcPts val="600"/>
              </a:spcBef>
              <a:defRPr sz="1736">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Virtue [</a:t>
            </a:r>
            <a:r>
              <a:rPr sz="2000" i="1" dirty="0">
                <a:latin typeface="Arial" panose="020B0604020202020204" pitchFamily="34" charset="0"/>
                <a:cs typeface="Arial" panose="020B0604020202020204" pitchFamily="34" charset="0"/>
              </a:rPr>
              <a:t>de</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德</a:t>
            </a:r>
            <a:r>
              <a:rPr sz="2000" dirty="0">
                <a:latin typeface="Arial" panose="020B0604020202020204" pitchFamily="34" charset="0"/>
                <a:cs typeface="Arial" panose="020B0604020202020204" pitchFamily="34" charset="0"/>
              </a:rPr>
              <a:t>]</a:t>
            </a:r>
          </a:p>
          <a:p>
            <a:pPr marL="425195" lvl="1" indent="-141731" defTabSz="566927">
              <a:spcBef>
                <a:spcPts val="600"/>
              </a:spcBef>
              <a:defRPr sz="1736" b="1">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Benevolence [</a:t>
            </a:r>
            <a:r>
              <a:rPr sz="2000" i="1" dirty="0">
                <a:latin typeface="Arial" panose="020B0604020202020204" pitchFamily="34" charset="0"/>
                <a:cs typeface="Arial" panose="020B0604020202020204" pitchFamily="34" charset="0"/>
              </a:rPr>
              <a:t>ren</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仁</a:t>
            </a:r>
            <a:r>
              <a:rPr sz="2000" dirty="0">
                <a:latin typeface="Arial" panose="020B0604020202020204" pitchFamily="34" charset="0"/>
                <a:cs typeface="Arial" panose="020B0604020202020204" pitchFamily="34" charset="0"/>
              </a:rPr>
              <a:t>]</a:t>
            </a:r>
            <a:r>
              <a:rPr sz="2000" b="0" dirty="0">
                <a:latin typeface="Arial" panose="020B0604020202020204" pitchFamily="34" charset="0"/>
                <a:cs typeface="Arial" panose="020B0604020202020204" pitchFamily="34" charset="0"/>
              </a:rPr>
              <a:t>;</a:t>
            </a:r>
            <a:r>
              <a:rPr sz="2000" dirty="0">
                <a:latin typeface="Arial" panose="020B0604020202020204" pitchFamily="34" charset="0"/>
                <a:cs typeface="Arial" panose="020B0604020202020204" pitchFamily="34" charset="0"/>
              </a:rPr>
              <a:t> moral rightness [</a:t>
            </a:r>
            <a:r>
              <a:rPr sz="2000" i="1" dirty="0" err="1">
                <a:latin typeface="Arial" panose="020B0604020202020204" pitchFamily="34" charset="0"/>
                <a:cs typeface="Arial" panose="020B0604020202020204" pitchFamily="34" charset="0"/>
              </a:rPr>
              <a:t>yi</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義</a:t>
            </a:r>
            <a:r>
              <a:rPr sz="2000" dirty="0">
                <a:latin typeface="Arial" panose="020B0604020202020204" pitchFamily="34" charset="0"/>
                <a:cs typeface="Arial" panose="020B0604020202020204" pitchFamily="34" charset="0"/>
              </a:rPr>
              <a:t>] </a:t>
            </a:r>
            <a:r>
              <a:rPr sz="2000" b="0" dirty="0">
                <a:latin typeface="Arial" panose="020B0604020202020204" pitchFamily="34" charset="0"/>
                <a:cs typeface="Arial" panose="020B0604020202020204" pitchFamily="34" charset="0"/>
              </a:rPr>
              <a:t>(or righteousness);</a:t>
            </a:r>
            <a:r>
              <a:rPr sz="2000" dirty="0">
                <a:latin typeface="Arial" panose="020B0604020202020204" pitchFamily="34" charset="0"/>
                <a:cs typeface="Arial" panose="020B0604020202020204" pitchFamily="34" charset="0"/>
              </a:rPr>
              <a:t> ritual propriety [</a:t>
            </a:r>
            <a:r>
              <a:rPr sz="2000" i="1" dirty="0">
                <a:latin typeface="Arial" panose="020B0604020202020204" pitchFamily="34" charset="0"/>
                <a:cs typeface="Arial" panose="020B0604020202020204" pitchFamily="34" charset="0"/>
              </a:rPr>
              <a:t>li</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禮</a:t>
            </a:r>
            <a:r>
              <a:rPr sz="2000" dirty="0">
                <a:latin typeface="Arial" panose="020B0604020202020204" pitchFamily="34" charset="0"/>
                <a:cs typeface="Arial" panose="020B0604020202020204" pitchFamily="34" charset="0"/>
              </a:rPr>
              <a:t>]</a:t>
            </a:r>
            <a:r>
              <a:rPr sz="2000" b="0" dirty="0">
                <a:latin typeface="Arial" panose="020B0604020202020204" pitchFamily="34" charset="0"/>
                <a:cs typeface="Arial" panose="020B0604020202020204" pitchFamily="34" charset="0"/>
              </a:rPr>
              <a:t>; filial piety [</a:t>
            </a:r>
            <a:r>
              <a:rPr sz="2000" b="0" i="1" dirty="0" err="1">
                <a:latin typeface="Arial" panose="020B0604020202020204" pitchFamily="34" charset="0"/>
                <a:cs typeface="Arial" panose="020B0604020202020204" pitchFamily="34" charset="0"/>
              </a:rPr>
              <a:t>xiao</a:t>
            </a:r>
            <a:r>
              <a:rPr sz="2000" b="0" dirty="0">
                <a:latin typeface="Arial" panose="020B0604020202020204" pitchFamily="34" charset="0"/>
                <a:cs typeface="Arial" panose="020B0604020202020204" pitchFamily="34" charset="0"/>
              </a:rPr>
              <a:t> </a:t>
            </a:r>
            <a:r>
              <a:rPr sz="2000" b="0" dirty="0" err="1">
                <a:latin typeface="Arial" panose="020B0604020202020204" pitchFamily="34" charset="0"/>
                <a:cs typeface="Arial" panose="020B0604020202020204" pitchFamily="34" charset="0"/>
              </a:rPr>
              <a:t>孝</a:t>
            </a:r>
            <a:r>
              <a:rPr sz="2000" b="0" dirty="0">
                <a:latin typeface="Arial" panose="020B0604020202020204" pitchFamily="34" charset="0"/>
                <a:cs typeface="Arial" panose="020B0604020202020204" pitchFamily="34" charset="0"/>
              </a:rPr>
              <a:t>], wisdom [</a:t>
            </a:r>
            <a:r>
              <a:rPr sz="2000" b="0" i="1" dirty="0" err="1">
                <a:latin typeface="Arial" panose="020B0604020202020204" pitchFamily="34" charset="0"/>
                <a:cs typeface="Arial" panose="020B0604020202020204" pitchFamily="34" charset="0"/>
              </a:rPr>
              <a:t>zhi</a:t>
            </a:r>
            <a:r>
              <a:rPr sz="2000" b="0" dirty="0">
                <a:latin typeface="Arial" panose="020B0604020202020204" pitchFamily="34" charset="0"/>
                <a:cs typeface="Arial" panose="020B0604020202020204" pitchFamily="34" charset="0"/>
              </a:rPr>
              <a:t> </a:t>
            </a:r>
            <a:r>
              <a:rPr sz="2000" b="0" dirty="0" err="1">
                <a:latin typeface="Arial" panose="020B0604020202020204" pitchFamily="34" charset="0"/>
                <a:cs typeface="Arial" panose="020B0604020202020204" pitchFamily="34" charset="0"/>
              </a:rPr>
              <a:t>智</a:t>
            </a:r>
            <a:r>
              <a:rPr sz="2000" b="0" dirty="0">
                <a:latin typeface="Arial" panose="020B0604020202020204" pitchFamily="34" charset="0"/>
                <a:cs typeface="Arial" panose="020B0604020202020204" pitchFamily="34" charset="0"/>
              </a:rPr>
              <a:t>], trustworthiness [</a:t>
            </a:r>
            <a:r>
              <a:rPr sz="2000" b="0" i="1" dirty="0" err="1">
                <a:latin typeface="Arial" panose="020B0604020202020204" pitchFamily="34" charset="0"/>
                <a:cs typeface="Arial" panose="020B0604020202020204" pitchFamily="34" charset="0"/>
              </a:rPr>
              <a:t>xin</a:t>
            </a:r>
            <a:r>
              <a:rPr sz="2000" b="0" dirty="0">
                <a:latin typeface="Arial" panose="020B0604020202020204" pitchFamily="34" charset="0"/>
                <a:cs typeface="Arial" panose="020B0604020202020204" pitchFamily="34" charset="0"/>
              </a:rPr>
              <a:t> </a:t>
            </a:r>
            <a:r>
              <a:rPr sz="2000" b="0" dirty="0" err="1">
                <a:latin typeface="Arial" panose="020B0604020202020204" pitchFamily="34" charset="0"/>
                <a:cs typeface="Arial" panose="020B0604020202020204" pitchFamily="34" charset="0"/>
              </a:rPr>
              <a:t>信</a:t>
            </a:r>
            <a:r>
              <a:rPr sz="2000" b="0" dirty="0">
                <a:latin typeface="Arial" panose="020B0604020202020204" pitchFamily="34" charset="0"/>
                <a:cs typeface="Arial" panose="020B0604020202020204" pitchFamily="34" charset="0"/>
              </a:rPr>
              <a:t>], (love of) learning [</a:t>
            </a:r>
            <a:r>
              <a:rPr sz="2000" b="0" i="1" dirty="0" err="1">
                <a:latin typeface="Arial" panose="020B0604020202020204" pitchFamily="34" charset="0"/>
                <a:cs typeface="Arial" panose="020B0604020202020204" pitchFamily="34" charset="0"/>
              </a:rPr>
              <a:t>xue</a:t>
            </a:r>
            <a:r>
              <a:rPr sz="2000" b="0" dirty="0">
                <a:latin typeface="Arial" panose="020B0604020202020204" pitchFamily="34" charset="0"/>
                <a:cs typeface="Arial" panose="020B0604020202020204" pitchFamily="34" charset="0"/>
              </a:rPr>
              <a:t> </a:t>
            </a:r>
            <a:r>
              <a:rPr sz="2000" b="0" dirty="0" err="1">
                <a:latin typeface="Arial" panose="020B0604020202020204" pitchFamily="34" charset="0"/>
                <a:cs typeface="Arial" panose="020B0604020202020204" pitchFamily="34" charset="0"/>
              </a:rPr>
              <a:t>學</a:t>
            </a:r>
            <a:r>
              <a:rPr sz="2000" b="0" dirty="0">
                <a:latin typeface="Arial" panose="020B0604020202020204" pitchFamily="34" charset="0"/>
                <a:cs typeface="Arial" panose="020B0604020202020204" pitchFamily="34" charset="0"/>
              </a:rPr>
              <a:t>], thinking [</a:t>
            </a:r>
            <a:r>
              <a:rPr sz="2000" b="0" i="1" dirty="0" err="1">
                <a:latin typeface="Arial" panose="020B0604020202020204" pitchFamily="34" charset="0"/>
                <a:cs typeface="Arial" panose="020B0604020202020204" pitchFamily="34" charset="0"/>
              </a:rPr>
              <a:t>si</a:t>
            </a:r>
            <a:r>
              <a:rPr sz="2000" b="0" dirty="0">
                <a:latin typeface="Arial" panose="020B0604020202020204" pitchFamily="34" charset="0"/>
                <a:cs typeface="Arial" panose="020B0604020202020204" pitchFamily="34" charset="0"/>
              </a:rPr>
              <a:t> </a:t>
            </a:r>
            <a:r>
              <a:rPr sz="2000" b="0" dirty="0" err="1">
                <a:latin typeface="Arial" panose="020B0604020202020204" pitchFamily="34" charset="0"/>
                <a:cs typeface="Arial" panose="020B0604020202020204" pitchFamily="34" charset="0"/>
              </a:rPr>
              <a:t>思</a:t>
            </a:r>
            <a:r>
              <a:rPr sz="2000" b="0" dirty="0">
                <a:latin typeface="Arial" panose="020B0604020202020204" pitchFamily="34" charset="0"/>
                <a:cs typeface="Arial" panose="020B0604020202020204" pitchFamily="34" charset="0"/>
              </a:rPr>
              <a:t>], etc.</a:t>
            </a:r>
          </a:p>
          <a:p>
            <a:pPr marL="425195" lvl="1" indent="-141731" defTabSz="566927">
              <a:spcBef>
                <a:spcPts val="600"/>
              </a:spcBef>
              <a:defRPr sz="1736" b="1">
                <a:latin typeface="Trebuchet MS"/>
                <a:ea typeface="Trebuchet MS"/>
                <a:cs typeface="Trebuchet MS"/>
                <a:sym typeface="Trebuchet MS"/>
              </a:defRPr>
            </a:pPr>
            <a:endParaRPr sz="2000" b="0" dirty="0">
              <a:latin typeface="Arial" panose="020B0604020202020204" pitchFamily="34" charset="0"/>
              <a:cs typeface="Arial" panose="020B0604020202020204" pitchFamily="34" charset="0"/>
            </a:endParaRPr>
          </a:p>
          <a:p>
            <a:pPr marL="141731" indent="-141731" defTabSz="566927">
              <a:spcBef>
                <a:spcPts val="600"/>
              </a:spcBef>
              <a:defRPr sz="1736" b="1">
                <a:latin typeface="Trebuchet MS"/>
                <a:ea typeface="Trebuchet MS"/>
                <a:cs typeface="Trebuchet MS"/>
                <a:sym typeface="Trebuchet MS"/>
              </a:defRPr>
            </a:pPr>
            <a:r>
              <a:rPr sz="2000" b="0" dirty="0">
                <a:latin typeface="Arial" panose="020B0604020202020204" pitchFamily="34" charset="0"/>
                <a:cs typeface="Arial" panose="020B0604020202020204" pitchFamily="34" charset="0"/>
              </a:rPr>
              <a:t>Benevolence as </a:t>
            </a:r>
          </a:p>
          <a:p>
            <a:pPr marL="629919" lvl="1" indent="-314959" defTabSz="566927">
              <a:spcBef>
                <a:spcPts val="600"/>
              </a:spcBef>
              <a:buFontTx/>
              <a:buAutoNum type="alphaLcPeriod"/>
              <a:defRPr sz="1736">
                <a:latin typeface="Trebuchet MS"/>
                <a:ea typeface="Trebuchet MS"/>
                <a:cs typeface="Trebuchet MS"/>
                <a:sym typeface="Trebuchet MS"/>
              </a:defRPr>
            </a:pPr>
            <a:r>
              <a:rPr sz="2000" u="sng" dirty="0">
                <a:latin typeface="Arial" panose="020B0604020202020204" pitchFamily="34" charset="0"/>
                <a:cs typeface="Arial" panose="020B0604020202020204" pitchFamily="34" charset="0"/>
              </a:rPr>
              <a:t>Humaneness</a:t>
            </a:r>
            <a:r>
              <a:rPr sz="2000" dirty="0">
                <a:latin typeface="Arial" panose="020B0604020202020204" pitchFamily="34" charset="0"/>
                <a:cs typeface="Arial" panose="020B0604020202020204" pitchFamily="34" charset="0"/>
              </a:rPr>
              <a:t>, relationality:</a:t>
            </a:r>
          </a:p>
          <a:p>
            <a:pPr marL="708659" lvl="2" indent="-141731" defTabSz="566927">
              <a:spcBef>
                <a:spcPts val="600"/>
              </a:spcBef>
              <a:defRPr sz="1736" b="1">
                <a:latin typeface="Trebuchet MS"/>
                <a:ea typeface="Trebuchet MS"/>
                <a:cs typeface="Trebuchet MS"/>
                <a:sym typeface="Trebuchet MS"/>
              </a:defRPr>
            </a:pPr>
            <a:r>
              <a:rPr sz="2000" b="0" dirty="0">
                <a:latin typeface="Arial" panose="020B0604020202020204" pitchFamily="34" charset="0"/>
                <a:cs typeface="Arial" panose="020B0604020202020204" pitchFamily="34" charset="0"/>
              </a:rPr>
              <a:t>Five Relations: (</a:t>
            </a:r>
            <a:r>
              <a:rPr sz="2000" b="0" dirty="0" err="1">
                <a:latin typeface="Arial" panose="020B0604020202020204" pitchFamily="34" charset="0"/>
                <a:cs typeface="Arial" panose="020B0604020202020204" pitchFamily="34" charset="0"/>
              </a:rPr>
              <a:t>i</a:t>
            </a:r>
            <a:r>
              <a:rPr sz="2000" b="0" dirty="0">
                <a:latin typeface="Arial" panose="020B0604020202020204" pitchFamily="34" charset="0"/>
                <a:cs typeface="Arial" panose="020B0604020202020204" pitchFamily="34" charset="0"/>
              </a:rPr>
              <a:t>) parent &amp; child, (ii) ruler &amp; minister, (iii) husband &amp; wife, (iv) elder &amp; younger siblings, (v) friend &amp; friend</a:t>
            </a:r>
          </a:p>
          <a:p>
            <a:pPr marL="629919" lvl="1" indent="-314959" defTabSz="566927">
              <a:spcBef>
                <a:spcPts val="600"/>
              </a:spcBef>
              <a:buFontTx/>
              <a:buAutoNum type="alphaLcPeriod"/>
              <a:defRPr sz="1736" u="sng">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All-encompassing ideal</a:t>
            </a:r>
          </a:p>
          <a:p>
            <a:pPr marL="629919" lvl="1" indent="-314959" defTabSz="566927">
              <a:spcBef>
                <a:spcPts val="600"/>
              </a:spcBef>
              <a:buFontTx/>
              <a:buAutoNum type="alphaLcPeriod"/>
              <a:defRPr sz="1736" u="sng">
                <a:latin typeface="Trebuchet MS"/>
                <a:ea typeface="Trebuchet MS"/>
                <a:cs typeface="Trebuchet MS"/>
                <a:sym typeface="Trebuchet MS"/>
              </a:defRPr>
            </a:pPr>
            <a:endParaRPr sz="2000" dirty="0">
              <a:latin typeface="Arial" panose="020B0604020202020204" pitchFamily="34" charset="0"/>
              <a:cs typeface="Arial" panose="020B0604020202020204" pitchFamily="34" charset="0"/>
            </a:endParaRPr>
          </a:p>
          <a:p>
            <a:pPr marL="141731" indent="-141731" defTabSz="566927">
              <a:spcBef>
                <a:spcPts val="600"/>
              </a:spcBef>
              <a:defRPr sz="1736">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Rightness [</a:t>
            </a:r>
            <a:r>
              <a:rPr sz="2000" i="1" dirty="0" err="1">
                <a:latin typeface="Arial" panose="020B0604020202020204" pitchFamily="34" charset="0"/>
                <a:cs typeface="Arial" panose="020B0604020202020204" pitchFamily="34" charset="0"/>
              </a:rPr>
              <a:t>yi</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義</a:t>
            </a:r>
            <a:r>
              <a:rPr sz="2000" dirty="0">
                <a:latin typeface="Arial" panose="020B0604020202020204" pitchFamily="34" charset="0"/>
                <a:cs typeface="Arial" panose="020B0604020202020204" pitchFamily="34" charset="0"/>
              </a:rPr>
              <a:t>] cognate with homophone fittingness [</a:t>
            </a:r>
            <a:r>
              <a:rPr sz="2000" i="1" dirty="0" err="1">
                <a:latin typeface="Arial" panose="020B0604020202020204" pitchFamily="34" charset="0"/>
                <a:cs typeface="Arial" panose="020B0604020202020204" pitchFamily="34" charset="0"/>
              </a:rPr>
              <a:t>yi</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宜</a:t>
            </a:r>
            <a:r>
              <a:rPr sz="2000" dirty="0">
                <a:latin typeface="Arial" panose="020B0604020202020204" pitchFamily="34" charset="0"/>
                <a:cs typeface="Arial" panose="020B0604020202020204" pitchFamily="34" charset="0"/>
              </a:rPr>
              <a:t>]</a:t>
            </a:r>
          </a:p>
          <a:p>
            <a:pPr marL="141731" indent="-141731" defTabSz="566927">
              <a:spcBef>
                <a:spcPts val="600"/>
              </a:spcBef>
              <a:defRPr sz="1736">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Ritual propriety</a:t>
            </a:r>
          </a:p>
          <a:p>
            <a:pPr marL="425195" lvl="1" indent="-141731" defTabSz="566927">
              <a:spcBef>
                <a:spcPts val="600"/>
              </a:spcBef>
              <a:defRPr sz="1736">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Means by which benevolence and rightness are habituated and expressed</a:t>
            </a:r>
          </a:p>
        </p:txBody>
      </p:sp>
      <p:sp>
        <p:nvSpPr>
          <p:cNvPr id="7" name="Title 1">
            <a:extLst>
              <a:ext uri="{FF2B5EF4-FFF2-40B4-BE49-F238E27FC236}">
                <a16:creationId xmlns:a16="http://schemas.microsoft.com/office/drawing/2014/main" id="{C4C7B04A-C76E-2C4A-92A7-62CF352166BB}"/>
              </a:ext>
            </a:extLst>
          </p:cNvPr>
          <p:cNvSpPr txBox="1">
            <a:spLocks/>
          </p:cNvSpPr>
          <p:nvPr/>
        </p:nvSpPr>
        <p:spPr>
          <a:xfrm>
            <a:off x="2536045" y="9808"/>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(2) Cultivating Virtue</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a:extLst>
              <a:ext uri="{FF2B5EF4-FFF2-40B4-BE49-F238E27FC236}">
                <a16:creationId xmlns:a16="http://schemas.microsoft.com/office/drawing/2014/main" id="{62FC8810-292C-D647-BE43-69E9C5F9A2E3}"/>
              </a:ext>
            </a:extLst>
          </p:cNvPr>
          <p:cNvGrpSpPr/>
          <p:nvPr/>
        </p:nvGrpSpPr>
        <p:grpSpPr>
          <a:xfrm>
            <a:off x="2247695" y="-768693"/>
            <a:ext cx="9904328" cy="7585316"/>
            <a:chOff x="0" y="0"/>
            <a:chExt cx="9904326" cy="7585314"/>
          </a:xfrm>
        </p:grpSpPr>
        <p:sp>
          <p:nvSpPr>
            <p:cNvPr id="17" name="Title 1">
              <a:extLst>
                <a:ext uri="{FF2B5EF4-FFF2-40B4-BE49-F238E27FC236}">
                  <a16:creationId xmlns:a16="http://schemas.microsoft.com/office/drawing/2014/main" id="{E3F1AE89-2704-A34A-8620-9AC2531FCA29}"/>
                </a:ext>
              </a:extLst>
            </p:cNvPr>
            <p:cNvSpPr txBox="1"/>
            <p:nvPr/>
          </p:nvSpPr>
          <p:spPr>
            <a:xfrm>
              <a:off x="6035990" y="2814525"/>
              <a:ext cx="3868337" cy="47707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latin typeface="Arial" panose="020B0604020202020204" pitchFamily="34" charset="0"/>
                  <a:cs typeface="Arial" panose="020B0604020202020204" pitchFamily="34" charset="0"/>
                </a:rPr>
                <a:t>道</a:t>
              </a:r>
              <a:endParaRPr dirty="0">
                <a:latin typeface="Arial" panose="020B0604020202020204" pitchFamily="34" charset="0"/>
                <a:cs typeface="Arial" panose="020B0604020202020204" pitchFamily="34" charset="0"/>
              </a:endParaRPr>
            </a:p>
          </p:txBody>
        </p:sp>
        <p:sp>
          <p:nvSpPr>
            <p:cNvPr id="18" name="Title 1">
              <a:extLst>
                <a:ext uri="{FF2B5EF4-FFF2-40B4-BE49-F238E27FC236}">
                  <a16:creationId xmlns:a16="http://schemas.microsoft.com/office/drawing/2014/main" id="{5335EB1B-9194-9E47-84FD-A8DE5752E2C8}"/>
                </a:ext>
              </a:extLst>
            </p:cNvPr>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latin typeface="Arial" panose="020B0604020202020204" pitchFamily="34" charset="0"/>
                  <a:cs typeface="Arial" panose="020B0604020202020204" pitchFamily="34" charset="0"/>
                </a:rPr>
                <a:t>儒</a:t>
              </a:r>
              <a:endParaRPr dirty="0">
                <a:latin typeface="Arial" panose="020B0604020202020204" pitchFamily="34" charset="0"/>
                <a:cs typeface="Arial" panose="020B0604020202020204" pitchFamily="34" charset="0"/>
              </a:endParaRPr>
            </a:p>
          </p:txBody>
        </p:sp>
      </p:grpSp>
      <p:grpSp>
        <p:nvGrpSpPr>
          <p:cNvPr id="126" name="Group"/>
          <p:cNvGrpSpPr/>
          <p:nvPr/>
        </p:nvGrpSpPr>
        <p:grpSpPr>
          <a:xfrm>
            <a:off x="2095295" y="-921093"/>
            <a:ext cx="9904328" cy="7585316"/>
            <a:chOff x="0" y="0"/>
            <a:chExt cx="9904326" cy="7585314"/>
          </a:xfrm>
        </p:grpSpPr>
        <p:sp>
          <p:nvSpPr>
            <p:cNvPr id="124"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sz="2000">
                  <a:latin typeface="Arial" panose="020B0604020202020204" pitchFamily="34" charset="0"/>
                  <a:cs typeface="Arial" panose="020B0604020202020204" pitchFamily="34" charset="0"/>
                </a:rPr>
                <a:t>道</a:t>
              </a:r>
            </a:p>
          </p:txBody>
        </p:sp>
        <p:sp>
          <p:nvSpPr>
            <p:cNvPr id="125"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sz="2000">
                  <a:latin typeface="Arial" panose="020B0604020202020204" pitchFamily="34" charset="0"/>
                  <a:cs typeface="Arial" panose="020B0604020202020204" pitchFamily="34" charset="0"/>
                </a:rPr>
                <a:t>儒</a:t>
              </a:r>
            </a:p>
          </p:txBody>
        </p:sp>
      </p:grpSp>
      <p:sp>
        <p:nvSpPr>
          <p:cNvPr id="127"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sz="2000">
              <a:latin typeface="Arial" panose="020B0604020202020204" pitchFamily="34" charset="0"/>
              <a:cs typeface="Arial" panose="020B0604020202020204" pitchFamily="34" charset="0"/>
            </a:endParaRPr>
          </a:p>
        </p:txBody>
      </p:sp>
      <p:sp>
        <p:nvSpPr>
          <p:cNvPr id="128" name="Title 1"/>
          <p:cNvSpPr txBox="1">
            <a:spLocks noGrp="1"/>
          </p:cNvSpPr>
          <p:nvPr>
            <p:ph type="title"/>
          </p:nvPr>
        </p:nvSpPr>
        <p:spPr>
          <a:xfrm>
            <a:off x="2533501" y="5555"/>
            <a:ext cx="8811998" cy="1325563"/>
          </a:xfrm>
          <a:prstGeom prst="rect">
            <a:avLst/>
          </a:prstGeom>
        </p:spPr>
        <p:txBody>
          <a:bodyPr>
            <a:normAutofit/>
          </a:bodyPr>
          <a:lstStyle/>
          <a:p>
            <a:r>
              <a:rPr sz="3600" b="1" dirty="0">
                <a:latin typeface="Arial" panose="020B0604020202020204" pitchFamily="34" charset="0"/>
                <a:cs typeface="Arial" panose="020B0604020202020204" pitchFamily="34" charset="0"/>
              </a:rPr>
              <a:t>Philosophers &amp; Texts</a:t>
            </a:r>
          </a:p>
        </p:txBody>
      </p:sp>
      <p:pic>
        <p:nvPicPr>
          <p:cNvPr id="129"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130" name="Content Placeholder 5"/>
          <p:cNvSpPr txBox="1">
            <a:spLocks noGrp="1"/>
          </p:cNvSpPr>
          <p:nvPr>
            <p:ph type="body" sz="half" idx="1"/>
          </p:nvPr>
        </p:nvSpPr>
        <p:spPr>
          <a:xfrm>
            <a:off x="2547724" y="1253331"/>
            <a:ext cx="4122028" cy="4351338"/>
          </a:xfrm>
          <a:prstGeom prst="rect">
            <a:avLst/>
          </a:prstGeom>
        </p:spPr>
        <p:txBody>
          <a:bodyPr>
            <a:noAutofit/>
          </a:bodyPr>
          <a:lstStyle/>
          <a:p>
            <a:pPr marL="0" indent="0" defTabSz="512063">
              <a:spcBef>
                <a:spcPts val="500"/>
              </a:spcBef>
              <a:buSzTx/>
              <a:buNone/>
              <a:defRPr sz="1568" u="sng"/>
            </a:pPr>
            <a:r>
              <a:rPr sz="2000" dirty="0" err="1">
                <a:latin typeface="Arial" panose="020B0604020202020204" pitchFamily="34" charset="0"/>
                <a:cs typeface="Arial" panose="020B0604020202020204" pitchFamily="34" charset="0"/>
              </a:rPr>
              <a:t>Confucianis</a:t>
            </a:r>
            <a:r>
              <a:rPr lang="en-GB" sz="2000" dirty="0">
                <a:latin typeface="Arial" panose="020B0604020202020204" pitchFamily="34" charset="0"/>
                <a:cs typeface="Arial" panose="020B0604020202020204" pitchFamily="34" charset="0"/>
              </a:rPr>
              <a:t>m</a:t>
            </a:r>
            <a:endParaRPr sz="2000" dirty="0">
              <a:latin typeface="Arial" panose="020B0604020202020204" pitchFamily="34" charset="0"/>
              <a:cs typeface="Arial" panose="020B0604020202020204" pitchFamily="34" charset="0"/>
            </a:endParaRPr>
          </a:p>
          <a:p>
            <a:pPr marL="384047" lvl="1" indent="-128015" defTabSz="512063">
              <a:spcBef>
                <a:spcPts val="500"/>
              </a:spcBef>
              <a:defRPr sz="1568"/>
            </a:pPr>
            <a:endParaRPr sz="2000" dirty="0">
              <a:latin typeface="Arial" panose="020B0604020202020204" pitchFamily="34" charset="0"/>
              <a:cs typeface="Arial" panose="020B0604020202020204" pitchFamily="34" charset="0"/>
            </a:endParaRPr>
          </a:p>
          <a:p>
            <a:pPr marL="128015" indent="-128015" defTabSz="512063">
              <a:spcBef>
                <a:spcPts val="500"/>
              </a:spcBef>
              <a:defRPr sz="1568"/>
            </a:pPr>
            <a:r>
              <a:rPr sz="2000" dirty="0">
                <a:latin typeface="Arial" panose="020B0604020202020204" pitchFamily="34" charset="0"/>
                <a:cs typeface="Arial" panose="020B0604020202020204" pitchFamily="34" charset="0"/>
              </a:rPr>
              <a:t>Confucius</a:t>
            </a:r>
          </a:p>
          <a:p>
            <a:pPr marL="384047" lvl="1" indent="-128015" defTabSz="512063">
              <a:spcBef>
                <a:spcPts val="500"/>
              </a:spcBef>
              <a:defRPr sz="1568"/>
            </a:pPr>
            <a:r>
              <a:rPr sz="2000" dirty="0">
                <a:latin typeface="Arial" panose="020B0604020202020204" pitchFamily="34" charset="0"/>
                <a:cs typeface="Arial" panose="020B0604020202020204" pitchFamily="34" charset="0"/>
              </a:rPr>
              <a:t>The </a:t>
            </a:r>
            <a:r>
              <a:rPr sz="2000" i="1" dirty="0">
                <a:latin typeface="Arial" panose="020B0604020202020204" pitchFamily="34" charset="0"/>
                <a:cs typeface="Arial" panose="020B0604020202020204" pitchFamily="34" charset="0"/>
              </a:rPr>
              <a:t>Analects</a:t>
            </a:r>
          </a:p>
          <a:p>
            <a:pPr marL="640080" lvl="2" indent="-128015" defTabSz="512063">
              <a:spcBef>
                <a:spcPts val="500"/>
              </a:spcBef>
              <a:defRPr sz="1568" u="sng">
                <a:solidFill>
                  <a:schemeClr val="accent3">
                    <a:lumOff val="-12941"/>
                  </a:schemeClr>
                </a:solidFill>
              </a:defRPr>
            </a:pPr>
            <a:r>
              <a:rPr sz="2000" dirty="0">
                <a:latin typeface="Arial" panose="020B0604020202020204" pitchFamily="34" charset="0"/>
                <a:cs typeface="Arial" panose="020B0604020202020204" pitchFamily="34" charset="0"/>
              </a:rPr>
              <a:t>http://</a:t>
            </a:r>
            <a:r>
              <a:rPr sz="2000" dirty="0" err="1">
                <a:latin typeface="Arial" panose="020B0604020202020204" pitchFamily="34" charset="0"/>
                <a:cs typeface="Arial" panose="020B0604020202020204" pitchFamily="34" charset="0"/>
              </a:rPr>
              <a:t>www.acmuller.net</a:t>
            </a:r>
            <a:r>
              <a:rPr sz="2000" dirty="0">
                <a:latin typeface="Arial" panose="020B0604020202020204" pitchFamily="34" charset="0"/>
                <a:cs typeface="Arial" panose="020B0604020202020204" pitchFamily="34" charset="0"/>
              </a:rPr>
              <a:t>/con-</a:t>
            </a:r>
            <a:r>
              <a:rPr sz="2000" dirty="0" err="1">
                <a:latin typeface="Arial" panose="020B0604020202020204" pitchFamily="34" charset="0"/>
                <a:cs typeface="Arial" panose="020B0604020202020204" pitchFamily="34" charset="0"/>
              </a:rPr>
              <a:t>dao</a:t>
            </a:r>
            <a:r>
              <a:rPr sz="2000" dirty="0">
                <a:latin typeface="Arial" panose="020B0604020202020204" pitchFamily="34" charset="0"/>
                <a:cs typeface="Arial" panose="020B0604020202020204" pitchFamily="34" charset="0"/>
              </a:rPr>
              <a:t>/</a:t>
            </a:r>
            <a:r>
              <a:rPr sz="2000" dirty="0" err="1">
                <a:latin typeface="Arial" panose="020B0604020202020204" pitchFamily="34" charset="0"/>
                <a:cs typeface="Arial" panose="020B0604020202020204" pitchFamily="34" charset="0"/>
              </a:rPr>
              <a:t>analects.html</a:t>
            </a:r>
            <a:endParaRPr sz="2000" dirty="0">
              <a:latin typeface="Arial" panose="020B0604020202020204" pitchFamily="34" charset="0"/>
              <a:cs typeface="Arial" panose="020B0604020202020204" pitchFamily="34" charset="0"/>
            </a:endParaRPr>
          </a:p>
          <a:p>
            <a:pPr marL="640080" lvl="2" indent="-128015" defTabSz="512063">
              <a:spcBef>
                <a:spcPts val="500"/>
              </a:spcBef>
              <a:defRPr sz="1568" u="sng">
                <a:solidFill>
                  <a:schemeClr val="accent3">
                    <a:lumOff val="-12941"/>
                  </a:schemeClr>
                </a:solidFill>
              </a:defRPr>
            </a:pPr>
            <a:r>
              <a:rPr sz="2000" dirty="0">
                <a:latin typeface="Arial" panose="020B0604020202020204" pitchFamily="34" charset="0"/>
                <a:cs typeface="Arial" panose="020B0604020202020204" pitchFamily="34" charset="0"/>
              </a:rPr>
              <a:t>https://</a:t>
            </a:r>
            <a:r>
              <a:rPr sz="2000" dirty="0" err="1">
                <a:latin typeface="Arial" panose="020B0604020202020204" pitchFamily="34" charset="0"/>
                <a:cs typeface="Arial" panose="020B0604020202020204" pitchFamily="34" charset="0"/>
              </a:rPr>
              <a:t>ctext.org</a:t>
            </a:r>
            <a:r>
              <a:rPr sz="2000" dirty="0">
                <a:latin typeface="Arial" panose="020B0604020202020204" pitchFamily="34" charset="0"/>
                <a:cs typeface="Arial" panose="020B0604020202020204" pitchFamily="34" charset="0"/>
              </a:rPr>
              <a:t>/analects</a:t>
            </a:r>
            <a:endParaRPr sz="2000" i="1" dirty="0">
              <a:latin typeface="Arial" panose="020B0604020202020204" pitchFamily="34" charset="0"/>
              <a:cs typeface="Arial" panose="020B0604020202020204" pitchFamily="34" charset="0"/>
            </a:endParaRPr>
          </a:p>
          <a:p>
            <a:pPr marL="384047" lvl="1" indent="-128015" defTabSz="512063">
              <a:spcBef>
                <a:spcPts val="500"/>
              </a:spcBef>
              <a:defRPr sz="1568"/>
            </a:pPr>
            <a:endParaRPr sz="2000" i="1" dirty="0">
              <a:latin typeface="Arial" panose="020B0604020202020204" pitchFamily="34" charset="0"/>
              <a:cs typeface="Arial" panose="020B0604020202020204" pitchFamily="34" charset="0"/>
            </a:endParaRPr>
          </a:p>
          <a:p>
            <a:pPr marL="128015" indent="-128015" defTabSz="512063">
              <a:spcBef>
                <a:spcPts val="500"/>
              </a:spcBef>
              <a:defRPr sz="1568"/>
            </a:pPr>
            <a:r>
              <a:rPr sz="2000" dirty="0">
                <a:latin typeface="Arial" panose="020B0604020202020204" pitchFamily="34" charset="0"/>
                <a:cs typeface="Arial" panose="020B0604020202020204" pitchFamily="34" charset="0"/>
              </a:rPr>
              <a:t>Mencius</a:t>
            </a:r>
          </a:p>
          <a:p>
            <a:pPr marL="384047" lvl="1" indent="-128015" defTabSz="512063">
              <a:spcBef>
                <a:spcPts val="500"/>
              </a:spcBef>
              <a:defRPr sz="1568"/>
            </a:pPr>
            <a:r>
              <a:rPr sz="2000" dirty="0">
                <a:latin typeface="Arial" panose="020B0604020202020204" pitchFamily="34" charset="0"/>
                <a:cs typeface="Arial" panose="020B0604020202020204" pitchFamily="34" charset="0"/>
              </a:rPr>
              <a:t>The </a:t>
            </a:r>
            <a:r>
              <a:rPr sz="2000" i="1" dirty="0">
                <a:latin typeface="Arial" panose="020B0604020202020204" pitchFamily="34" charset="0"/>
                <a:cs typeface="Arial" panose="020B0604020202020204" pitchFamily="34" charset="0"/>
              </a:rPr>
              <a:t>Mencius</a:t>
            </a:r>
          </a:p>
          <a:p>
            <a:pPr marL="640080" lvl="2" indent="-128015" defTabSz="512063">
              <a:spcBef>
                <a:spcPts val="500"/>
              </a:spcBef>
              <a:defRPr sz="1568" u="sng">
                <a:solidFill>
                  <a:schemeClr val="accent3">
                    <a:lumOff val="-12941"/>
                  </a:schemeClr>
                </a:solidFill>
              </a:defRPr>
            </a:pPr>
            <a:r>
              <a:rPr sz="2000" dirty="0">
                <a:latin typeface="Arial" panose="020B0604020202020204" pitchFamily="34" charset="0"/>
                <a:cs typeface="Arial" panose="020B0604020202020204" pitchFamily="34" charset="0"/>
              </a:rPr>
              <a:t>http://</a:t>
            </a:r>
            <a:r>
              <a:rPr sz="2000" dirty="0" err="1">
                <a:latin typeface="Arial" panose="020B0604020202020204" pitchFamily="34" charset="0"/>
                <a:cs typeface="Arial" panose="020B0604020202020204" pitchFamily="34" charset="0"/>
              </a:rPr>
              <a:t>www.acmuller.net</a:t>
            </a:r>
            <a:r>
              <a:rPr sz="2000" dirty="0">
                <a:latin typeface="Arial" panose="020B0604020202020204" pitchFamily="34" charset="0"/>
                <a:cs typeface="Arial" panose="020B0604020202020204" pitchFamily="34" charset="0"/>
              </a:rPr>
              <a:t>/con-</a:t>
            </a:r>
            <a:r>
              <a:rPr sz="2000" dirty="0" err="1">
                <a:latin typeface="Arial" panose="020B0604020202020204" pitchFamily="34" charset="0"/>
                <a:cs typeface="Arial" panose="020B0604020202020204" pitchFamily="34" charset="0"/>
              </a:rPr>
              <a:t>dao</a:t>
            </a:r>
            <a:r>
              <a:rPr sz="2000" dirty="0">
                <a:latin typeface="Arial" panose="020B0604020202020204" pitchFamily="34" charset="0"/>
                <a:cs typeface="Arial" panose="020B0604020202020204" pitchFamily="34" charset="0"/>
              </a:rPr>
              <a:t>/</a:t>
            </a:r>
            <a:r>
              <a:rPr sz="2000" dirty="0" err="1">
                <a:latin typeface="Arial" panose="020B0604020202020204" pitchFamily="34" charset="0"/>
                <a:cs typeface="Arial" panose="020B0604020202020204" pitchFamily="34" charset="0"/>
              </a:rPr>
              <a:t>mencius.html</a:t>
            </a:r>
            <a:endParaRPr sz="2000" dirty="0">
              <a:latin typeface="Arial" panose="020B0604020202020204" pitchFamily="34" charset="0"/>
              <a:cs typeface="Arial" panose="020B0604020202020204" pitchFamily="34" charset="0"/>
            </a:endParaRPr>
          </a:p>
          <a:p>
            <a:pPr marL="640080" lvl="2" indent="-128015" defTabSz="512063">
              <a:spcBef>
                <a:spcPts val="500"/>
              </a:spcBef>
              <a:defRPr sz="1568" u="sng">
                <a:solidFill>
                  <a:schemeClr val="accent3">
                    <a:lumOff val="-12941"/>
                  </a:schemeClr>
                </a:solidFill>
              </a:defRPr>
            </a:pPr>
            <a:r>
              <a:rPr sz="2000" dirty="0">
                <a:latin typeface="Arial" panose="020B0604020202020204" pitchFamily="34" charset="0"/>
                <a:cs typeface="Arial" panose="020B0604020202020204" pitchFamily="34" charset="0"/>
              </a:rPr>
              <a:t>https://</a:t>
            </a:r>
            <a:r>
              <a:rPr sz="2000" dirty="0" err="1">
                <a:latin typeface="Arial" panose="020B0604020202020204" pitchFamily="34" charset="0"/>
                <a:cs typeface="Arial" panose="020B0604020202020204" pitchFamily="34" charset="0"/>
              </a:rPr>
              <a:t>ctext.org</a:t>
            </a:r>
            <a:r>
              <a:rPr sz="2000" dirty="0">
                <a:latin typeface="Arial" panose="020B0604020202020204" pitchFamily="34" charset="0"/>
                <a:cs typeface="Arial" panose="020B0604020202020204" pitchFamily="34" charset="0"/>
              </a:rPr>
              <a:t>/</a:t>
            </a:r>
            <a:r>
              <a:rPr sz="2000" dirty="0" err="1">
                <a:latin typeface="Arial" panose="020B0604020202020204" pitchFamily="34" charset="0"/>
                <a:cs typeface="Arial" panose="020B0604020202020204" pitchFamily="34" charset="0"/>
              </a:rPr>
              <a:t>mengzi</a:t>
            </a:r>
            <a:endParaRPr sz="2000" i="1" dirty="0">
              <a:latin typeface="Arial" panose="020B0604020202020204" pitchFamily="34" charset="0"/>
              <a:cs typeface="Arial" panose="020B0604020202020204" pitchFamily="34" charset="0"/>
            </a:endParaRPr>
          </a:p>
          <a:p>
            <a:pPr marL="384047" lvl="1" indent="-128015" defTabSz="512063">
              <a:spcBef>
                <a:spcPts val="500"/>
              </a:spcBef>
              <a:defRPr sz="1568"/>
            </a:pPr>
            <a:endParaRPr sz="2000" i="1" dirty="0">
              <a:latin typeface="Arial" panose="020B0604020202020204" pitchFamily="34" charset="0"/>
              <a:cs typeface="Arial" panose="020B0604020202020204" pitchFamily="34" charset="0"/>
            </a:endParaRPr>
          </a:p>
          <a:p>
            <a:pPr marL="128015" indent="-128015" defTabSz="512063">
              <a:spcBef>
                <a:spcPts val="500"/>
              </a:spcBef>
              <a:defRPr sz="1568"/>
            </a:pPr>
            <a:r>
              <a:rPr sz="2000" dirty="0" err="1">
                <a:latin typeface="Arial" panose="020B0604020202020204" pitchFamily="34" charset="0"/>
                <a:cs typeface="Arial" panose="020B0604020202020204" pitchFamily="34" charset="0"/>
              </a:rPr>
              <a:t>Xunzi</a:t>
            </a:r>
            <a:endParaRPr sz="2000" dirty="0">
              <a:latin typeface="Arial" panose="020B0604020202020204" pitchFamily="34" charset="0"/>
              <a:cs typeface="Arial" panose="020B0604020202020204" pitchFamily="34" charset="0"/>
            </a:endParaRPr>
          </a:p>
          <a:p>
            <a:pPr marL="384047" lvl="1" indent="-128015" defTabSz="512063">
              <a:spcBef>
                <a:spcPts val="500"/>
              </a:spcBef>
              <a:defRPr sz="1568"/>
            </a:pPr>
            <a:r>
              <a:rPr sz="2000" dirty="0">
                <a:latin typeface="Arial" panose="020B0604020202020204" pitchFamily="34" charset="0"/>
                <a:cs typeface="Arial" panose="020B0604020202020204" pitchFamily="34" charset="0"/>
              </a:rPr>
              <a:t>The </a:t>
            </a:r>
            <a:r>
              <a:rPr sz="2000" i="1" dirty="0" err="1">
                <a:latin typeface="Arial" panose="020B0604020202020204" pitchFamily="34" charset="0"/>
                <a:cs typeface="Arial" panose="020B0604020202020204" pitchFamily="34" charset="0"/>
              </a:rPr>
              <a:t>Xunzi</a:t>
            </a:r>
            <a:endParaRPr sz="2000" i="1" dirty="0">
              <a:latin typeface="Arial" panose="020B0604020202020204" pitchFamily="34" charset="0"/>
              <a:cs typeface="Arial" panose="020B0604020202020204" pitchFamily="34" charset="0"/>
            </a:endParaRPr>
          </a:p>
        </p:txBody>
      </p:sp>
      <p:sp>
        <p:nvSpPr>
          <p:cNvPr id="131" name="Content Placeholder 5"/>
          <p:cNvSpPr txBox="1"/>
          <p:nvPr/>
        </p:nvSpPr>
        <p:spPr>
          <a:xfrm>
            <a:off x="7089786" y="1253331"/>
            <a:ext cx="4122028"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512063">
              <a:lnSpc>
                <a:spcPct val="90000"/>
              </a:lnSpc>
              <a:spcBef>
                <a:spcPts val="500"/>
              </a:spcBef>
              <a:buFont typeface="Arial"/>
              <a:defRPr sz="1568" u="sng"/>
            </a:pPr>
            <a:r>
              <a:rPr sz="2000" dirty="0">
                <a:latin typeface="Arial" panose="020B0604020202020204" pitchFamily="34" charset="0"/>
                <a:cs typeface="Arial" panose="020B0604020202020204" pitchFamily="34" charset="0"/>
              </a:rPr>
              <a:t>Daoism</a:t>
            </a:r>
          </a:p>
          <a:p>
            <a:pPr marL="384047" lvl="1" indent="-128015" defTabSz="512063">
              <a:lnSpc>
                <a:spcPct val="90000"/>
              </a:lnSpc>
              <a:spcBef>
                <a:spcPts val="500"/>
              </a:spcBef>
              <a:buSzPct val="100000"/>
              <a:buFont typeface="Arial"/>
              <a:buChar char="•"/>
              <a:defRPr sz="1568"/>
            </a:pPr>
            <a:endParaRPr sz="2000" dirty="0">
              <a:latin typeface="Arial" panose="020B0604020202020204" pitchFamily="34" charset="0"/>
              <a:cs typeface="Arial" panose="020B0604020202020204" pitchFamily="34" charset="0"/>
            </a:endParaRPr>
          </a:p>
          <a:p>
            <a:pPr marL="128015" indent="-128015" defTabSz="512063">
              <a:lnSpc>
                <a:spcPct val="90000"/>
              </a:lnSpc>
              <a:spcBef>
                <a:spcPts val="500"/>
              </a:spcBef>
              <a:buSzPct val="100000"/>
              <a:buFont typeface="Arial"/>
              <a:buChar char="•"/>
              <a:defRPr sz="1568"/>
            </a:pPr>
            <a:r>
              <a:rPr sz="2000" dirty="0">
                <a:latin typeface="Arial" panose="020B0604020202020204" pitchFamily="34" charset="0"/>
                <a:cs typeface="Arial" panose="020B0604020202020204" pitchFamily="34" charset="0"/>
              </a:rPr>
              <a:t>Laozi</a:t>
            </a:r>
          </a:p>
          <a:p>
            <a:pPr marL="384047" lvl="1" indent="-128015" defTabSz="512063">
              <a:lnSpc>
                <a:spcPct val="90000"/>
              </a:lnSpc>
              <a:spcBef>
                <a:spcPts val="500"/>
              </a:spcBef>
              <a:buSzPct val="100000"/>
              <a:buFont typeface="Arial"/>
              <a:buChar char="•"/>
              <a:defRPr sz="1568" i="1"/>
            </a:pPr>
            <a:r>
              <a:rPr sz="2000" dirty="0">
                <a:latin typeface="Arial" panose="020B0604020202020204" pitchFamily="34" charset="0"/>
                <a:cs typeface="Arial" panose="020B0604020202020204" pitchFamily="34" charset="0"/>
              </a:rPr>
              <a:t>The </a:t>
            </a:r>
            <a:r>
              <a:rPr sz="2000" dirty="0" err="1">
                <a:latin typeface="Arial" panose="020B0604020202020204" pitchFamily="34" charset="0"/>
                <a:cs typeface="Arial" panose="020B0604020202020204" pitchFamily="34" charset="0"/>
              </a:rPr>
              <a:t>Daodejing</a:t>
            </a:r>
            <a:endParaRPr sz="2000" dirty="0">
              <a:latin typeface="Arial" panose="020B0604020202020204" pitchFamily="34" charset="0"/>
              <a:cs typeface="Arial" panose="020B0604020202020204" pitchFamily="34" charset="0"/>
            </a:endParaRPr>
          </a:p>
          <a:p>
            <a:pPr marL="640080" lvl="2" indent="-128015" defTabSz="512063">
              <a:lnSpc>
                <a:spcPct val="90000"/>
              </a:lnSpc>
              <a:spcBef>
                <a:spcPts val="500"/>
              </a:spcBef>
              <a:buSzPct val="100000"/>
              <a:buFont typeface="Arial"/>
              <a:buChar char="•"/>
              <a:defRPr sz="1568" u="sng">
                <a:solidFill>
                  <a:schemeClr val="accent3">
                    <a:lumOff val="-12941"/>
                  </a:schemeClr>
                </a:solidFill>
              </a:defRPr>
            </a:pPr>
            <a:r>
              <a:rPr sz="2000" dirty="0">
                <a:latin typeface="Arial" panose="020B0604020202020204" pitchFamily="34" charset="0"/>
                <a:cs typeface="Arial" panose="020B0604020202020204" pitchFamily="34" charset="0"/>
              </a:rPr>
              <a:t>http://</a:t>
            </a:r>
            <a:r>
              <a:rPr sz="2000" dirty="0" err="1">
                <a:latin typeface="Arial" panose="020B0604020202020204" pitchFamily="34" charset="0"/>
                <a:cs typeface="Arial" panose="020B0604020202020204" pitchFamily="34" charset="0"/>
              </a:rPr>
              <a:t>www.acmuller.net</a:t>
            </a:r>
            <a:r>
              <a:rPr sz="2000" dirty="0">
                <a:latin typeface="Arial" panose="020B0604020202020204" pitchFamily="34" charset="0"/>
                <a:cs typeface="Arial" panose="020B0604020202020204" pitchFamily="34" charset="0"/>
              </a:rPr>
              <a:t>/con-</a:t>
            </a:r>
            <a:r>
              <a:rPr sz="2000" dirty="0" err="1">
                <a:latin typeface="Arial" panose="020B0604020202020204" pitchFamily="34" charset="0"/>
                <a:cs typeface="Arial" panose="020B0604020202020204" pitchFamily="34" charset="0"/>
              </a:rPr>
              <a:t>dao</a:t>
            </a:r>
            <a:r>
              <a:rPr sz="2000" dirty="0">
                <a:latin typeface="Arial" panose="020B0604020202020204" pitchFamily="34" charset="0"/>
                <a:cs typeface="Arial" panose="020B0604020202020204" pitchFamily="34" charset="0"/>
              </a:rPr>
              <a:t>/</a:t>
            </a:r>
            <a:r>
              <a:rPr sz="2000" dirty="0" err="1">
                <a:latin typeface="Arial" panose="020B0604020202020204" pitchFamily="34" charset="0"/>
                <a:cs typeface="Arial" panose="020B0604020202020204" pitchFamily="34" charset="0"/>
              </a:rPr>
              <a:t>daodejing.html</a:t>
            </a:r>
            <a:endParaRPr sz="2000" dirty="0">
              <a:latin typeface="Arial" panose="020B0604020202020204" pitchFamily="34" charset="0"/>
              <a:cs typeface="Arial" panose="020B0604020202020204" pitchFamily="34" charset="0"/>
            </a:endParaRPr>
          </a:p>
          <a:p>
            <a:pPr marL="640080" lvl="2" indent="-128015" defTabSz="512063">
              <a:lnSpc>
                <a:spcPct val="90000"/>
              </a:lnSpc>
              <a:spcBef>
                <a:spcPts val="500"/>
              </a:spcBef>
              <a:buSzPct val="100000"/>
              <a:buFont typeface="Arial"/>
              <a:buChar char="•"/>
              <a:defRPr sz="1568" u="sng">
                <a:solidFill>
                  <a:schemeClr val="accent3">
                    <a:lumOff val="-12941"/>
                  </a:schemeClr>
                </a:solidFill>
              </a:defRPr>
            </a:pPr>
            <a:r>
              <a:rPr sz="2000" dirty="0">
                <a:latin typeface="Arial" panose="020B0604020202020204" pitchFamily="34" charset="0"/>
                <a:cs typeface="Arial" panose="020B0604020202020204" pitchFamily="34" charset="0"/>
              </a:rPr>
              <a:t>https://</a:t>
            </a:r>
            <a:r>
              <a:rPr sz="2000" dirty="0" err="1">
                <a:latin typeface="Arial" panose="020B0604020202020204" pitchFamily="34" charset="0"/>
                <a:cs typeface="Arial" panose="020B0604020202020204" pitchFamily="34" charset="0"/>
              </a:rPr>
              <a:t>ctext.org</a:t>
            </a:r>
            <a:r>
              <a:rPr sz="2000" dirty="0">
                <a:latin typeface="Arial" panose="020B0604020202020204" pitchFamily="34" charset="0"/>
                <a:cs typeface="Arial" panose="020B0604020202020204" pitchFamily="34" charset="0"/>
              </a:rPr>
              <a:t>/deo-de-</a:t>
            </a:r>
            <a:r>
              <a:rPr sz="2000" dirty="0" err="1">
                <a:latin typeface="Arial" panose="020B0604020202020204" pitchFamily="34" charset="0"/>
                <a:cs typeface="Arial" panose="020B0604020202020204" pitchFamily="34" charset="0"/>
              </a:rPr>
              <a:t>jing</a:t>
            </a:r>
            <a:endParaRPr sz="2000" dirty="0">
              <a:latin typeface="Arial" panose="020B0604020202020204" pitchFamily="34" charset="0"/>
              <a:cs typeface="Arial" panose="020B0604020202020204" pitchFamily="34" charset="0"/>
            </a:endParaRPr>
          </a:p>
          <a:p>
            <a:pPr marL="384047" lvl="1" indent="-128015" defTabSz="512063">
              <a:lnSpc>
                <a:spcPct val="90000"/>
              </a:lnSpc>
              <a:spcBef>
                <a:spcPts val="500"/>
              </a:spcBef>
              <a:buSzPct val="100000"/>
              <a:buFont typeface="Arial"/>
              <a:buChar char="•"/>
              <a:defRPr sz="1568" i="1"/>
            </a:pPr>
            <a:endParaRPr sz="2000" i="0" dirty="0">
              <a:latin typeface="Arial" panose="020B0604020202020204" pitchFamily="34" charset="0"/>
              <a:cs typeface="Arial" panose="020B0604020202020204" pitchFamily="34" charset="0"/>
            </a:endParaRPr>
          </a:p>
          <a:p>
            <a:pPr marL="128015" indent="-128015" defTabSz="512063">
              <a:lnSpc>
                <a:spcPct val="90000"/>
              </a:lnSpc>
              <a:spcBef>
                <a:spcPts val="500"/>
              </a:spcBef>
              <a:buSzPct val="100000"/>
              <a:buFont typeface="Arial"/>
              <a:buChar char="•"/>
              <a:defRPr sz="1568" i="1"/>
            </a:pPr>
            <a:r>
              <a:rPr sz="2000" i="0" dirty="0">
                <a:latin typeface="Arial" panose="020B0604020202020204" pitchFamily="34" charset="0"/>
                <a:cs typeface="Arial" panose="020B0604020202020204" pitchFamily="34" charset="0"/>
              </a:rPr>
              <a:t>Zhuangzi</a:t>
            </a:r>
          </a:p>
          <a:p>
            <a:pPr marL="384047" lvl="1" indent="-128015" defTabSz="512063">
              <a:lnSpc>
                <a:spcPct val="90000"/>
              </a:lnSpc>
              <a:spcBef>
                <a:spcPts val="500"/>
              </a:spcBef>
              <a:buSzPct val="100000"/>
              <a:buFont typeface="Arial"/>
              <a:buChar char="•"/>
              <a:defRPr sz="1568" i="1"/>
            </a:pPr>
            <a:r>
              <a:rPr sz="2000" i="0" dirty="0">
                <a:latin typeface="Arial" panose="020B0604020202020204" pitchFamily="34" charset="0"/>
                <a:cs typeface="Arial" panose="020B0604020202020204" pitchFamily="34" charset="0"/>
              </a:rPr>
              <a:t>The </a:t>
            </a:r>
            <a:r>
              <a:rPr sz="2000" dirty="0">
                <a:latin typeface="Arial" panose="020B0604020202020204" pitchFamily="34" charset="0"/>
                <a:cs typeface="Arial" panose="020B0604020202020204" pitchFamily="34" charset="0"/>
              </a:rPr>
              <a:t>Zhuangzi</a:t>
            </a:r>
          </a:p>
          <a:p>
            <a:pPr marL="640080" lvl="2" indent="-128015" defTabSz="512063">
              <a:lnSpc>
                <a:spcPct val="90000"/>
              </a:lnSpc>
              <a:spcBef>
                <a:spcPts val="500"/>
              </a:spcBef>
              <a:buSzPct val="100000"/>
              <a:buFont typeface="Arial"/>
              <a:buChar char="•"/>
              <a:defRPr sz="1568" u="sng">
                <a:solidFill>
                  <a:schemeClr val="accent3">
                    <a:lumOff val="-12941"/>
                  </a:schemeClr>
                </a:solidFill>
              </a:defRPr>
            </a:pPr>
            <a:r>
              <a:rPr sz="2000" dirty="0">
                <a:latin typeface="Arial" panose="020B0604020202020204" pitchFamily="34" charset="0"/>
                <a:cs typeface="Arial" panose="020B0604020202020204" pitchFamily="34" charset="0"/>
              </a:rPr>
              <a:t>https://</a:t>
            </a:r>
            <a:r>
              <a:rPr sz="2000" dirty="0" err="1">
                <a:latin typeface="Arial" panose="020B0604020202020204" pitchFamily="34" charset="0"/>
                <a:cs typeface="Arial" panose="020B0604020202020204" pitchFamily="34" charset="0"/>
              </a:rPr>
              <a:t>terebess.hu</a:t>
            </a:r>
            <a:r>
              <a:rPr sz="2000" dirty="0">
                <a:latin typeface="Arial" panose="020B0604020202020204" pitchFamily="34" charset="0"/>
                <a:cs typeface="Arial" panose="020B0604020202020204" pitchFamily="34" charset="0"/>
              </a:rPr>
              <a:t>/</a:t>
            </a:r>
            <a:r>
              <a:rPr sz="2000" dirty="0" err="1">
                <a:latin typeface="Arial" panose="020B0604020202020204" pitchFamily="34" charset="0"/>
                <a:cs typeface="Arial" panose="020B0604020202020204" pitchFamily="34" charset="0"/>
              </a:rPr>
              <a:t>english.chuangtzu.html</a:t>
            </a:r>
            <a:endParaRPr sz="2000" dirty="0">
              <a:latin typeface="Arial" panose="020B0604020202020204" pitchFamily="34" charset="0"/>
              <a:cs typeface="Arial" panose="020B0604020202020204" pitchFamily="34" charset="0"/>
            </a:endParaRPr>
          </a:p>
          <a:p>
            <a:pPr marL="640080" lvl="2" indent="-128015" defTabSz="512063">
              <a:lnSpc>
                <a:spcPct val="90000"/>
              </a:lnSpc>
              <a:spcBef>
                <a:spcPts val="500"/>
              </a:spcBef>
              <a:buSzPct val="100000"/>
              <a:buFont typeface="Arial"/>
              <a:buChar char="•"/>
              <a:defRPr sz="1568" u="sng">
                <a:solidFill>
                  <a:schemeClr val="accent3">
                    <a:lumOff val="-12941"/>
                  </a:schemeClr>
                </a:solidFill>
              </a:defRPr>
            </a:pPr>
            <a:r>
              <a:rPr sz="2000" dirty="0">
                <a:latin typeface="Arial" panose="020B0604020202020204" pitchFamily="34" charset="0"/>
                <a:cs typeface="Arial" panose="020B0604020202020204" pitchFamily="34" charset="0"/>
              </a:rPr>
              <a:t>https://</a:t>
            </a:r>
            <a:r>
              <a:rPr sz="2000" dirty="0" err="1">
                <a:latin typeface="Arial" panose="020B0604020202020204" pitchFamily="34" charset="0"/>
                <a:cs typeface="Arial" panose="020B0604020202020204" pitchFamily="34" charset="0"/>
              </a:rPr>
              <a:t>ctext.org</a:t>
            </a:r>
            <a:r>
              <a:rPr sz="2000" dirty="0">
                <a:latin typeface="Arial" panose="020B0604020202020204" pitchFamily="34" charset="0"/>
                <a:cs typeface="Arial" panose="020B0604020202020204" pitchFamily="34" charset="0"/>
              </a:rPr>
              <a:t>/</a:t>
            </a:r>
            <a:r>
              <a:rPr sz="2000" dirty="0" err="1">
                <a:latin typeface="Arial" panose="020B0604020202020204" pitchFamily="34" charset="0"/>
                <a:cs typeface="Arial" panose="020B0604020202020204" pitchFamily="34" charset="0"/>
              </a:rPr>
              <a:t>zhuangzi</a:t>
            </a:r>
            <a:endParaRPr sz="2000" dirty="0">
              <a:latin typeface="Arial" panose="020B0604020202020204" pitchFamily="34" charset="0"/>
              <a:cs typeface="Arial" panose="020B0604020202020204" pitchFamily="34" charset="0"/>
            </a:endParaRPr>
          </a:p>
          <a:p>
            <a:pPr defTabSz="512063">
              <a:lnSpc>
                <a:spcPct val="90000"/>
              </a:lnSpc>
              <a:spcBef>
                <a:spcPts val="500"/>
              </a:spcBef>
              <a:defRPr sz="1568" i="1"/>
            </a:pPr>
            <a:endParaRPr sz="2000" dirty="0">
              <a:latin typeface="Arial" panose="020B0604020202020204" pitchFamily="34" charset="0"/>
              <a:cs typeface="Arial" panose="020B0604020202020204" pitchFamily="34" charset="0"/>
            </a:endParaRPr>
          </a:p>
          <a:p>
            <a:pPr defTabSz="512063">
              <a:lnSpc>
                <a:spcPct val="90000"/>
              </a:lnSpc>
              <a:spcBef>
                <a:spcPts val="500"/>
              </a:spcBef>
              <a:defRPr sz="1568" i="1"/>
            </a:pPr>
            <a:endParaRPr sz="200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434"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36"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437" name="Content Placeholder 5"/>
          <p:cNvSpPr txBox="1">
            <a:spLocks noGrp="1"/>
          </p:cNvSpPr>
          <p:nvPr>
            <p:ph type="body" sz="half" idx="1"/>
          </p:nvPr>
        </p:nvSpPr>
        <p:spPr>
          <a:xfrm>
            <a:off x="2533501" y="1253331"/>
            <a:ext cx="4599478" cy="4351338"/>
          </a:xfrm>
          <a:prstGeom prst="rect">
            <a:avLst/>
          </a:prstGeom>
        </p:spPr>
        <p:txBody>
          <a:bodyPr>
            <a:normAutofit/>
          </a:bodyPr>
          <a:lstStyle/>
          <a:p>
            <a:pPr marL="155447" indent="-155447" defTabSz="621791">
              <a:spcBef>
                <a:spcPts val="600"/>
              </a:spcBef>
              <a:defRPr sz="1904">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Learning and thinking</a:t>
            </a:r>
          </a:p>
          <a:p>
            <a:pPr marL="466344" lvl="1" indent="-155447" defTabSz="621791">
              <a:spcBef>
                <a:spcPts val="600"/>
              </a:spcBef>
              <a:defRPr sz="1904">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Received wisdom:</a:t>
            </a:r>
          </a:p>
          <a:p>
            <a:pPr marL="777240" lvl="2" indent="-155447" defTabSz="621791">
              <a:spcBef>
                <a:spcPts val="600"/>
              </a:spcBef>
              <a:defRPr sz="1904">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Teacher/model</a:t>
            </a:r>
          </a:p>
          <a:p>
            <a:pPr marL="777240" lvl="2" indent="-155447" defTabSz="621791">
              <a:spcBef>
                <a:spcPts val="600"/>
              </a:spcBef>
              <a:defRPr sz="1904">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Five Classics [</a:t>
            </a:r>
            <a:r>
              <a:rPr sz="2000" i="1" dirty="0" err="1">
                <a:latin typeface="Arial" panose="020B0604020202020204" pitchFamily="34" charset="0"/>
                <a:cs typeface="Arial" panose="020B0604020202020204" pitchFamily="34" charset="0"/>
              </a:rPr>
              <a:t>wujing</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五經</a:t>
            </a:r>
            <a:r>
              <a:rPr sz="2000" dirty="0">
                <a:latin typeface="Arial" panose="020B0604020202020204" pitchFamily="34" charset="0"/>
                <a:cs typeface="Arial" panose="020B0604020202020204" pitchFamily="34" charset="0"/>
              </a:rPr>
              <a:t>]:</a:t>
            </a:r>
          </a:p>
          <a:p>
            <a:pPr marL="1010411" lvl="2" indent="-319531" defTabSz="621791">
              <a:spcBef>
                <a:spcPts val="600"/>
              </a:spcBef>
              <a:buFontTx/>
              <a:buAutoNum type="romanLcPeriod"/>
              <a:defRPr sz="1904">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Book of Poetry [</a:t>
            </a:r>
            <a:r>
              <a:rPr sz="2000" i="1" dirty="0" err="1">
                <a:latin typeface="Arial" panose="020B0604020202020204" pitchFamily="34" charset="0"/>
                <a:cs typeface="Arial" panose="020B0604020202020204" pitchFamily="34" charset="0"/>
              </a:rPr>
              <a:t>shijing</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詩經</a:t>
            </a:r>
            <a:r>
              <a:rPr sz="2000" dirty="0">
                <a:latin typeface="Arial" panose="020B0604020202020204" pitchFamily="34" charset="0"/>
                <a:cs typeface="Arial" panose="020B0604020202020204" pitchFamily="34" charset="0"/>
              </a:rPr>
              <a:t>]; </a:t>
            </a:r>
          </a:p>
          <a:p>
            <a:pPr marL="1010411" lvl="2" indent="-319531" defTabSz="621791">
              <a:spcBef>
                <a:spcPts val="600"/>
              </a:spcBef>
              <a:buFontTx/>
              <a:buAutoNum type="romanLcPeriod"/>
              <a:defRPr sz="1904">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Book of Documents [</a:t>
            </a:r>
            <a:r>
              <a:rPr sz="2000" i="1" dirty="0" err="1">
                <a:latin typeface="Arial" panose="020B0604020202020204" pitchFamily="34" charset="0"/>
                <a:cs typeface="Arial" panose="020B0604020202020204" pitchFamily="34" charset="0"/>
              </a:rPr>
              <a:t>shujing</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書經</a:t>
            </a:r>
            <a:r>
              <a:rPr sz="2000" dirty="0">
                <a:latin typeface="Arial" panose="020B0604020202020204" pitchFamily="34" charset="0"/>
                <a:cs typeface="Arial" panose="020B0604020202020204" pitchFamily="34" charset="0"/>
              </a:rPr>
              <a:t>]; </a:t>
            </a:r>
          </a:p>
          <a:p>
            <a:pPr marL="1010411" lvl="2" indent="-319531" defTabSz="621791">
              <a:spcBef>
                <a:spcPts val="600"/>
              </a:spcBef>
              <a:buFontTx/>
              <a:buAutoNum type="romanLcPeriod"/>
              <a:defRPr sz="1904">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Book of Rites [</a:t>
            </a:r>
            <a:r>
              <a:rPr sz="2000" i="1" dirty="0" err="1">
                <a:latin typeface="Arial" panose="020B0604020202020204" pitchFamily="34" charset="0"/>
                <a:cs typeface="Arial" panose="020B0604020202020204" pitchFamily="34" charset="0"/>
              </a:rPr>
              <a:t>liji</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禮記</a:t>
            </a:r>
            <a:r>
              <a:rPr sz="2000" dirty="0">
                <a:latin typeface="Arial" panose="020B0604020202020204" pitchFamily="34" charset="0"/>
                <a:cs typeface="Arial" panose="020B0604020202020204" pitchFamily="34" charset="0"/>
              </a:rPr>
              <a:t>]; </a:t>
            </a:r>
          </a:p>
          <a:p>
            <a:pPr marL="968141" lvl="3" indent="-190901" defTabSz="621791">
              <a:spcBef>
                <a:spcPts val="600"/>
              </a:spcBef>
              <a:buFontTx/>
              <a:defRPr sz="1904">
                <a:solidFill>
                  <a:schemeClr val="accent3">
                    <a:lumOff val="-12941"/>
                  </a:schemeClr>
                </a:solidFill>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Key later additions: The Great Learning [</a:t>
            </a:r>
            <a:r>
              <a:rPr sz="2000" i="1" dirty="0" err="1">
                <a:latin typeface="Arial" panose="020B0604020202020204" pitchFamily="34" charset="0"/>
                <a:cs typeface="Arial" panose="020B0604020202020204" pitchFamily="34" charset="0"/>
              </a:rPr>
              <a:t>daxue</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大學</a:t>
            </a:r>
            <a:r>
              <a:rPr sz="2000" dirty="0">
                <a:latin typeface="Arial" panose="020B0604020202020204" pitchFamily="34" charset="0"/>
                <a:cs typeface="Arial" panose="020B0604020202020204" pitchFamily="34" charset="0"/>
              </a:rPr>
              <a:t>]; The Doctrine of the Mean [</a:t>
            </a:r>
            <a:r>
              <a:rPr sz="2000" i="1" dirty="0" err="1">
                <a:latin typeface="Arial" panose="020B0604020202020204" pitchFamily="34" charset="0"/>
                <a:cs typeface="Arial" panose="020B0604020202020204" pitchFamily="34" charset="0"/>
              </a:rPr>
              <a:t>zhongyong</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中庸</a:t>
            </a:r>
            <a:r>
              <a:rPr sz="2000" dirty="0">
                <a:latin typeface="Arial" panose="020B0604020202020204" pitchFamily="34" charset="0"/>
                <a:cs typeface="Arial" panose="020B0604020202020204" pitchFamily="34" charset="0"/>
              </a:rPr>
              <a:t>]</a:t>
            </a:r>
          </a:p>
        </p:txBody>
      </p:sp>
      <p:sp>
        <p:nvSpPr>
          <p:cNvPr id="438" name="Content Placeholder 5"/>
          <p:cNvSpPr txBox="1"/>
          <p:nvPr/>
        </p:nvSpPr>
        <p:spPr>
          <a:xfrm>
            <a:off x="7457531" y="1253331"/>
            <a:ext cx="4599478"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p>
            <a:pPr marL="980694" lvl="2" indent="-310134" defTabSz="603504">
              <a:lnSpc>
                <a:spcPct val="90000"/>
              </a:lnSpc>
              <a:spcBef>
                <a:spcPts val="600"/>
              </a:spcBef>
              <a:buSzPct val="100000"/>
              <a:buAutoNum type="romanLcPeriod" startAt="4"/>
              <a:defRPr sz="1848">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Book of Changes [</a:t>
            </a:r>
            <a:r>
              <a:rPr sz="2000" i="1" dirty="0" err="1">
                <a:latin typeface="Arial" panose="020B0604020202020204" pitchFamily="34" charset="0"/>
                <a:cs typeface="Arial" panose="020B0604020202020204" pitchFamily="34" charset="0"/>
              </a:rPr>
              <a:t>yijing</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易經</a:t>
            </a:r>
            <a:r>
              <a:rPr sz="2000" dirty="0">
                <a:latin typeface="Arial" panose="020B0604020202020204" pitchFamily="34" charset="0"/>
                <a:cs typeface="Arial" panose="020B0604020202020204" pitchFamily="34" charset="0"/>
              </a:rPr>
              <a:t>]; </a:t>
            </a:r>
          </a:p>
          <a:p>
            <a:pPr marL="980694" lvl="2" indent="-310134" defTabSz="603504">
              <a:lnSpc>
                <a:spcPct val="90000"/>
              </a:lnSpc>
              <a:spcBef>
                <a:spcPts val="600"/>
              </a:spcBef>
              <a:buSzPct val="100000"/>
              <a:buAutoNum type="romanLcPeriod" startAt="4"/>
              <a:defRPr sz="1848">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Spring and Autumn Annals [</a:t>
            </a:r>
            <a:r>
              <a:rPr sz="2000" i="1" dirty="0" err="1">
                <a:latin typeface="Arial" panose="020B0604020202020204" pitchFamily="34" charset="0"/>
                <a:cs typeface="Arial" panose="020B0604020202020204" pitchFamily="34" charset="0"/>
              </a:rPr>
              <a:t>chunqiu</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春秋</a:t>
            </a:r>
            <a:r>
              <a:rPr sz="2000" dirty="0">
                <a:latin typeface="Arial" panose="020B0604020202020204" pitchFamily="34" charset="0"/>
                <a:cs typeface="Arial" panose="020B0604020202020204" pitchFamily="34" charset="0"/>
              </a:rPr>
              <a:t>];</a:t>
            </a:r>
          </a:p>
          <a:p>
            <a:pPr marL="1315974" lvl="3" indent="-310134" defTabSz="603504">
              <a:lnSpc>
                <a:spcPct val="90000"/>
              </a:lnSpc>
              <a:spcBef>
                <a:spcPts val="600"/>
              </a:spcBef>
              <a:buClr>
                <a:schemeClr val="accent3">
                  <a:lumOff val="-12941"/>
                </a:schemeClr>
              </a:buClr>
              <a:buSzPct val="100000"/>
              <a:buAutoNum type="romanLcPeriod" startAt="6"/>
              <a:defRPr sz="1848" i="1">
                <a:solidFill>
                  <a:schemeClr val="accent3">
                    <a:lumOff val="-12941"/>
                  </a:schemeClr>
                </a:solidFill>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Lost: Book of Music </a:t>
            </a:r>
            <a:r>
              <a:rPr sz="2000" i="0" dirty="0">
                <a:latin typeface="Arial" panose="020B0604020202020204" pitchFamily="34" charset="0"/>
                <a:cs typeface="Arial" panose="020B0604020202020204" pitchFamily="34" charset="0"/>
              </a:rPr>
              <a:t>[</a:t>
            </a:r>
            <a:r>
              <a:rPr sz="2000" dirty="0" err="1">
                <a:latin typeface="Arial" panose="020B0604020202020204" pitchFamily="34" charset="0"/>
                <a:cs typeface="Arial" panose="020B0604020202020204" pitchFamily="34" charset="0"/>
              </a:rPr>
              <a:t>yuejing</a:t>
            </a:r>
            <a:r>
              <a:rPr sz="2000" i="0" dirty="0">
                <a:latin typeface="Arial" panose="020B0604020202020204" pitchFamily="34" charset="0"/>
                <a:cs typeface="Arial" panose="020B0604020202020204" pitchFamily="34" charset="0"/>
              </a:rPr>
              <a:t> </a:t>
            </a:r>
            <a:r>
              <a:rPr sz="2000" i="0" dirty="0" err="1">
                <a:latin typeface="Arial" panose="020B0604020202020204" pitchFamily="34" charset="0"/>
                <a:cs typeface="Arial" panose="020B0604020202020204" pitchFamily="34" charset="0"/>
              </a:rPr>
              <a:t>樂經</a:t>
            </a:r>
            <a:r>
              <a:rPr sz="2000" i="0" dirty="0">
                <a:latin typeface="Arial" panose="020B0604020202020204" pitchFamily="34" charset="0"/>
                <a:cs typeface="Arial" panose="020B0604020202020204" pitchFamily="34" charset="0"/>
              </a:rPr>
              <a:t>]</a:t>
            </a:r>
          </a:p>
          <a:p>
            <a:pPr marL="150876" indent="-150876" defTabSz="603504">
              <a:lnSpc>
                <a:spcPct val="90000"/>
              </a:lnSpc>
              <a:spcBef>
                <a:spcPts val="600"/>
              </a:spcBef>
              <a:buSzPct val="100000"/>
              <a:buFont typeface="Arial"/>
              <a:buChar char="•"/>
              <a:defRPr sz="1848">
                <a:latin typeface="Trebuchet MS"/>
                <a:ea typeface="Trebuchet MS"/>
                <a:cs typeface="Trebuchet MS"/>
                <a:sym typeface="Trebuchet MS"/>
              </a:defRPr>
            </a:pPr>
            <a:endParaRPr sz="2000" i="0" dirty="0">
              <a:latin typeface="Arial" panose="020B0604020202020204" pitchFamily="34" charset="0"/>
              <a:cs typeface="Arial" panose="020B0604020202020204" pitchFamily="34" charset="0"/>
            </a:endParaRPr>
          </a:p>
          <a:p>
            <a:pPr marL="150876" indent="-150876" defTabSz="603504">
              <a:lnSpc>
                <a:spcPct val="90000"/>
              </a:lnSpc>
              <a:spcBef>
                <a:spcPts val="600"/>
              </a:spcBef>
              <a:buSzPct val="100000"/>
              <a:buFont typeface="Arial"/>
              <a:buChar char="•"/>
              <a:defRPr sz="1848">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Individual reflection:</a:t>
            </a:r>
            <a:br>
              <a:rPr sz="2000" dirty="0">
                <a:latin typeface="Arial" panose="020B0604020202020204" pitchFamily="34" charset="0"/>
                <a:cs typeface="Arial" panose="020B0604020202020204" pitchFamily="34" charset="0"/>
              </a:rPr>
            </a:b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“The Master said, “Si [Zigong], do you think I am the sort of person who learns many things and who retains this knowledge in his </a:t>
            </a:r>
            <a:r>
              <a:rPr sz="2000" dirty="0" err="1">
                <a:latin typeface="Arial" panose="020B0604020202020204" pitchFamily="34" charset="0"/>
                <a:cs typeface="Arial" panose="020B0604020202020204" pitchFamily="34" charset="0"/>
              </a:rPr>
              <a:t>heartmind</a:t>
            </a:r>
            <a:r>
              <a:rPr sz="2000" dirty="0">
                <a:latin typeface="Arial" panose="020B0604020202020204" pitchFamily="34" charset="0"/>
                <a:cs typeface="Arial" panose="020B0604020202020204" pitchFamily="34" charset="0"/>
              </a:rPr>
              <a:t>?”</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  Zigong replied, “Yes. Is it not so?”</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  “No. </a:t>
            </a:r>
            <a:r>
              <a:rPr sz="2000" b="1" dirty="0">
                <a:latin typeface="Arial" panose="020B0604020202020204" pitchFamily="34" charset="0"/>
                <a:cs typeface="Arial" panose="020B0604020202020204" pitchFamily="34" charset="0"/>
              </a:rPr>
              <a:t>I bind it together into a single thread.</a:t>
            </a:r>
            <a:r>
              <a:rPr sz="2000" dirty="0">
                <a:latin typeface="Arial" panose="020B0604020202020204" pitchFamily="34" charset="0"/>
                <a:cs typeface="Arial" panose="020B0604020202020204" pitchFamily="34" charset="0"/>
              </a:rPr>
              <a:t>” (15.3)</a:t>
            </a:r>
          </a:p>
        </p:txBody>
      </p:sp>
      <p:sp>
        <p:nvSpPr>
          <p:cNvPr id="8" name="Title 1">
            <a:extLst>
              <a:ext uri="{FF2B5EF4-FFF2-40B4-BE49-F238E27FC236}">
                <a16:creationId xmlns:a16="http://schemas.microsoft.com/office/drawing/2014/main" id="{777160A0-4CDA-FA42-A5DC-9778D84DFF28}"/>
              </a:ext>
            </a:extLst>
          </p:cNvPr>
          <p:cNvSpPr txBox="1">
            <a:spLocks/>
          </p:cNvSpPr>
          <p:nvPr/>
        </p:nvSpPr>
        <p:spPr>
          <a:xfrm>
            <a:off x="2536045" y="9808"/>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(2) Cultivating Virtue</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441"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43"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444" name="Content Placeholder 5"/>
          <p:cNvSpPr txBox="1">
            <a:spLocks noGrp="1"/>
          </p:cNvSpPr>
          <p:nvPr>
            <p:ph type="body" idx="1"/>
          </p:nvPr>
        </p:nvSpPr>
        <p:spPr>
          <a:xfrm>
            <a:off x="2533501" y="1253331"/>
            <a:ext cx="9410160" cy="4351338"/>
          </a:xfrm>
          <a:prstGeom prst="rect">
            <a:avLst/>
          </a:prstGeom>
        </p:spPr>
        <p:txBody>
          <a:bodyPr>
            <a:normAutofit/>
          </a:bodyPr>
          <a:lstStyle/>
          <a:p>
            <a:pPr marL="180594" indent="-180594" defTabSz="722376">
              <a:spcBef>
                <a:spcPts val="700"/>
              </a:spcBef>
              <a:defRPr sz="2212">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“A thread”*: </a:t>
            </a:r>
            <a:r>
              <a:rPr sz="2000" i="1" dirty="0" err="1">
                <a:latin typeface="Arial" panose="020B0604020202020204" pitchFamily="34" charset="0"/>
                <a:cs typeface="Arial" panose="020B0604020202020204" pitchFamily="34" charset="0"/>
              </a:rPr>
              <a:t>zhongshu</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忠恕</a:t>
            </a:r>
            <a:r>
              <a:rPr sz="2000" dirty="0">
                <a:latin typeface="Arial" panose="020B0604020202020204" pitchFamily="34" charset="0"/>
                <a:cs typeface="Arial" panose="020B0604020202020204" pitchFamily="34" charset="0"/>
              </a:rPr>
              <a:t>]</a:t>
            </a:r>
          </a:p>
          <a:p>
            <a:pPr marL="541781" lvl="1" indent="-180594" defTabSz="722376">
              <a:spcBef>
                <a:spcPts val="700"/>
              </a:spcBef>
              <a:defRPr sz="2212">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Translations:</a:t>
            </a:r>
          </a:p>
          <a:p>
            <a:pPr marL="902969" lvl="2" indent="-180594" defTabSz="722376">
              <a:spcBef>
                <a:spcPts val="700"/>
              </a:spcBef>
              <a:defRPr sz="2212">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“doing one’s best and in using oneself as a measure to gauge others” (Lau)</a:t>
            </a:r>
          </a:p>
          <a:p>
            <a:pPr marL="902969" lvl="2" indent="-180594" defTabSz="722376">
              <a:spcBef>
                <a:spcPts val="700"/>
              </a:spcBef>
              <a:defRPr sz="2212">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“dutifulness tempered by understanding” (Slingerland)</a:t>
            </a:r>
          </a:p>
          <a:p>
            <a:pPr marL="180594" indent="-180594" defTabSz="722376">
              <a:spcBef>
                <a:spcPts val="700"/>
              </a:spcBef>
              <a:defRPr sz="2212">
                <a:latin typeface="Trebuchet MS"/>
                <a:ea typeface="Trebuchet MS"/>
                <a:cs typeface="Trebuchet MS"/>
                <a:sym typeface="Trebuchet MS"/>
              </a:defRPr>
            </a:pPr>
            <a:endParaRPr sz="2000" dirty="0">
              <a:latin typeface="Arial" panose="020B0604020202020204" pitchFamily="34" charset="0"/>
              <a:cs typeface="Arial" panose="020B0604020202020204" pitchFamily="34" charset="0"/>
            </a:endParaRPr>
          </a:p>
          <a:p>
            <a:pPr marL="180594" indent="-180594" defTabSz="722376">
              <a:spcBef>
                <a:spcPts val="700"/>
              </a:spcBef>
              <a:defRPr sz="2212">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 A humane person wishes to steady himself, and so he helps others to steady themselves. Because he wishes to reach his goal, he helps others to reach theirs. </a:t>
            </a:r>
            <a:r>
              <a:rPr sz="2000" b="1" dirty="0">
                <a:latin typeface="Arial" panose="020B0604020202020204" pitchFamily="34" charset="0"/>
                <a:cs typeface="Arial" panose="020B0604020202020204" pitchFamily="34" charset="0"/>
              </a:rPr>
              <a:t>The ability to make an analogy from what is close at hand is the method</a:t>
            </a:r>
            <a:r>
              <a:rPr sz="2000" dirty="0">
                <a:latin typeface="Arial" panose="020B0604020202020204" pitchFamily="34" charset="0"/>
                <a:cs typeface="Arial" panose="020B0604020202020204" pitchFamily="34" charset="0"/>
              </a:rPr>
              <a:t> and the way of realizing humaneness.” (6.30)</a:t>
            </a:r>
          </a:p>
        </p:txBody>
      </p:sp>
      <p:sp>
        <p:nvSpPr>
          <p:cNvPr id="445" name="Content Placeholder 5"/>
          <p:cNvSpPr txBox="1"/>
          <p:nvPr/>
        </p:nvSpPr>
        <p:spPr>
          <a:xfrm>
            <a:off x="2471228" y="6311900"/>
            <a:ext cx="4484040" cy="3038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defTabSz="502920">
              <a:lnSpc>
                <a:spcPct val="90000"/>
              </a:lnSpc>
              <a:spcBef>
                <a:spcPts val="500"/>
              </a:spcBef>
              <a:defRPr sz="1540">
                <a:latin typeface="Trebuchet MS"/>
                <a:ea typeface="Trebuchet MS"/>
                <a:cs typeface="Trebuchet MS"/>
                <a:sym typeface="Trebuchet MS"/>
              </a:defRPr>
            </a:pPr>
            <a:r>
              <a:rPr sz="1500" dirty="0">
                <a:latin typeface="Arial" panose="020B0604020202020204" pitchFamily="34" charset="0"/>
                <a:cs typeface="Arial" panose="020B0604020202020204" pitchFamily="34" charset="0"/>
              </a:rPr>
              <a:t>*not necessarily the </a:t>
            </a:r>
            <a:r>
              <a:rPr sz="1500" i="1" dirty="0">
                <a:latin typeface="Arial" panose="020B0604020202020204" pitchFamily="34" charset="0"/>
                <a:cs typeface="Arial" panose="020B0604020202020204" pitchFamily="34" charset="0"/>
              </a:rPr>
              <a:t>only</a:t>
            </a:r>
            <a:r>
              <a:rPr sz="1500" dirty="0">
                <a:latin typeface="Arial" panose="020B0604020202020204" pitchFamily="34" charset="0"/>
                <a:cs typeface="Arial" panose="020B0604020202020204" pitchFamily="34" charset="0"/>
              </a:rPr>
              <a:t> thread</a:t>
            </a:r>
          </a:p>
        </p:txBody>
      </p:sp>
      <p:sp>
        <p:nvSpPr>
          <p:cNvPr id="8" name="Title 1">
            <a:extLst>
              <a:ext uri="{FF2B5EF4-FFF2-40B4-BE49-F238E27FC236}">
                <a16:creationId xmlns:a16="http://schemas.microsoft.com/office/drawing/2014/main" id="{9D3B48BC-400F-CD43-989F-3D5EB854FDF4}"/>
              </a:ext>
            </a:extLst>
          </p:cNvPr>
          <p:cNvSpPr txBox="1">
            <a:spLocks/>
          </p:cNvSpPr>
          <p:nvPr/>
        </p:nvSpPr>
        <p:spPr>
          <a:xfrm>
            <a:off x="2536045" y="9808"/>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(2) Cultivating Virtue</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448"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50"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451" name="Content Placeholder 5"/>
          <p:cNvSpPr txBox="1">
            <a:spLocks noGrp="1"/>
          </p:cNvSpPr>
          <p:nvPr>
            <p:ph type="body" idx="1"/>
          </p:nvPr>
        </p:nvSpPr>
        <p:spPr>
          <a:xfrm>
            <a:off x="2536045" y="1253331"/>
            <a:ext cx="8811998" cy="4351338"/>
          </a:xfrm>
          <a:prstGeom prst="rect">
            <a:avLst/>
          </a:prstGeom>
        </p:spPr>
        <p:txBody>
          <a:bodyPr>
            <a:normAutofit lnSpcReduction="10000"/>
          </a:bodyPr>
          <a:lstStyle/>
          <a:p>
            <a:pPr marL="164592" indent="-164592" defTabSz="658368">
              <a:spcBef>
                <a:spcPts val="700"/>
              </a:spcBef>
              <a:defRPr sz="2016">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“The Master said, ‘The </a:t>
            </a:r>
            <a:r>
              <a:rPr sz="2000" b="1" dirty="0">
                <a:latin typeface="Arial" panose="020B0604020202020204" pitchFamily="34" charset="0"/>
                <a:cs typeface="Arial" panose="020B0604020202020204" pitchFamily="34" charset="0"/>
              </a:rPr>
              <a:t>gentleman understands what is morally right</a:t>
            </a:r>
            <a:r>
              <a:rPr sz="2000" dirty="0">
                <a:latin typeface="Arial" panose="020B0604020202020204" pitchFamily="34" charset="0"/>
                <a:cs typeface="Arial" panose="020B0604020202020204" pitchFamily="34" charset="0"/>
              </a:rPr>
              <a:t>. The petty man understands what is profitable.’” (4.16)</a:t>
            </a:r>
            <a:endParaRPr lang="en-GB" sz="2000" dirty="0">
              <a:latin typeface="Arial" panose="020B0604020202020204" pitchFamily="34" charset="0"/>
              <a:cs typeface="Arial" panose="020B0604020202020204" pitchFamily="34" charset="0"/>
            </a:endParaRPr>
          </a:p>
          <a:p>
            <a:pPr marL="164592" indent="-164592" defTabSz="658368">
              <a:spcBef>
                <a:spcPts val="700"/>
              </a:spcBef>
              <a:defRPr sz="2016">
                <a:latin typeface="Trebuchet MS"/>
                <a:ea typeface="Trebuchet MS"/>
                <a:cs typeface="Trebuchet MS"/>
                <a:sym typeface="Trebuchet MS"/>
              </a:defRPr>
            </a:pPr>
            <a:endParaRPr sz="2000" dirty="0">
              <a:latin typeface="Arial" panose="020B0604020202020204" pitchFamily="34" charset="0"/>
              <a:cs typeface="Arial" panose="020B0604020202020204" pitchFamily="34" charset="0"/>
            </a:endParaRPr>
          </a:p>
          <a:p>
            <a:pPr marL="164592" indent="-164592" defTabSz="658368">
              <a:spcBef>
                <a:spcPts val="700"/>
              </a:spcBef>
              <a:defRPr sz="2016">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“Ji </a:t>
            </a:r>
            <a:r>
              <a:rPr sz="2000" dirty="0" err="1">
                <a:latin typeface="Arial" panose="020B0604020202020204" pitchFamily="34" charset="0"/>
                <a:cs typeface="Arial" panose="020B0604020202020204" pitchFamily="34" charset="0"/>
              </a:rPr>
              <a:t>Kangzi</a:t>
            </a:r>
            <a:r>
              <a:rPr sz="2000" dirty="0">
                <a:latin typeface="Arial" panose="020B0604020202020204" pitchFamily="34" charset="0"/>
                <a:cs typeface="Arial" panose="020B0604020202020204" pitchFamily="34" charset="0"/>
              </a:rPr>
              <a:t> asked Confucius about the way of governing, saying, ‘In order to realize the moral way, how about if I were to kill those who do not live by it?’</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  Confucius replied, ‘As head of the government, why would you need to kill anyone to bring about moral order? </a:t>
            </a:r>
            <a:r>
              <a:rPr sz="2000" b="1" dirty="0">
                <a:latin typeface="Arial" panose="020B0604020202020204" pitchFamily="34" charset="0"/>
                <a:cs typeface="Arial" panose="020B0604020202020204" pitchFamily="34" charset="0"/>
              </a:rPr>
              <a:t>The character of those at the top [</a:t>
            </a:r>
            <a:r>
              <a:rPr sz="2000" b="1" i="1" dirty="0">
                <a:latin typeface="Arial" panose="020B0604020202020204" pitchFamily="34" charset="0"/>
                <a:cs typeface="Arial" panose="020B0604020202020204" pitchFamily="34" charset="0"/>
              </a:rPr>
              <a:t>junzi</a:t>
            </a:r>
            <a:r>
              <a:rPr sz="2000" b="1" dirty="0">
                <a:latin typeface="Arial" panose="020B0604020202020204" pitchFamily="34" charset="0"/>
                <a:cs typeface="Arial" panose="020B0604020202020204" pitchFamily="34" charset="0"/>
              </a:rPr>
              <a:t>] is like that of the wind.</a:t>
            </a:r>
            <a:r>
              <a:rPr sz="2000" dirty="0">
                <a:latin typeface="Arial" panose="020B0604020202020204" pitchFamily="34" charset="0"/>
                <a:cs typeface="Arial" panose="020B0604020202020204" pitchFamily="34" charset="0"/>
              </a:rPr>
              <a:t> The character of those below [</a:t>
            </a:r>
            <a:r>
              <a:rPr sz="2000" i="1" dirty="0" err="1">
                <a:latin typeface="Arial" panose="020B0604020202020204" pitchFamily="34" charset="0"/>
                <a:cs typeface="Arial" panose="020B0604020202020204" pitchFamily="34" charset="0"/>
              </a:rPr>
              <a:t>xiaoren</a:t>
            </a:r>
            <a:r>
              <a:rPr sz="2000" dirty="0">
                <a:latin typeface="Arial" panose="020B0604020202020204" pitchFamily="34" charset="0"/>
                <a:cs typeface="Arial" panose="020B0604020202020204" pitchFamily="34" charset="0"/>
              </a:rPr>
              <a:t>] is like that of grass. When wind blows over the grass, the grass is sure to bend.’” (12.19)</a:t>
            </a:r>
            <a:endParaRPr lang="en-GB" sz="2000" dirty="0">
              <a:latin typeface="Arial" panose="020B0604020202020204" pitchFamily="34" charset="0"/>
              <a:cs typeface="Arial" panose="020B0604020202020204" pitchFamily="34" charset="0"/>
            </a:endParaRPr>
          </a:p>
          <a:p>
            <a:pPr marL="164592" indent="-164592" defTabSz="658368">
              <a:spcBef>
                <a:spcPts val="700"/>
              </a:spcBef>
              <a:defRPr sz="2016">
                <a:latin typeface="Trebuchet MS"/>
                <a:ea typeface="Trebuchet MS"/>
                <a:cs typeface="Trebuchet MS"/>
                <a:sym typeface="Trebuchet MS"/>
              </a:defRPr>
            </a:pPr>
            <a:endParaRPr sz="2000" dirty="0">
              <a:latin typeface="Arial" panose="020B0604020202020204" pitchFamily="34" charset="0"/>
              <a:cs typeface="Arial" panose="020B0604020202020204" pitchFamily="34" charset="0"/>
            </a:endParaRPr>
          </a:p>
          <a:p>
            <a:pPr marL="164592" indent="-164592" defTabSz="658368">
              <a:spcBef>
                <a:spcPts val="700"/>
              </a:spcBef>
              <a:defRPr sz="2016">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“Confucius said, ‘</a:t>
            </a:r>
            <a:r>
              <a:rPr sz="2000" b="1" dirty="0">
                <a:latin typeface="Arial" panose="020B0604020202020204" pitchFamily="34" charset="0"/>
                <a:cs typeface="Arial" panose="020B0604020202020204" pitchFamily="34" charset="0"/>
              </a:rPr>
              <a:t>The gentleman stands in awe of three things. He is in awe of Heaven’s mandate, of great men, and of the words of sages.</a:t>
            </a:r>
            <a:r>
              <a:rPr sz="2000" dirty="0">
                <a:latin typeface="Arial" panose="020B0604020202020204" pitchFamily="34" charset="0"/>
                <a:cs typeface="Arial" panose="020B0604020202020204" pitchFamily="34" charset="0"/>
              </a:rPr>
              <a:t> The petty man is unaware of the presence of Heaven’s mandate; he belittles great men; and he regards the words of sages with mockery.’” (16.8)</a:t>
            </a:r>
          </a:p>
        </p:txBody>
      </p:sp>
      <p:sp>
        <p:nvSpPr>
          <p:cNvPr id="7" name="Title 1">
            <a:extLst>
              <a:ext uri="{FF2B5EF4-FFF2-40B4-BE49-F238E27FC236}">
                <a16:creationId xmlns:a16="http://schemas.microsoft.com/office/drawing/2014/main" id="{E9373BE5-4EDF-894E-A407-0EA53C873DF0}"/>
              </a:ext>
            </a:extLst>
          </p:cNvPr>
          <p:cNvSpPr txBox="1">
            <a:spLocks/>
          </p:cNvSpPr>
          <p:nvPr/>
        </p:nvSpPr>
        <p:spPr>
          <a:xfrm>
            <a:off x="2536045" y="9808"/>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(3) The Gentleman</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Group"/>
          <p:cNvSpPr txBox="1"/>
          <p:nvPr/>
        </p:nvSpPr>
        <p:spPr>
          <a:xfrm>
            <a:off x="2095295" y="-921093"/>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sp>
        <p:nvSpPr>
          <p:cNvPr id="454"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56"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457" name="Content Placeholder 5"/>
          <p:cNvSpPr txBox="1">
            <a:spLocks noGrp="1"/>
          </p:cNvSpPr>
          <p:nvPr>
            <p:ph type="body" idx="1"/>
          </p:nvPr>
        </p:nvSpPr>
        <p:spPr>
          <a:xfrm>
            <a:off x="2517248" y="1253331"/>
            <a:ext cx="8811998" cy="4351338"/>
          </a:xfrm>
          <a:prstGeom prst="rect">
            <a:avLst/>
          </a:prstGeom>
        </p:spPr>
        <p:txBody>
          <a:bodyPr>
            <a:normAutofit/>
          </a:bodyPr>
          <a:lstStyle/>
          <a:p>
            <a:pPr marL="162305" indent="-162305" defTabSz="649223">
              <a:spcBef>
                <a:spcPts val="700"/>
              </a:spcBef>
              <a:defRPr sz="1987">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Gentleman </a:t>
            </a:r>
            <a:r>
              <a:rPr sz="2000" i="1" dirty="0">
                <a:latin typeface="Arial" panose="020B0604020202020204" pitchFamily="34" charset="0"/>
                <a:cs typeface="Arial" panose="020B0604020202020204" pitchFamily="34" charset="0"/>
              </a:rPr>
              <a:t>vs</a:t>
            </a:r>
            <a:r>
              <a:rPr sz="2000" dirty="0">
                <a:latin typeface="Arial" panose="020B0604020202020204" pitchFamily="34" charset="0"/>
                <a:cs typeface="Arial" panose="020B0604020202020204" pitchFamily="34" charset="0"/>
              </a:rPr>
              <a:t> petty/lowly man [</a:t>
            </a:r>
            <a:r>
              <a:rPr sz="2000" i="1" dirty="0" err="1">
                <a:latin typeface="Arial" panose="020B0604020202020204" pitchFamily="34" charset="0"/>
                <a:cs typeface="Arial" panose="020B0604020202020204" pitchFamily="34" charset="0"/>
              </a:rPr>
              <a:t>xiaoren</a:t>
            </a:r>
            <a:r>
              <a:rPr sz="2000" dirty="0">
                <a:latin typeface="Arial" panose="020B0604020202020204" pitchFamily="34" charset="0"/>
                <a:cs typeface="Arial" panose="020B0604020202020204" pitchFamily="34" charset="0"/>
              </a:rPr>
              <a:t> </a:t>
            </a:r>
            <a:r>
              <a:rPr sz="2000" dirty="0" err="1">
                <a:latin typeface="Arial" panose="020B0604020202020204" pitchFamily="34" charset="0"/>
                <a:cs typeface="Arial" panose="020B0604020202020204" pitchFamily="34" charset="0"/>
              </a:rPr>
              <a:t>小人</a:t>
            </a:r>
            <a:r>
              <a:rPr sz="2000" dirty="0">
                <a:latin typeface="Arial" panose="020B0604020202020204" pitchFamily="34" charset="0"/>
                <a:cs typeface="Arial" panose="020B0604020202020204" pitchFamily="34" charset="0"/>
              </a:rPr>
              <a:t>]</a:t>
            </a:r>
          </a:p>
          <a:p>
            <a:pPr marL="486918" lvl="1" indent="-162305" defTabSz="649223">
              <a:spcBef>
                <a:spcPts val="700"/>
              </a:spcBef>
              <a:defRPr sz="1987">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a:t>
            </a:r>
            <a:r>
              <a:rPr sz="2000" dirty="0" err="1">
                <a:latin typeface="Arial" panose="020B0604020202020204" pitchFamily="34" charset="0"/>
                <a:cs typeface="Arial" panose="020B0604020202020204" pitchFamily="34" charset="0"/>
              </a:rPr>
              <a:t>Zilu</a:t>
            </a:r>
            <a:r>
              <a:rPr sz="2000" dirty="0">
                <a:latin typeface="Arial" panose="020B0604020202020204" pitchFamily="34" charset="0"/>
                <a:cs typeface="Arial" panose="020B0604020202020204" pitchFamily="34" charset="0"/>
              </a:rPr>
              <a:t> asked, ‘Does the gentleman think highly of courage?’</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  The Master said, ‘The gentleman [</a:t>
            </a:r>
            <a:r>
              <a:rPr sz="2000" i="1" dirty="0">
                <a:latin typeface="Arial" panose="020B0604020202020204" pitchFamily="34" charset="0"/>
                <a:cs typeface="Arial" panose="020B0604020202020204" pitchFamily="34" charset="0"/>
              </a:rPr>
              <a:t>junzi</a:t>
            </a:r>
            <a:r>
              <a:rPr sz="2000" dirty="0">
                <a:latin typeface="Arial" panose="020B0604020202020204" pitchFamily="34" charset="0"/>
                <a:cs typeface="Arial" panose="020B0604020202020204" pitchFamily="34" charset="0"/>
              </a:rPr>
              <a:t>] puts rightness at the top. If a </a:t>
            </a:r>
            <a:r>
              <a:rPr sz="2000" b="1" dirty="0">
                <a:latin typeface="Arial" panose="020B0604020202020204" pitchFamily="34" charset="0"/>
                <a:cs typeface="Arial" panose="020B0604020202020204" pitchFamily="34" charset="0"/>
              </a:rPr>
              <a:t>man of high status</a:t>
            </a:r>
            <a:r>
              <a:rPr sz="2000" dirty="0">
                <a:latin typeface="Arial" panose="020B0604020202020204" pitchFamily="34" charset="0"/>
                <a:cs typeface="Arial" panose="020B0604020202020204" pitchFamily="34" charset="0"/>
              </a:rPr>
              <a:t> </a:t>
            </a:r>
            <a:r>
              <a:rPr sz="2000" b="1" dirty="0">
                <a:latin typeface="Arial" panose="020B0604020202020204" pitchFamily="34" charset="0"/>
                <a:cs typeface="Arial" panose="020B0604020202020204" pitchFamily="34" charset="0"/>
              </a:rPr>
              <a:t>[</a:t>
            </a:r>
            <a:r>
              <a:rPr sz="2000" b="1" i="1" dirty="0">
                <a:latin typeface="Arial" panose="020B0604020202020204" pitchFamily="34" charset="0"/>
                <a:cs typeface="Arial" panose="020B0604020202020204" pitchFamily="34" charset="0"/>
              </a:rPr>
              <a:t>junzi</a:t>
            </a:r>
            <a:r>
              <a:rPr sz="2000" b="1" dirty="0">
                <a:latin typeface="Arial" panose="020B0604020202020204" pitchFamily="34" charset="0"/>
                <a:cs typeface="Arial" panose="020B0604020202020204" pitchFamily="34" charset="0"/>
              </a:rPr>
              <a:t>]</a:t>
            </a:r>
            <a:r>
              <a:rPr sz="2000" dirty="0">
                <a:latin typeface="Arial" panose="020B0604020202020204" pitchFamily="34" charset="0"/>
                <a:cs typeface="Arial" panose="020B0604020202020204" pitchFamily="34" charset="0"/>
              </a:rPr>
              <a:t> has courage but not a sense of rightness, he will create political upheaval. If a </a:t>
            </a:r>
            <a:r>
              <a:rPr sz="2000" b="1" dirty="0">
                <a:latin typeface="Arial" panose="020B0604020202020204" pitchFamily="34" charset="0"/>
                <a:cs typeface="Arial" panose="020B0604020202020204" pitchFamily="34" charset="0"/>
              </a:rPr>
              <a:t>lowly man [</a:t>
            </a:r>
            <a:r>
              <a:rPr sz="2000" b="1" i="1" dirty="0" err="1">
                <a:latin typeface="Arial" panose="020B0604020202020204" pitchFamily="34" charset="0"/>
                <a:cs typeface="Arial" panose="020B0604020202020204" pitchFamily="34" charset="0"/>
              </a:rPr>
              <a:t>xiaoren</a:t>
            </a:r>
            <a:r>
              <a:rPr sz="2000" b="1" dirty="0">
                <a:latin typeface="Arial" panose="020B0604020202020204" pitchFamily="34" charset="0"/>
                <a:cs typeface="Arial" panose="020B0604020202020204" pitchFamily="34" charset="0"/>
              </a:rPr>
              <a:t>]</a:t>
            </a:r>
            <a:r>
              <a:rPr sz="2000" dirty="0">
                <a:latin typeface="Arial" panose="020B0604020202020204" pitchFamily="34" charset="0"/>
                <a:cs typeface="Arial" panose="020B0604020202020204" pitchFamily="34" charset="0"/>
              </a:rPr>
              <a:t> has courage but not a sense of rightness, he will turn to banditry.’” (17.23)</a:t>
            </a:r>
          </a:p>
          <a:p>
            <a:pPr marL="811529" lvl="2" indent="-162305" defTabSz="649223">
              <a:spcBef>
                <a:spcPts val="700"/>
              </a:spcBef>
              <a:defRPr sz="1987" i="1">
                <a:latin typeface="Trebuchet MS"/>
                <a:ea typeface="Trebuchet MS"/>
                <a:cs typeface="Trebuchet MS"/>
                <a:sym typeface="Trebuchet MS"/>
              </a:defRPr>
            </a:pPr>
            <a:r>
              <a:rPr sz="2000" i="0" dirty="0">
                <a:latin typeface="Arial" panose="020B0604020202020204" pitchFamily="34" charset="0"/>
                <a:cs typeface="Arial" panose="020B0604020202020204" pitchFamily="34" charset="0"/>
              </a:rPr>
              <a:t>Sociological reading: gentry </a:t>
            </a:r>
            <a:r>
              <a:rPr sz="2000" dirty="0">
                <a:latin typeface="Arial" panose="020B0604020202020204" pitchFamily="34" charset="0"/>
                <a:cs typeface="Arial" panose="020B0604020202020204" pitchFamily="34" charset="0"/>
              </a:rPr>
              <a:t>vs</a:t>
            </a:r>
            <a:r>
              <a:rPr sz="2000" i="0" dirty="0">
                <a:latin typeface="Arial" panose="020B0604020202020204" pitchFamily="34" charset="0"/>
                <a:cs typeface="Arial" panose="020B0604020202020204" pitchFamily="34" charset="0"/>
              </a:rPr>
              <a:t> lower classes</a:t>
            </a:r>
          </a:p>
          <a:p>
            <a:pPr marL="811529" lvl="2" indent="-162305" defTabSz="649223">
              <a:spcBef>
                <a:spcPts val="700"/>
              </a:spcBef>
              <a:defRPr sz="1987" i="1">
                <a:latin typeface="Trebuchet MS"/>
                <a:ea typeface="Trebuchet MS"/>
                <a:cs typeface="Trebuchet MS"/>
                <a:sym typeface="Trebuchet MS"/>
              </a:defRPr>
            </a:pPr>
            <a:r>
              <a:rPr sz="2000" i="0" dirty="0" err="1">
                <a:latin typeface="Arial" panose="020B0604020202020204" pitchFamily="34" charset="0"/>
                <a:cs typeface="Arial" panose="020B0604020202020204" pitchFamily="34" charset="0"/>
              </a:rPr>
              <a:t>Ethico</a:t>
            </a:r>
            <a:r>
              <a:rPr sz="2000" i="0" dirty="0">
                <a:latin typeface="Arial" panose="020B0604020202020204" pitchFamily="34" charset="0"/>
                <a:cs typeface="Arial" panose="020B0604020202020204" pitchFamily="34" charset="0"/>
              </a:rPr>
              <a:t>-political reading: normative </a:t>
            </a:r>
            <a:r>
              <a:rPr sz="2000" dirty="0">
                <a:latin typeface="Arial" panose="020B0604020202020204" pitchFamily="34" charset="0"/>
                <a:cs typeface="Arial" panose="020B0604020202020204" pitchFamily="34" charset="0"/>
              </a:rPr>
              <a:t>vs</a:t>
            </a:r>
            <a:r>
              <a:rPr sz="2000" i="0" dirty="0">
                <a:latin typeface="Arial" panose="020B0604020202020204" pitchFamily="34" charset="0"/>
                <a:cs typeface="Arial" panose="020B0604020202020204" pitchFamily="34" charset="0"/>
              </a:rPr>
              <a:t> descriptive statements about an individual agent</a:t>
            </a:r>
          </a:p>
          <a:p>
            <a:pPr marL="486918" lvl="1" indent="-162305" defTabSz="649223">
              <a:spcBef>
                <a:spcPts val="700"/>
              </a:spcBef>
              <a:defRPr sz="1987" i="1">
                <a:latin typeface="Trebuchet MS"/>
                <a:ea typeface="Trebuchet MS"/>
                <a:cs typeface="Trebuchet MS"/>
                <a:sym typeface="Trebuchet MS"/>
              </a:defRPr>
            </a:pPr>
            <a:endParaRPr sz="2000" i="0" dirty="0">
              <a:latin typeface="Arial" panose="020B0604020202020204" pitchFamily="34" charset="0"/>
              <a:cs typeface="Arial" panose="020B0604020202020204" pitchFamily="34" charset="0"/>
            </a:endParaRPr>
          </a:p>
          <a:p>
            <a:pPr marL="162305" indent="-162305" defTabSz="649223">
              <a:spcBef>
                <a:spcPts val="700"/>
              </a:spcBef>
              <a:defRPr sz="1987">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Ideal socio-political order just is individual agents (especially the elite) behaving virtuously, i.e. being gentlemen</a:t>
            </a:r>
          </a:p>
          <a:p>
            <a:pPr marL="486918" lvl="1" indent="-162305" defTabSz="649223">
              <a:spcBef>
                <a:spcPts val="700"/>
              </a:spcBef>
              <a:defRPr sz="1987">
                <a:latin typeface="Trebuchet MS"/>
                <a:ea typeface="Trebuchet MS"/>
                <a:cs typeface="Trebuchet MS"/>
                <a:sym typeface="Trebuchet MS"/>
              </a:defRPr>
            </a:pPr>
            <a:r>
              <a:rPr sz="2000" dirty="0">
                <a:latin typeface="Arial" panose="020B0604020202020204" pitchFamily="34" charset="0"/>
                <a:cs typeface="Arial" panose="020B0604020202020204" pitchFamily="34" charset="0"/>
              </a:rPr>
              <a:t>Assumption of hierarchical socio-political order</a:t>
            </a:r>
          </a:p>
        </p:txBody>
      </p:sp>
      <p:sp>
        <p:nvSpPr>
          <p:cNvPr id="7" name="Title 1">
            <a:extLst>
              <a:ext uri="{FF2B5EF4-FFF2-40B4-BE49-F238E27FC236}">
                <a16:creationId xmlns:a16="http://schemas.microsoft.com/office/drawing/2014/main" id="{2F95C745-E0A1-714A-95AD-64A95739C941}"/>
              </a:ext>
            </a:extLst>
          </p:cNvPr>
          <p:cNvSpPr txBox="1">
            <a:spLocks/>
          </p:cNvSpPr>
          <p:nvPr/>
        </p:nvSpPr>
        <p:spPr>
          <a:xfrm>
            <a:off x="2536045" y="9808"/>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(3) The Gentleman</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Group"/>
          <p:cNvSpPr txBox="1"/>
          <p:nvPr/>
        </p:nvSpPr>
        <p:spPr>
          <a:xfrm>
            <a:off x="804453" y="-2189"/>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460"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61" name="Content Placeholder 8" descr="Content Placeholder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7" y="92114"/>
            <a:ext cx="3940618" cy="892217"/>
          </a:xfrm>
          <a:prstGeom prst="rect">
            <a:avLst/>
          </a:prstGeom>
          <a:ln w="12700">
            <a:miter lim="400000"/>
          </a:ln>
        </p:spPr>
      </p:pic>
      <p:sp>
        <p:nvSpPr>
          <p:cNvPr id="463" name="Referring to Analects 7.1, 7.20, 9.3,…"/>
          <p:cNvSpPr txBox="1">
            <a:spLocks noGrp="1"/>
          </p:cNvSpPr>
          <p:nvPr>
            <p:ph type="body" idx="1"/>
          </p:nvPr>
        </p:nvSpPr>
        <p:spPr>
          <a:xfrm>
            <a:off x="666955" y="1910608"/>
            <a:ext cx="9998854" cy="3542479"/>
          </a:xfrm>
          <a:prstGeom prst="rect">
            <a:avLst/>
          </a:prstGeom>
        </p:spPr>
        <p:txBody>
          <a:bodyPr>
            <a:noAutofit/>
          </a:bodyPr>
          <a:lstStyle/>
          <a:p>
            <a:pPr marL="0" indent="0" defTabSz="768095">
              <a:spcBef>
                <a:spcPts val="800"/>
              </a:spcBef>
              <a:buSzTx/>
              <a:buFontTx/>
              <a:buNone/>
              <a:defRPr sz="2016"/>
            </a:pPr>
            <a:r>
              <a:rPr sz="2000" dirty="0">
                <a:latin typeface="Arial" panose="020B0604020202020204" pitchFamily="34" charset="0"/>
                <a:cs typeface="Arial" panose="020B0604020202020204" pitchFamily="34" charset="0"/>
              </a:rPr>
              <a:t>Referring to </a:t>
            </a:r>
            <a:r>
              <a:rPr sz="2000" i="1" dirty="0">
                <a:latin typeface="Arial" panose="020B0604020202020204" pitchFamily="34" charset="0"/>
                <a:cs typeface="Arial" panose="020B0604020202020204" pitchFamily="34" charset="0"/>
              </a:rPr>
              <a:t>Analects</a:t>
            </a:r>
            <a:r>
              <a:rPr sz="2000" dirty="0">
                <a:latin typeface="Arial" panose="020B0604020202020204" pitchFamily="34" charset="0"/>
                <a:cs typeface="Arial" panose="020B0604020202020204" pitchFamily="34" charset="0"/>
              </a:rPr>
              <a:t> 7.1, 7.20, 9.3,</a:t>
            </a:r>
          </a:p>
          <a:p>
            <a:pPr marL="269507" indent="-269507" defTabSz="768095">
              <a:spcBef>
                <a:spcPts val="800"/>
              </a:spcBef>
              <a:buFontTx/>
              <a:buAutoNum type="arabicPeriod"/>
              <a:defRPr sz="2016" b="1"/>
            </a:pPr>
            <a:r>
              <a:rPr sz="2000" dirty="0">
                <a:latin typeface="Arial" panose="020B0604020202020204" pitchFamily="34" charset="0"/>
                <a:cs typeface="Arial" panose="020B0604020202020204" pitchFamily="34" charset="0"/>
              </a:rPr>
              <a:t>Is Confucius necessarily committing the fallacy that the </a:t>
            </a:r>
            <a:r>
              <a:rPr sz="2000" i="1" dirty="0" err="1">
                <a:latin typeface="Arial" panose="020B0604020202020204" pitchFamily="34" charset="0"/>
                <a:cs typeface="Arial" panose="020B0604020202020204" pitchFamily="34" charset="0"/>
              </a:rPr>
              <a:t>Huainanzi</a:t>
            </a:r>
            <a:r>
              <a:rPr sz="2000" dirty="0">
                <a:latin typeface="Arial" panose="020B0604020202020204" pitchFamily="34" charset="0"/>
                <a:cs typeface="Arial" panose="020B0604020202020204" pitchFamily="34" charset="0"/>
              </a:rPr>
              <a:t> raises?</a:t>
            </a:r>
          </a:p>
          <a:p>
            <a:pPr marL="0" indent="0" defTabSz="768095">
              <a:spcBef>
                <a:spcPts val="800"/>
              </a:spcBef>
              <a:buSzTx/>
              <a:buFontTx/>
              <a:buNone/>
              <a:defRPr sz="2016"/>
            </a:pPr>
            <a:endParaRPr sz="2000" dirty="0">
              <a:latin typeface="Arial" panose="020B0604020202020204" pitchFamily="34" charset="0"/>
              <a:cs typeface="Arial" panose="020B0604020202020204" pitchFamily="34" charset="0"/>
            </a:endParaRPr>
          </a:p>
          <a:p>
            <a:pPr marL="0" indent="0" defTabSz="768095">
              <a:spcBef>
                <a:spcPts val="800"/>
              </a:spcBef>
              <a:buSzTx/>
              <a:buFontTx/>
              <a:buNone/>
              <a:defRPr sz="2016"/>
            </a:pPr>
            <a:r>
              <a:rPr sz="2000" dirty="0">
                <a:latin typeface="Arial" panose="020B0604020202020204" pitchFamily="34" charset="0"/>
                <a:cs typeface="Arial" panose="020B0604020202020204" pitchFamily="34" charset="0"/>
              </a:rPr>
              <a:t>Referring to </a:t>
            </a:r>
            <a:r>
              <a:rPr sz="2000" i="1" dirty="0">
                <a:latin typeface="Arial" panose="020B0604020202020204" pitchFamily="34" charset="0"/>
                <a:cs typeface="Arial" panose="020B0604020202020204" pitchFamily="34" charset="0"/>
              </a:rPr>
              <a:t>Analects</a:t>
            </a:r>
            <a:r>
              <a:rPr sz="2000" dirty="0">
                <a:latin typeface="Arial" panose="020B0604020202020204" pitchFamily="34" charset="0"/>
                <a:cs typeface="Arial" panose="020B0604020202020204" pitchFamily="34" charset="0"/>
              </a:rPr>
              <a:t> 2.4, 2.15, 5.20, 9.3, 15.31,</a:t>
            </a:r>
          </a:p>
          <a:p>
            <a:pPr marL="269507" indent="-269507" defTabSz="768095">
              <a:spcBef>
                <a:spcPts val="800"/>
              </a:spcBef>
              <a:buFontTx/>
              <a:buAutoNum type="arabicPeriod" startAt="2"/>
              <a:defRPr sz="2016" b="1"/>
            </a:pPr>
            <a:r>
              <a:rPr sz="2000" dirty="0">
                <a:latin typeface="Arial" panose="020B0604020202020204" pitchFamily="34" charset="0"/>
                <a:cs typeface="Arial" panose="020B0604020202020204" pitchFamily="34" charset="0"/>
              </a:rPr>
              <a:t>What is the relationship between ritual propriety and rightness? What is the relationship between learning and thinking?</a:t>
            </a:r>
          </a:p>
          <a:p>
            <a:pPr marL="0" indent="0" defTabSz="768095">
              <a:spcBef>
                <a:spcPts val="800"/>
              </a:spcBef>
              <a:buSzTx/>
              <a:buFontTx/>
              <a:buNone/>
              <a:defRPr sz="2016" i="1"/>
            </a:pPr>
            <a:endParaRPr sz="2000" dirty="0">
              <a:latin typeface="Arial" panose="020B0604020202020204" pitchFamily="34" charset="0"/>
              <a:cs typeface="Arial" panose="020B0604020202020204" pitchFamily="34" charset="0"/>
            </a:endParaRPr>
          </a:p>
          <a:p>
            <a:pPr marL="0" indent="0" defTabSz="768095">
              <a:spcBef>
                <a:spcPts val="800"/>
              </a:spcBef>
              <a:buSzTx/>
              <a:buFontTx/>
              <a:buNone/>
              <a:defRPr sz="2016"/>
            </a:pPr>
            <a:r>
              <a:rPr sz="2000" dirty="0">
                <a:latin typeface="Arial" panose="020B0604020202020204" pitchFamily="34" charset="0"/>
                <a:cs typeface="Arial" panose="020B0604020202020204" pitchFamily="34" charset="0"/>
              </a:rPr>
              <a:t>Referring to </a:t>
            </a:r>
            <a:r>
              <a:rPr sz="2000" i="1" dirty="0">
                <a:latin typeface="Arial" panose="020B0604020202020204" pitchFamily="34" charset="0"/>
                <a:cs typeface="Arial" panose="020B0604020202020204" pitchFamily="34" charset="0"/>
              </a:rPr>
              <a:t>Analects</a:t>
            </a:r>
            <a:r>
              <a:rPr sz="2000" dirty="0">
                <a:latin typeface="Arial" panose="020B0604020202020204" pitchFamily="34" charset="0"/>
                <a:cs typeface="Arial" panose="020B0604020202020204" pitchFamily="34" charset="0"/>
              </a:rPr>
              <a:t> 3.5, 9.14, 16.14, 17.25,</a:t>
            </a:r>
          </a:p>
          <a:p>
            <a:pPr marL="269507" indent="-269507" defTabSz="768095">
              <a:spcBef>
                <a:spcPts val="800"/>
              </a:spcBef>
              <a:buFontTx/>
              <a:buAutoNum type="arabicPeriod" startAt="3"/>
              <a:defRPr sz="2016" b="1"/>
            </a:pPr>
            <a:r>
              <a:rPr sz="2000" dirty="0">
                <a:latin typeface="Arial" panose="020B0604020202020204" pitchFamily="34" charset="0"/>
                <a:cs typeface="Arial" panose="020B0604020202020204" pitchFamily="34" charset="0"/>
              </a:rPr>
              <a:t>Who gets to be a gentleman? What sort of limits are there to the method of ‘making analogies from what is close at hand’?</a:t>
            </a:r>
          </a:p>
        </p:txBody>
      </p:sp>
      <p:sp>
        <p:nvSpPr>
          <p:cNvPr id="7" name="Title 1">
            <a:extLst>
              <a:ext uri="{FF2B5EF4-FFF2-40B4-BE49-F238E27FC236}">
                <a16:creationId xmlns:a16="http://schemas.microsoft.com/office/drawing/2014/main" id="{817EE7D6-EBD6-1B4E-87C8-7B55A59E26EB}"/>
              </a:ext>
            </a:extLst>
          </p:cNvPr>
          <p:cNvSpPr txBox="1">
            <a:spLocks/>
          </p:cNvSpPr>
          <p:nvPr/>
        </p:nvSpPr>
        <p:spPr>
          <a:xfrm>
            <a:off x="666955" y="1076446"/>
            <a:ext cx="10515600" cy="83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05255" rtl="0" latinLnBrk="0">
              <a:lnSpc>
                <a:spcPct val="90000"/>
              </a:lnSpc>
              <a:spcBef>
                <a:spcPts val="0"/>
              </a:spcBef>
              <a:spcAft>
                <a:spcPts val="0"/>
              </a:spcAft>
              <a:buClrTx/>
              <a:buSzTx/>
              <a:buFontTx/>
              <a:buNone/>
              <a:tabLst/>
              <a:defRPr sz="4356"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Discussion Questions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7" name="Group"/>
          <p:cNvGrpSpPr/>
          <p:nvPr/>
        </p:nvGrpSpPr>
        <p:grpSpPr>
          <a:xfrm>
            <a:off x="2095295" y="-921093"/>
            <a:ext cx="9904328" cy="7585316"/>
            <a:chOff x="0" y="0"/>
            <a:chExt cx="9904326" cy="7585314"/>
          </a:xfrm>
        </p:grpSpPr>
        <p:sp>
          <p:nvSpPr>
            <p:cNvPr id="465"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道</a:t>
              </a:r>
              <a:endParaRPr dirty="0"/>
            </a:p>
          </p:txBody>
        </p:sp>
        <p:sp>
          <p:nvSpPr>
            <p:cNvPr id="466"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grpSp>
      <p:sp>
        <p:nvSpPr>
          <p:cNvPr id="468"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70"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471" name="Content Placeholder 5"/>
          <p:cNvSpPr txBox="1">
            <a:spLocks noGrp="1"/>
          </p:cNvSpPr>
          <p:nvPr>
            <p:ph type="body" sz="half" idx="1"/>
          </p:nvPr>
        </p:nvSpPr>
        <p:spPr>
          <a:xfrm>
            <a:off x="2533500" y="1140881"/>
            <a:ext cx="9393639" cy="3206750"/>
          </a:xfrm>
          <a:prstGeom prst="rect">
            <a:avLst/>
          </a:prstGeom>
        </p:spPr>
        <p:txBody>
          <a:bodyPr>
            <a:noAutofit/>
          </a:bodyPr>
          <a:lstStyle/>
          <a:p>
            <a:pPr marL="119757" indent="-119757" defTabSz="530351">
              <a:spcBef>
                <a:spcPts val="500"/>
              </a:spcBef>
              <a:buSzTx/>
              <a:buFontTx/>
              <a:buNone/>
              <a:defRPr sz="1624" u="sng"/>
            </a:pPr>
            <a:r>
              <a:rPr sz="2000" dirty="0">
                <a:latin typeface="Arial" panose="020B0604020202020204" pitchFamily="34" charset="0"/>
                <a:cs typeface="Arial" panose="020B0604020202020204" pitchFamily="34" charset="0"/>
              </a:rPr>
              <a:t>Primary Texts</a:t>
            </a:r>
          </a:p>
          <a:p>
            <a:pPr marL="162827" indent="-162827" defTabSz="530351">
              <a:spcBef>
                <a:spcPts val="500"/>
              </a:spcBef>
              <a:buFontTx/>
              <a:defRPr sz="1624"/>
            </a:pPr>
            <a:r>
              <a:rPr sz="2000" dirty="0">
                <a:latin typeface="Arial" panose="020B0604020202020204" pitchFamily="34" charset="0"/>
                <a:cs typeface="Arial" panose="020B0604020202020204" pitchFamily="34" charset="0"/>
              </a:rPr>
              <a:t>Chin, </a:t>
            </a:r>
            <a:r>
              <a:rPr sz="2000" dirty="0" err="1">
                <a:latin typeface="Arial" panose="020B0604020202020204" pitchFamily="34" charset="0"/>
                <a:cs typeface="Arial" panose="020B0604020202020204" pitchFamily="34" charset="0"/>
              </a:rPr>
              <a:t>Annping</a:t>
            </a:r>
            <a:r>
              <a:rPr sz="2000" dirty="0">
                <a:latin typeface="Arial" panose="020B0604020202020204" pitchFamily="34" charset="0"/>
                <a:cs typeface="Arial" panose="020B0604020202020204" pitchFamily="34" charset="0"/>
              </a:rPr>
              <a:t>, trans. 2014. </a:t>
            </a:r>
            <a:r>
              <a:rPr sz="2000" i="1" dirty="0">
                <a:latin typeface="Arial" panose="020B0604020202020204" pitchFamily="34" charset="0"/>
                <a:cs typeface="Arial" panose="020B0604020202020204" pitchFamily="34" charset="0"/>
              </a:rPr>
              <a:t>The Analects</a:t>
            </a:r>
            <a:r>
              <a:rPr sz="2000" dirty="0">
                <a:latin typeface="Arial" panose="020B0604020202020204" pitchFamily="34" charset="0"/>
                <a:cs typeface="Arial" panose="020B0604020202020204" pitchFamily="34" charset="0"/>
              </a:rPr>
              <a:t>. New York: Penguin.</a:t>
            </a:r>
          </a:p>
          <a:p>
            <a:pPr marL="162827" indent="-162827" defTabSz="530351">
              <a:spcBef>
                <a:spcPts val="500"/>
              </a:spcBef>
              <a:buFontTx/>
              <a:defRPr sz="1624"/>
            </a:pPr>
            <a:r>
              <a:rPr lang="en-GB" sz="2000" dirty="0">
                <a:latin typeface="Arial" panose="020B0604020202020204" pitchFamily="34" charset="0"/>
                <a:cs typeface="Arial" panose="020B0604020202020204" pitchFamily="34" charset="0"/>
              </a:rPr>
              <a:t>Lau, D. C. trans. 1979. </a:t>
            </a:r>
            <a:r>
              <a:rPr lang="en-GB" sz="2000" i="1" dirty="0">
                <a:latin typeface="Arial" panose="020B0604020202020204" pitchFamily="34" charset="0"/>
                <a:cs typeface="Arial" panose="020B0604020202020204" pitchFamily="34" charset="0"/>
              </a:rPr>
              <a:t>The Analects</a:t>
            </a:r>
            <a:r>
              <a:rPr lang="en-GB" sz="2000" dirty="0">
                <a:latin typeface="Arial" panose="020B0604020202020204" pitchFamily="34" charset="0"/>
                <a:cs typeface="Arial" panose="020B0604020202020204" pitchFamily="34" charset="0"/>
              </a:rPr>
              <a:t>. London: Penguin Books.</a:t>
            </a:r>
          </a:p>
          <a:p>
            <a:pPr marL="162827" indent="-162827" defTabSz="530351">
              <a:spcBef>
                <a:spcPts val="500"/>
              </a:spcBef>
              <a:buFontTx/>
              <a:defRPr sz="1624"/>
            </a:pPr>
            <a:r>
              <a:rPr sz="2000" dirty="0">
                <a:latin typeface="Arial" panose="020B0604020202020204" pitchFamily="34" charset="0"/>
                <a:cs typeface="Arial" panose="020B0604020202020204" pitchFamily="34" charset="0"/>
              </a:rPr>
              <a:t>Major, John S. and Sarah A. Queen, Andrew Seth Meyer, Harold D. Roth, Michael </a:t>
            </a:r>
            <a:r>
              <a:rPr sz="2000" dirty="0" err="1">
                <a:latin typeface="Arial" panose="020B0604020202020204" pitchFamily="34" charset="0"/>
                <a:cs typeface="Arial" panose="020B0604020202020204" pitchFamily="34" charset="0"/>
              </a:rPr>
              <a:t>Puett</a:t>
            </a:r>
            <a:r>
              <a:rPr sz="2000" dirty="0">
                <a:latin typeface="Arial" panose="020B0604020202020204" pitchFamily="34" charset="0"/>
                <a:cs typeface="Arial" panose="020B0604020202020204" pitchFamily="34" charset="0"/>
              </a:rPr>
              <a:t>, and Judson Murray, trans. 2010. </a:t>
            </a:r>
            <a:r>
              <a:rPr sz="2000" i="1" dirty="0">
                <a:latin typeface="Arial" panose="020B0604020202020204" pitchFamily="34" charset="0"/>
                <a:cs typeface="Arial" panose="020B0604020202020204" pitchFamily="34" charset="0"/>
              </a:rPr>
              <a:t>The </a:t>
            </a:r>
            <a:r>
              <a:rPr sz="2000" i="1" dirty="0" err="1">
                <a:latin typeface="Arial" panose="020B0604020202020204" pitchFamily="34" charset="0"/>
                <a:cs typeface="Arial" panose="020B0604020202020204" pitchFamily="34" charset="0"/>
              </a:rPr>
              <a:t>Huainanzi</a:t>
            </a:r>
            <a:r>
              <a:rPr sz="2000" i="1" dirty="0">
                <a:latin typeface="Arial" panose="020B0604020202020204" pitchFamily="34" charset="0"/>
                <a:cs typeface="Arial" panose="020B0604020202020204" pitchFamily="34" charset="0"/>
              </a:rPr>
              <a:t>: A Guide to the Theory and Practice of Government in Early Han China</a:t>
            </a:r>
            <a:r>
              <a:rPr sz="2000" dirty="0">
                <a:latin typeface="Arial" panose="020B0604020202020204" pitchFamily="34" charset="0"/>
                <a:cs typeface="Arial" panose="020B0604020202020204" pitchFamily="34" charset="0"/>
              </a:rPr>
              <a:t>. New York: Columbia University Press.</a:t>
            </a:r>
            <a:endParaRPr lang="en-GB" sz="2000" dirty="0">
              <a:latin typeface="Arial" panose="020B0604020202020204" pitchFamily="34" charset="0"/>
              <a:cs typeface="Arial" panose="020B0604020202020204" pitchFamily="34" charset="0"/>
            </a:endParaRPr>
          </a:p>
          <a:p>
            <a:pPr marL="162827" indent="-162827" defTabSz="530351">
              <a:spcBef>
                <a:spcPts val="500"/>
              </a:spcBef>
              <a:buFontTx/>
              <a:defRPr sz="1624"/>
            </a:pPr>
            <a:r>
              <a:rPr lang="en-GB" sz="2000" dirty="0">
                <a:latin typeface="Arial" panose="020B0604020202020204" pitchFamily="34" charset="0"/>
                <a:cs typeface="Arial" panose="020B0604020202020204" pitchFamily="34" charset="0"/>
              </a:rPr>
              <a:t>Slingerland, Edward, trans. 2003. </a:t>
            </a:r>
            <a:r>
              <a:rPr lang="en-GB" sz="2000" i="1" dirty="0">
                <a:latin typeface="Arial" panose="020B0604020202020204" pitchFamily="34" charset="0"/>
                <a:cs typeface="Arial" panose="020B0604020202020204" pitchFamily="34" charset="0"/>
              </a:rPr>
              <a:t>The Analects: with Selections from Traditional Commentaries</a:t>
            </a:r>
            <a:r>
              <a:rPr lang="en-GB" sz="2000" dirty="0">
                <a:latin typeface="Arial" panose="020B0604020202020204" pitchFamily="34" charset="0"/>
                <a:cs typeface="Arial" panose="020B0604020202020204" pitchFamily="34" charset="0"/>
              </a:rPr>
              <a:t>. Indianapolis/Cambridge: Hackett Publishing Company</a:t>
            </a:r>
          </a:p>
          <a:p>
            <a:pPr marL="162827" indent="-162827" defTabSz="530351">
              <a:spcBef>
                <a:spcPts val="500"/>
              </a:spcBef>
              <a:buFontTx/>
              <a:defRPr sz="1624"/>
            </a:pPr>
            <a:endParaRPr sz="2000" dirty="0">
              <a:latin typeface="Arial" panose="020B0604020202020204" pitchFamily="34" charset="0"/>
              <a:cs typeface="Arial" panose="020B0604020202020204" pitchFamily="34" charset="0"/>
            </a:endParaRPr>
          </a:p>
          <a:p>
            <a:pPr marL="119757" indent="-119757" defTabSz="530351">
              <a:spcBef>
                <a:spcPts val="500"/>
              </a:spcBef>
              <a:buSzTx/>
              <a:buFontTx/>
              <a:buNone/>
              <a:defRPr sz="1624" u="sng"/>
            </a:pPr>
            <a:r>
              <a:rPr sz="2000" dirty="0">
                <a:latin typeface="Arial" panose="020B0604020202020204" pitchFamily="34" charset="0"/>
                <a:cs typeface="Arial" panose="020B0604020202020204" pitchFamily="34" charset="0"/>
              </a:rPr>
              <a:t>Secondary Texts</a:t>
            </a:r>
          </a:p>
          <a:p>
            <a:pPr marL="162827" indent="-162827" defTabSz="530351">
              <a:spcBef>
                <a:spcPts val="500"/>
              </a:spcBef>
              <a:buFontTx/>
              <a:defRPr sz="1624"/>
            </a:pPr>
            <a:r>
              <a:rPr sz="2000" dirty="0">
                <a:latin typeface="Arial" panose="020B0604020202020204" pitchFamily="34" charset="0"/>
                <a:cs typeface="Arial" panose="020B0604020202020204" pitchFamily="34" charset="0"/>
              </a:rPr>
              <a:t>Creel, </a:t>
            </a:r>
            <a:r>
              <a:rPr sz="2000" dirty="0" err="1">
                <a:latin typeface="Arial" panose="020B0604020202020204" pitchFamily="34" charset="0"/>
                <a:cs typeface="Arial" panose="020B0604020202020204" pitchFamily="34" charset="0"/>
              </a:rPr>
              <a:t>Herrlee</a:t>
            </a:r>
            <a:r>
              <a:rPr sz="2000" dirty="0">
                <a:latin typeface="Arial" panose="020B0604020202020204" pitchFamily="34" charset="0"/>
                <a:cs typeface="Arial" panose="020B0604020202020204" pitchFamily="34" charset="0"/>
              </a:rPr>
              <a:t> G. 1970. </a:t>
            </a:r>
            <a:r>
              <a:rPr sz="2000" i="1" dirty="0">
                <a:latin typeface="Arial" panose="020B0604020202020204" pitchFamily="34" charset="0"/>
                <a:cs typeface="Arial" panose="020B0604020202020204" pitchFamily="34" charset="0"/>
              </a:rPr>
              <a:t>The Origins of Statecraft in China, Vol. 1.</a:t>
            </a:r>
            <a:r>
              <a:rPr sz="2000" dirty="0">
                <a:latin typeface="Arial" panose="020B0604020202020204" pitchFamily="34" charset="0"/>
                <a:cs typeface="Arial" panose="020B0604020202020204" pitchFamily="34" charset="0"/>
              </a:rPr>
              <a:t> Chicago: University of Chicago Press.</a:t>
            </a:r>
          </a:p>
          <a:p>
            <a:pPr marL="162827" indent="-162827" defTabSz="530351">
              <a:spcBef>
                <a:spcPts val="500"/>
              </a:spcBef>
              <a:buFontTx/>
              <a:defRPr sz="1624"/>
            </a:pPr>
            <a:r>
              <a:rPr sz="2000" dirty="0">
                <a:latin typeface="Arial" panose="020B0604020202020204" pitchFamily="34" charset="0"/>
                <a:cs typeface="Arial" panose="020B0604020202020204" pitchFamily="34" charset="0"/>
              </a:rPr>
              <a:t>Graham, Angus C. 1989. </a:t>
            </a:r>
            <a:r>
              <a:rPr sz="2000" i="1" dirty="0">
                <a:latin typeface="Arial" panose="020B0604020202020204" pitchFamily="34" charset="0"/>
                <a:cs typeface="Arial" panose="020B0604020202020204" pitchFamily="34" charset="0"/>
              </a:rPr>
              <a:t>Disputers of the Tao: Philosophical Arguments in Ancient China</a:t>
            </a:r>
            <a:r>
              <a:rPr sz="2000" dirty="0">
                <a:latin typeface="Arial" panose="020B0604020202020204" pitchFamily="34" charset="0"/>
                <a:cs typeface="Arial" panose="020B0604020202020204" pitchFamily="34" charset="0"/>
              </a:rPr>
              <a:t>. La Salle: Open Court.</a:t>
            </a:r>
          </a:p>
          <a:p>
            <a:pPr marL="162827" indent="-162827" defTabSz="530351">
              <a:spcBef>
                <a:spcPts val="500"/>
              </a:spcBef>
              <a:buFontTx/>
              <a:defRPr sz="1624"/>
            </a:pPr>
            <a:r>
              <a:rPr sz="2000" dirty="0" err="1">
                <a:latin typeface="Arial" panose="020B0604020202020204" pitchFamily="34" charset="0"/>
                <a:cs typeface="Arial" panose="020B0604020202020204" pitchFamily="34" charset="0"/>
              </a:rPr>
              <a:t>Harbsmeier</a:t>
            </a:r>
            <a:r>
              <a:rPr sz="2000" dirty="0">
                <a:latin typeface="Arial" panose="020B0604020202020204" pitchFamily="34" charset="0"/>
                <a:cs typeface="Arial" panose="020B0604020202020204" pitchFamily="34" charset="0"/>
              </a:rPr>
              <a:t>, Christoph. 1998. </a:t>
            </a:r>
            <a:r>
              <a:rPr sz="2000" i="1" dirty="0">
                <a:latin typeface="Arial" panose="020B0604020202020204" pitchFamily="34" charset="0"/>
                <a:cs typeface="Arial" panose="020B0604020202020204" pitchFamily="34" charset="0"/>
              </a:rPr>
              <a:t>Science and </a:t>
            </a:r>
            <a:r>
              <a:rPr sz="2000" i="1" dirty="0" err="1">
                <a:latin typeface="Arial" panose="020B0604020202020204" pitchFamily="34" charset="0"/>
                <a:cs typeface="Arial" panose="020B0604020202020204" pitchFamily="34" charset="0"/>
              </a:rPr>
              <a:t>Civilisation</a:t>
            </a:r>
            <a:r>
              <a:rPr sz="2000" i="1" dirty="0">
                <a:latin typeface="Arial" panose="020B0604020202020204" pitchFamily="34" charset="0"/>
                <a:cs typeface="Arial" panose="020B0604020202020204" pitchFamily="34" charset="0"/>
              </a:rPr>
              <a:t> in China, Vol. 7, Part 1: Language and Logic</a:t>
            </a:r>
            <a:r>
              <a:rPr sz="2000" dirty="0">
                <a:latin typeface="Arial" panose="020B0604020202020204" pitchFamily="34" charset="0"/>
                <a:cs typeface="Arial" panose="020B0604020202020204" pitchFamily="34" charset="0"/>
              </a:rPr>
              <a:t>, edited by Kenneth Robinson. Cambridge: Cambridge University Press.</a:t>
            </a:r>
          </a:p>
        </p:txBody>
      </p:sp>
      <p:sp>
        <p:nvSpPr>
          <p:cNvPr id="10" name="Title 1">
            <a:extLst>
              <a:ext uri="{FF2B5EF4-FFF2-40B4-BE49-F238E27FC236}">
                <a16:creationId xmlns:a16="http://schemas.microsoft.com/office/drawing/2014/main" id="{0E1ED2AD-5B1A-F240-8937-B736F96E9555}"/>
              </a:ext>
            </a:extLst>
          </p:cNvPr>
          <p:cNvSpPr txBox="1">
            <a:spLocks/>
          </p:cNvSpPr>
          <p:nvPr/>
        </p:nvSpPr>
        <p:spPr>
          <a:xfrm>
            <a:off x="2536045" y="9808"/>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References</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6" name="Group"/>
          <p:cNvGrpSpPr/>
          <p:nvPr/>
        </p:nvGrpSpPr>
        <p:grpSpPr>
          <a:xfrm>
            <a:off x="2095295" y="-921093"/>
            <a:ext cx="9904328" cy="7585316"/>
            <a:chOff x="0" y="0"/>
            <a:chExt cx="9904326" cy="7585314"/>
          </a:xfrm>
        </p:grpSpPr>
        <p:sp>
          <p:nvSpPr>
            <p:cNvPr id="474"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t>道</a:t>
              </a:r>
            </a:p>
          </p:txBody>
        </p:sp>
        <p:sp>
          <p:nvSpPr>
            <p:cNvPr id="475"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grpSp>
      <p:sp>
        <p:nvSpPr>
          <p:cNvPr id="477"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79"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480" name="Content Placeholder 5"/>
          <p:cNvSpPr txBox="1">
            <a:spLocks noGrp="1"/>
          </p:cNvSpPr>
          <p:nvPr>
            <p:ph type="body" idx="1"/>
          </p:nvPr>
        </p:nvSpPr>
        <p:spPr>
          <a:xfrm>
            <a:off x="2533501" y="1613900"/>
            <a:ext cx="8811998" cy="4351338"/>
          </a:xfrm>
          <a:prstGeom prst="rect">
            <a:avLst/>
          </a:prstGeom>
        </p:spPr>
        <p:txBody>
          <a:bodyPr>
            <a:normAutofit/>
          </a:bodyPr>
          <a:lstStyle/>
          <a:p>
            <a:pPr marL="249855" indent="-249855" defTabSz="813816">
              <a:spcBef>
                <a:spcPts val="800"/>
              </a:spcBef>
              <a:buFontTx/>
              <a:defRPr sz="2492"/>
            </a:pPr>
            <a:r>
              <a:rPr sz="2000" dirty="0">
                <a:latin typeface="Arial" panose="020B0604020202020204" pitchFamily="34" charset="0"/>
                <a:cs typeface="Arial" panose="020B0604020202020204" pitchFamily="34" charset="0"/>
              </a:rPr>
              <a:t>Lai, </a:t>
            </a:r>
            <a:r>
              <a:rPr sz="2000" dirty="0" err="1">
                <a:latin typeface="Arial" panose="020B0604020202020204" pitchFamily="34" charset="0"/>
                <a:cs typeface="Arial" panose="020B0604020202020204" pitchFamily="34" charset="0"/>
              </a:rPr>
              <a:t>Karyn</a:t>
            </a:r>
            <a:r>
              <a:rPr sz="2000" dirty="0">
                <a:latin typeface="Arial" panose="020B0604020202020204" pitchFamily="34" charset="0"/>
                <a:cs typeface="Arial" panose="020B0604020202020204" pitchFamily="34" charset="0"/>
              </a:rPr>
              <a:t> L. 2008. </a:t>
            </a:r>
            <a:r>
              <a:rPr sz="2000" i="1" dirty="0">
                <a:latin typeface="Arial" panose="020B0604020202020204" pitchFamily="34" charset="0"/>
                <a:cs typeface="Arial" panose="020B0604020202020204" pitchFamily="34" charset="0"/>
              </a:rPr>
              <a:t>An Introduction to Chinese Philosophy</a:t>
            </a:r>
            <a:r>
              <a:rPr sz="2000" dirty="0">
                <a:latin typeface="Arial" panose="020B0604020202020204" pitchFamily="34" charset="0"/>
                <a:cs typeface="Arial" panose="020B0604020202020204" pitchFamily="34" charset="0"/>
              </a:rPr>
              <a:t>. Cambridge: Cambridge University Press.</a:t>
            </a:r>
          </a:p>
          <a:p>
            <a:pPr marL="249855" indent="-249855" defTabSz="813816">
              <a:spcBef>
                <a:spcPts val="800"/>
              </a:spcBef>
              <a:buFontTx/>
              <a:defRPr sz="2492"/>
            </a:pPr>
            <a:r>
              <a:rPr sz="2000" dirty="0">
                <a:latin typeface="Arial" panose="020B0604020202020204" pitchFamily="34" charset="0"/>
                <a:cs typeface="Arial" panose="020B0604020202020204" pitchFamily="34" charset="0"/>
              </a:rPr>
              <a:t>Van Norden, Bryan W. 2011. </a:t>
            </a:r>
            <a:r>
              <a:rPr sz="2000" i="1" dirty="0">
                <a:latin typeface="Arial" panose="020B0604020202020204" pitchFamily="34" charset="0"/>
                <a:cs typeface="Arial" panose="020B0604020202020204" pitchFamily="34" charset="0"/>
              </a:rPr>
              <a:t>Introduction to Classical Chinese Philosophy</a:t>
            </a:r>
            <a:r>
              <a:rPr sz="2000" dirty="0">
                <a:latin typeface="Arial" panose="020B0604020202020204" pitchFamily="34" charset="0"/>
                <a:cs typeface="Arial" panose="020B0604020202020204" pitchFamily="34" charset="0"/>
              </a:rPr>
              <a:t>. Indianapolis/Cambridge: Hackett Publishing Company, Inc.</a:t>
            </a:r>
          </a:p>
          <a:p>
            <a:pPr marL="249855" indent="-249855" defTabSz="813816">
              <a:spcBef>
                <a:spcPts val="800"/>
              </a:spcBef>
              <a:buFontTx/>
              <a:defRPr sz="2492"/>
            </a:pPr>
            <a:endParaRPr sz="2000" dirty="0">
              <a:latin typeface="Arial" panose="020B0604020202020204" pitchFamily="34" charset="0"/>
              <a:cs typeface="Arial" panose="020B0604020202020204" pitchFamily="34" charset="0"/>
            </a:endParaRPr>
          </a:p>
          <a:p>
            <a:pPr marL="249855" indent="-249855" defTabSz="813816">
              <a:spcBef>
                <a:spcPts val="800"/>
              </a:spcBef>
              <a:buFontTx/>
              <a:defRPr sz="2492"/>
            </a:pPr>
            <a:r>
              <a:rPr sz="2000" dirty="0">
                <a:latin typeface="Arial" panose="020B0604020202020204" pitchFamily="34" charset="0"/>
                <a:cs typeface="Arial" panose="020B0604020202020204" pitchFamily="34" charset="0"/>
              </a:rPr>
              <a:t>Internet Encyclopedia of Philosophy</a:t>
            </a:r>
          </a:p>
          <a:p>
            <a:pPr marL="249855" indent="-249855" defTabSz="813816">
              <a:spcBef>
                <a:spcPts val="800"/>
              </a:spcBef>
              <a:buFontTx/>
              <a:defRPr sz="2492"/>
            </a:pPr>
            <a:r>
              <a:rPr sz="2000" dirty="0">
                <a:latin typeface="Arial" panose="020B0604020202020204" pitchFamily="34" charset="0"/>
                <a:cs typeface="Arial" panose="020B0604020202020204" pitchFamily="34" charset="0"/>
              </a:rPr>
              <a:t>Stanford Encyclopedia of Philosophy</a:t>
            </a:r>
          </a:p>
          <a:p>
            <a:pPr marL="249855" indent="-249855" defTabSz="813816">
              <a:spcBef>
                <a:spcPts val="800"/>
              </a:spcBef>
              <a:buFontTx/>
              <a:defRPr sz="2492"/>
            </a:pPr>
            <a:r>
              <a:rPr sz="2000" dirty="0">
                <a:latin typeface="Arial" panose="020B0604020202020204" pitchFamily="34" charset="0"/>
                <a:cs typeface="Arial" panose="020B0604020202020204" pitchFamily="34" charset="0"/>
              </a:rPr>
              <a:t>Ivanhoe, Philip J. and Bryan W. Van Norden, eds. 2003. </a:t>
            </a:r>
            <a:r>
              <a:rPr sz="2000" i="1" dirty="0">
                <a:latin typeface="Arial" panose="020B0604020202020204" pitchFamily="34" charset="0"/>
                <a:cs typeface="Arial" panose="020B0604020202020204" pitchFamily="34" charset="0"/>
              </a:rPr>
              <a:t>Readings in Classical Chinese Philosophy, Second Edition</a:t>
            </a:r>
            <a:r>
              <a:rPr sz="2000" dirty="0">
                <a:latin typeface="Arial" panose="020B0604020202020204" pitchFamily="34" charset="0"/>
                <a:cs typeface="Arial" panose="020B0604020202020204" pitchFamily="34" charset="0"/>
              </a:rPr>
              <a:t>. Indianapolis/Cambridge: Hackett Publishing Company Inc.</a:t>
            </a:r>
          </a:p>
        </p:txBody>
      </p:sp>
      <p:sp>
        <p:nvSpPr>
          <p:cNvPr id="9" name="Title 1">
            <a:extLst>
              <a:ext uri="{FF2B5EF4-FFF2-40B4-BE49-F238E27FC236}">
                <a16:creationId xmlns:a16="http://schemas.microsoft.com/office/drawing/2014/main" id="{77997F0B-61A5-9D4B-8196-E54812BF1FFE}"/>
              </a:ext>
            </a:extLst>
          </p:cNvPr>
          <p:cNvSpPr txBox="1">
            <a:spLocks/>
          </p:cNvSpPr>
          <p:nvPr/>
        </p:nvSpPr>
        <p:spPr>
          <a:xfrm>
            <a:off x="2533501" y="252132"/>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Recommended Secondary Texts and Further Readings</a:t>
            </a:r>
            <a:endParaRPr lang="en-GB" sz="3600" b="1" i="1"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7" name="Group"/>
          <p:cNvGrpSpPr/>
          <p:nvPr/>
        </p:nvGrpSpPr>
        <p:grpSpPr>
          <a:xfrm>
            <a:off x="2095295" y="-921093"/>
            <a:ext cx="9904328" cy="7585316"/>
            <a:chOff x="0" y="0"/>
            <a:chExt cx="9904326" cy="7585314"/>
          </a:xfrm>
        </p:grpSpPr>
        <p:sp>
          <p:nvSpPr>
            <p:cNvPr id="465"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道</a:t>
              </a:r>
              <a:endParaRPr dirty="0"/>
            </a:p>
          </p:txBody>
        </p:sp>
        <p:sp>
          <p:nvSpPr>
            <p:cNvPr id="466"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grpSp>
      <p:sp>
        <p:nvSpPr>
          <p:cNvPr id="468"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70"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12" name="Title 1">
            <a:extLst>
              <a:ext uri="{FF2B5EF4-FFF2-40B4-BE49-F238E27FC236}">
                <a16:creationId xmlns:a16="http://schemas.microsoft.com/office/drawing/2014/main" id="{8D22F803-2557-CE4C-BD49-6278752161F4}"/>
              </a:ext>
            </a:extLst>
          </p:cNvPr>
          <p:cNvSpPr txBox="1">
            <a:spLocks/>
          </p:cNvSpPr>
          <p:nvPr/>
        </p:nvSpPr>
        <p:spPr>
          <a:xfrm>
            <a:off x="2536045" y="9808"/>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Image Sources</a:t>
            </a:r>
            <a:endParaRPr lang="en-GB" sz="3600" b="1" i="1"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5C0D771-7AF1-B142-8651-4E202BDBB342}"/>
              </a:ext>
            </a:extLst>
          </p:cNvPr>
          <p:cNvSpPr txBox="1"/>
          <p:nvPr/>
        </p:nvSpPr>
        <p:spPr>
          <a:xfrm>
            <a:off x="2533501" y="1335371"/>
            <a:ext cx="9093896" cy="45243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342900" indent="-342900">
              <a:buFont typeface="+mj-lt"/>
              <a:buAutoNum type="arabicPeriod"/>
            </a:pPr>
            <a:r>
              <a:rPr lang="en-GB" dirty="0"/>
              <a:t>Map showing states in the early Warring States period of Eastern Zhou Dynasty in Chinese history, by SY on Wikimedia Commons, CC BY-SA 2.0, </a:t>
            </a:r>
            <a:r>
              <a:rPr lang="en-GB" dirty="0">
                <a:hlinkClick r:id="rId3"/>
              </a:rPr>
              <a:t>https://commons.wikimedia.org/wiki/File:Early_Warring_States_Period.png</a:t>
            </a:r>
            <a:endParaRPr lang="en-GB" dirty="0"/>
          </a:p>
          <a:p>
            <a:pPr marL="342900" indent="-342900">
              <a:buFont typeface="+mj-lt"/>
              <a:buAutoNum type="arabicPeriod"/>
            </a:pPr>
            <a:r>
              <a:rPr lang="en-GB" dirty="0" err="1"/>
              <a:t>Athanasii</a:t>
            </a:r>
            <a:r>
              <a:rPr lang="en-GB" dirty="0"/>
              <a:t> </a:t>
            </a:r>
            <a:r>
              <a:rPr lang="en-GB" dirty="0" err="1"/>
              <a:t>Kircheri</a:t>
            </a:r>
            <a:r>
              <a:rPr lang="en-GB" dirty="0"/>
              <a:t> e Soc. Jesu China </a:t>
            </a:r>
            <a:r>
              <a:rPr lang="en-GB" dirty="0" err="1"/>
              <a:t>monumentis</a:t>
            </a:r>
            <a:r>
              <a:rPr lang="en-GB" dirty="0"/>
              <a:t>: qua </a:t>
            </a:r>
            <a:r>
              <a:rPr lang="en-GB" dirty="0" err="1"/>
              <a:t>sacris</a:t>
            </a:r>
            <a:r>
              <a:rPr lang="en-GB" dirty="0"/>
              <a:t> qua </a:t>
            </a:r>
            <a:r>
              <a:rPr lang="en-GB" dirty="0" err="1"/>
              <a:t>profanis</a:t>
            </a:r>
            <a:r>
              <a:rPr lang="en-GB" dirty="0"/>
              <a:t>, </a:t>
            </a:r>
            <a:r>
              <a:rPr lang="en-GB" dirty="0" err="1"/>
              <a:t>nec</a:t>
            </a:r>
            <a:r>
              <a:rPr lang="en-GB" dirty="0"/>
              <a:t> non </a:t>
            </a:r>
            <a:r>
              <a:rPr lang="en-GB" dirty="0" err="1"/>
              <a:t>variis</a:t>
            </a:r>
            <a:r>
              <a:rPr lang="en-GB" dirty="0"/>
              <a:t> </a:t>
            </a:r>
            <a:r>
              <a:rPr lang="en-GB" dirty="0" err="1"/>
              <a:t>naturae</a:t>
            </a:r>
            <a:r>
              <a:rPr lang="en-GB" dirty="0"/>
              <a:t> &amp; </a:t>
            </a:r>
            <a:r>
              <a:rPr lang="en-GB" dirty="0" err="1"/>
              <a:t>artis</a:t>
            </a:r>
            <a:r>
              <a:rPr lang="en-GB" dirty="0"/>
              <a:t> </a:t>
            </a:r>
            <a:r>
              <a:rPr lang="en-GB" dirty="0" err="1"/>
              <a:t>spectaculis</a:t>
            </a:r>
            <a:r>
              <a:rPr lang="en-GB" dirty="0"/>
              <a:t>, </a:t>
            </a:r>
            <a:r>
              <a:rPr lang="en-GB" dirty="0" err="1"/>
              <a:t>aliarumque</a:t>
            </a:r>
            <a:r>
              <a:rPr lang="en-GB" dirty="0"/>
              <a:t> rerum </a:t>
            </a:r>
            <a:r>
              <a:rPr lang="en-GB" dirty="0" err="1"/>
              <a:t>memorabilium</a:t>
            </a:r>
            <a:r>
              <a:rPr lang="en-GB" dirty="0"/>
              <a:t> </a:t>
            </a:r>
            <a:r>
              <a:rPr lang="en-GB" dirty="0" err="1"/>
              <a:t>argumentis</a:t>
            </a:r>
            <a:r>
              <a:rPr lang="en-GB" dirty="0"/>
              <a:t> illustrate, public domain image on Wikimedia Commons, </a:t>
            </a:r>
            <a:r>
              <a:rPr lang="en-GB" dirty="0">
                <a:hlinkClick r:id="rId4"/>
              </a:rPr>
              <a:t>https://commons.wikimedia.org/wiki/File:Athanasii_Kircheri_e_Soc._Jesu_China_monumentis-_qua_sacris_qua_profanis,_nec_non_variis_naturae_%26_artis_spectaculis,_aliarumque_rerum_memorabilium_argumentis_illustrata_MET_li912.1_K63_Q.R.jpg</a:t>
            </a:r>
            <a:endParaRPr lang="en-GB" dirty="0"/>
          </a:p>
          <a:p>
            <a:pPr marL="342900" indent="-342900">
              <a:buFont typeface="+mj-lt"/>
              <a:buAutoNum type="arabicPeriod"/>
            </a:pPr>
            <a:r>
              <a:rPr lang="en-GB" dirty="0" err="1"/>
              <a:t>Confuscius</a:t>
            </a:r>
            <a:r>
              <a:rPr lang="en-GB" dirty="0"/>
              <a:t>, Close Up, by </a:t>
            </a:r>
            <a:r>
              <a:rPr lang="en-GB" dirty="0" err="1"/>
              <a:t>Anandajoti</a:t>
            </a:r>
            <a:r>
              <a:rPr lang="en-GB" dirty="0"/>
              <a:t> Bhikkhu on Wikimedia Commons, CC BY 2.0, </a:t>
            </a:r>
            <a:r>
              <a:rPr lang="en-GB" dirty="0">
                <a:hlinkClick r:id="rId5"/>
              </a:rPr>
              <a:t>https://commons.wikimedia.org/wiki/File:022_Confuscius,_Close_Up_(25596184507).jpg</a:t>
            </a:r>
            <a:endParaRPr lang="en-GB" dirty="0"/>
          </a:p>
          <a:p>
            <a:pPr marL="342900" indent="-342900">
              <a:buFont typeface="+mj-lt"/>
              <a:buAutoNum type="arabicPeriod"/>
            </a:pPr>
            <a:r>
              <a:rPr lang="en-GB" i="1" dirty="0"/>
              <a:t>Analects of Confucius</a:t>
            </a:r>
            <a:r>
              <a:rPr lang="en-GB" dirty="0"/>
              <a:t>, from the </a:t>
            </a:r>
            <a:r>
              <a:rPr lang="en-GB" dirty="0" err="1"/>
              <a:t>Mogao</a:t>
            </a:r>
            <a:r>
              <a:rPr lang="en-GB" dirty="0"/>
              <a:t> Caves in </a:t>
            </a:r>
            <a:r>
              <a:rPr lang="en-GB" dirty="0" err="1"/>
              <a:t>Dunhuang</a:t>
            </a:r>
            <a:r>
              <a:rPr lang="en-GB" dirty="0"/>
              <a:t>, China, public domain image on Wikimedia Commons, </a:t>
            </a:r>
            <a:r>
              <a:rPr lang="en-GB" dirty="0">
                <a:hlinkClick r:id="rId6"/>
              </a:rPr>
              <a:t>https://commons.wikimedia.org/wiki/File:Analects_from_Dunhuang.jpg</a:t>
            </a:r>
            <a:endParaRPr kumimoji="0" lang="en-US" sz="1800" b="0" i="0" u="none" strike="noStrike" cap="none" spc="0" normalizeH="0" baseline="0" dirty="0">
              <a:ln>
                <a:noFill/>
              </a:ln>
              <a:solidFill>
                <a:srgbClr val="000000"/>
              </a:solidFill>
              <a:effectLst/>
              <a:uFillTx/>
              <a:latin typeface="+mn-lt"/>
              <a:ea typeface="+mn-ea"/>
              <a:cs typeface="+mn-cs"/>
              <a:sym typeface="Calibri"/>
            </a:endParaRPr>
          </a:p>
        </p:txBody>
      </p:sp>
    </p:spTree>
    <p:extLst>
      <p:ext uri="{BB962C8B-B14F-4D97-AF65-F5344CB8AC3E}">
        <p14:creationId xmlns:p14="http://schemas.microsoft.com/office/powerpoint/2010/main" val="218448956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Group"/>
          <p:cNvSpPr txBox="1"/>
          <p:nvPr/>
        </p:nvSpPr>
        <p:spPr>
          <a:xfrm>
            <a:off x="804453" y="-2189"/>
            <a:ext cx="3868338" cy="4710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a:defRPr sz="30000">
                <a:solidFill>
                  <a:srgbClr val="F1F1F1"/>
                </a:solidFill>
                <a:latin typeface="华文楷体"/>
                <a:ea typeface="华文楷体"/>
                <a:cs typeface="华文楷体"/>
                <a:sym typeface="华文楷体"/>
              </a:defRPr>
            </a:lvl1pPr>
          </a:lstStyle>
          <a:p>
            <a:r>
              <a:t>儒</a:t>
            </a:r>
          </a:p>
        </p:txBody>
      </p:sp>
      <p:sp>
        <p:nvSpPr>
          <p:cNvPr id="483"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484" name="Content Placeholder 8" descr="Content Placeholder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7" y="92114"/>
            <a:ext cx="3940618" cy="892217"/>
          </a:xfrm>
          <a:prstGeom prst="rect">
            <a:avLst/>
          </a:prstGeom>
          <a:ln w="12700">
            <a:miter lim="400000"/>
          </a:ln>
        </p:spPr>
      </p:pic>
      <p:sp>
        <p:nvSpPr>
          <p:cNvPr id="485" name="This presentation is an Open Educational Resource. It was originally created for a lifelong learning course (SCQF level 7) at the Centre for Open Learning. You are free to use, share, and adapt this work. To view a copy of the license, visit https://crea"/>
          <p:cNvSpPr txBox="1">
            <a:spLocks noGrp="1"/>
          </p:cNvSpPr>
          <p:nvPr>
            <p:ph type="body" idx="1"/>
          </p:nvPr>
        </p:nvSpPr>
        <p:spPr>
          <a:xfrm>
            <a:off x="1096573" y="1657761"/>
            <a:ext cx="9998854" cy="3542478"/>
          </a:xfrm>
          <a:prstGeom prst="rect">
            <a:avLst/>
          </a:prstGeom>
        </p:spPr>
        <p:txBody>
          <a:bodyPr>
            <a:normAutofit/>
          </a:bodyPr>
          <a:lstStyle/>
          <a:p>
            <a:pPr marL="0" indent="0" algn="ctr">
              <a:buSzTx/>
              <a:buFontTx/>
              <a:buNone/>
              <a:defRPr sz="2400"/>
            </a:pPr>
            <a:r>
              <a:rPr sz="2000" dirty="0">
                <a:latin typeface="Arial" panose="020B0604020202020204" pitchFamily="34" charset="0"/>
                <a:cs typeface="Arial" panose="020B0604020202020204" pitchFamily="34" charset="0"/>
              </a:rPr>
              <a:t>This presentation is an Open Educational Resource. It was originally created for a lifelong learning course (SCQF level 7) at the Centre for Open Learning. You are free to use, share, and adapt this work. To view a copy of the license, visit https://</a:t>
            </a:r>
            <a:r>
              <a:rPr sz="2000" dirty="0" err="1">
                <a:latin typeface="Arial" panose="020B0604020202020204" pitchFamily="34" charset="0"/>
                <a:cs typeface="Arial" panose="020B0604020202020204" pitchFamily="34" charset="0"/>
              </a:rPr>
              <a:t>creativecommons.org</a:t>
            </a:r>
            <a:r>
              <a:rPr sz="2000" dirty="0">
                <a:latin typeface="Arial" panose="020B0604020202020204" pitchFamily="34" charset="0"/>
                <a:cs typeface="Arial" panose="020B0604020202020204" pitchFamily="34" charset="0"/>
              </a:rPr>
              <a:t>/licenses/by-</a:t>
            </a:r>
            <a:r>
              <a:rPr sz="2000" dirty="0" err="1">
                <a:latin typeface="Arial" panose="020B0604020202020204" pitchFamily="34" charset="0"/>
                <a:cs typeface="Arial" panose="020B0604020202020204" pitchFamily="34" charset="0"/>
              </a:rPr>
              <a:t>sa</a:t>
            </a:r>
            <a:r>
              <a:rPr sz="2000" dirty="0">
                <a:latin typeface="Arial" panose="020B0604020202020204" pitchFamily="34" charset="0"/>
                <a:cs typeface="Arial" panose="020B0604020202020204" pitchFamily="34" charset="0"/>
              </a:rPr>
              <a:t>/4.0/</a:t>
            </a:r>
          </a:p>
          <a:p>
            <a:pPr marL="0" indent="0" algn="ctr">
              <a:buSzTx/>
              <a:buFontTx/>
              <a:buNone/>
              <a:defRPr sz="2400"/>
            </a:pPr>
            <a:endParaRPr sz="2000" dirty="0">
              <a:latin typeface="Arial" panose="020B0604020202020204" pitchFamily="34" charset="0"/>
              <a:cs typeface="Arial" panose="020B0604020202020204" pitchFamily="34" charset="0"/>
            </a:endParaRPr>
          </a:p>
          <a:p>
            <a:pPr marL="0" indent="0" algn="ctr">
              <a:buSzTx/>
              <a:buFontTx/>
              <a:buNone/>
              <a:defRPr sz="2400"/>
            </a:pPr>
            <a:r>
              <a:rPr sz="2000" dirty="0">
                <a:latin typeface="Arial" panose="020B0604020202020204" pitchFamily="34" charset="0"/>
                <a:cs typeface="Arial" panose="020B0604020202020204" pitchFamily="34" charset="0"/>
              </a:rPr>
              <a:t>© Lee Wilson, University of Edinburgh, 2020, CC BY-SA 4.0</a:t>
            </a:r>
          </a:p>
        </p:txBody>
      </p:sp>
      <p:pic>
        <p:nvPicPr>
          <p:cNvPr id="486" name="Image" descr="Imag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4300" y="4887560"/>
            <a:ext cx="1803400" cy="635001"/>
          </a:xfrm>
          <a:prstGeom prst="rect">
            <a:avLst/>
          </a:prstGeom>
          <a:ln w="12700">
            <a:miter lim="400000"/>
          </a:ln>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88" name="Title 1"/>
          <p:cNvSpPr txBox="1">
            <a:spLocks noGrp="1"/>
          </p:cNvSpPr>
          <p:nvPr>
            <p:ph type="ctrTitle"/>
          </p:nvPr>
        </p:nvSpPr>
        <p:spPr>
          <a:xfrm>
            <a:off x="362470" y="532435"/>
            <a:ext cx="8976084" cy="4328932"/>
          </a:xfrm>
          <a:prstGeom prst="rect">
            <a:avLst/>
          </a:prstGeom>
        </p:spPr>
        <p:txBody>
          <a:bodyPr/>
          <a:lstStyle/>
          <a:p>
            <a:pPr algn="l">
              <a:defRPr sz="2400">
                <a:solidFill>
                  <a:srgbClr val="FFFFFF"/>
                </a:solidFill>
              </a:defRPr>
            </a:pPr>
            <a:r>
              <a:t>Centre for Open Learning</a:t>
            </a:r>
            <a:br/>
            <a:r>
              <a:t>The University of Edinburgh</a:t>
            </a:r>
            <a:br/>
            <a:r>
              <a:t>Paterson’s Land</a:t>
            </a:r>
            <a:br/>
            <a:r>
              <a:t>Holyrood Road</a:t>
            </a:r>
            <a:br/>
            <a:r>
              <a:t>Edinburgh EH8 8AQ</a:t>
            </a:r>
            <a:br/>
            <a:br/>
            <a:r>
              <a:t>T: 0131 6504400</a:t>
            </a:r>
            <a:br/>
            <a:r>
              <a:t>E: col@ed.ac.uk</a:t>
            </a:r>
            <a:br/>
            <a:r>
              <a:t>W: </a:t>
            </a:r>
            <a:r>
              <a:rPr u="sng">
                <a:solidFill>
                  <a:srgbClr val="FEFFFF"/>
                </a:solidFill>
                <a:uFill>
                  <a:solidFill>
                    <a:srgbClr val="FEFFFF"/>
                  </a:solidFill>
                </a:uFill>
                <a:hlinkClick r:id="rId3"/>
              </a:rPr>
              <a:t>www.ed.ac.uk/open-learning</a:t>
            </a:r>
            <a:br/>
            <a:br/>
            <a:r>
              <a:t>Facebook: </a:t>
            </a:r>
            <a:r>
              <a:rPr u="sng">
                <a:solidFill>
                  <a:srgbClr val="FEFFFF"/>
                </a:solidFill>
                <a:uFill>
                  <a:solidFill>
                    <a:srgbClr val="FEFFFF"/>
                  </a:solidFill>
                </a:uFill>
                <a:hlinkClick r:id="rId4"/>
              </a:rPr>
              <a:t>www.facebook.com/uoeshortcourses</a:t>
            </a:r>
            <a:br/>
            <a:r>
              <a:t>Twitter: </a:t>
            </a:r>
            <a:r>
              <a:rPr u="sng">
                <a:solidFill>
                  <a:srgbClr val="FEFFFF"/>
                </a:solidFill>
                <a:uFill>
                  <a:solidFill>
                    <a:srgbClr val="FEFFFF"/>
                  </a:solidFill>
                </a:uFill>
                <a:hlinkClick r:id="rId5"/>
              </a:rPr>
              <a:t>www.twitter.com/uoeshortcourses</a:t>
            </a:r>
          </a:p>
        </p:txBody>
      </p:sp>
      <p:pic>
        <p:nvPicPr>
          <p:cNvPr id="489" name="Content Placeholder 8" descr="Content Placeholder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2470" y="5266480"/>
            <a:ext cx="5676624" cy="128527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5" name="Group"/>
          <p:cNvGrpSpPr/>
          <p:nvPr/>
        </p:nvGrpSpPr>
        <p:grpSpPr>
          <a:xfrm>
            <a:off x="804453" y="-2189"/>
            <a:ext cx="10069620" cy="6614061"/>
            <a:chOff x="0" y="0"/>
            <a:chExt cx="10069618" cy="6614059"/>
          </a:xfrm>
        </p:grpSpPr>
        <p:sp>
          <p:nvSpPr>
            <p:cNvPr id="133" name="Title 1"/>
            <p:cNvSpPr txBox="1"/>
            <p:nvPr/>
          </p:nvSpPr>
          <p:spPr>
            <a:xfrm>
              <a:off x="6201282" y="1843269"/>
              <a:ext cx="3868337" cy="47707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latin typeface="Arial" panose="020B0604020202020204" pitchFamily="34" charset="0"/>
                  <a:cs typeface="Arial" panose="020B0604020202020204" pitchFamily="34" charset="0"/>
                </a:rPr>
                <a:t>道</a:t>
              </a:r>
              <a:endParaRPr dirty="0">
                <a:latin typeface="Arial" panose="020B0604020202020204" pitchFamily="34" charset="0"/>
                <a:cs typeface="Arial" panose="020B0604020202020204" pitchFamily="34" charset="0"/>
              </a:endParaRPr>
            </a:p>
          </p:txBody>
        </p:sp>
        <p:sp>
          <p:nvSpPr>
            <p:cNvPr id="134"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latin typeface="Arial" panose="020B0604020202020204" pitchFamily="34" charset="0"/>
                  <a:cs typeface="Arial" panose="020B0604020202020204" pitchFamily="34" charset="0"/>
                </a:rPr>
                <a:t>儒</a:t>
              </a:r>
              <a:endParaRPr dirty="0">
                <a:latin typeface="Arial" panose="020B0604020202020204" pitchFamily="34" charset="0"/>
                <a:cs typeface="Arial" panose="020B0604020202020204" pitchFamily="34" charset="0"/>
              </a:endParaRPr>
            </a:p>
          </p:txBody>
        </p:sp>
      </p:grpSp>
      <p:sp>
        <p:nvSpPr>
          <p:cNvPr id="136" name="Title 1"/>
          <p:cNvSpPr txBox="1">
            <a:spLocks noGrp="1"/>
          </p:cNvSpPr>
          <p:nvPr>
            <p:ph type="title"/>
          </p:nvPr>
        </p:nvSpPr>
        <p:spPr>
          <a:xfrm>
            <a:off x="666955" y="1076446"/>
            <a:ext cx="10515600" cy="834162"/>
          </a:xfrm>
          <a:prstGeom prst="rect">
            <a:avLst/>
          </a:prstGeom>
        </p:spPr>
        <p:txBody>
          <a:bodyPr>
            <a:normAutofit/>
          </a:bodyPr>
          <a:lstStyle>
            <a:lvl1pPr defTabSz="905255">
              <a:defRPr sz="4356"/>
            </a:lvl1pPr>
          </a:lstStyle>
          <a:p>
            <a:pPr algn="ctr"/>
            <a:r>
              <a:rPr lang="en-GB" sz="3600" b="1" dirty="0">
                <a:latin typeface="Arial" panose="020B0604020202020204" pitchFamily="34" charset="0"/>
                <a:cs typeface="Arial" panose="020B0604020202020204" pitchFamily="34" charset="0"/>
              </a:rPr>
              <a:t>Summary</a:t>
            </a:r>
            <a:endParaRPr sz="3600" b="1" dirty="0">
              <a:latin typeface="Arial" panose="020B0604020202020204" pitchFamily="34" charset="0"/>
              <a:cs typeface="Arial" panose="020B0604020202020204" pitchFamily="34" charset="0"/>
            </a:endParaRPr>
          </a:p>
        </p:txBody>
      </p:sp>
      <p:sp>
        <p:nvSpPr>
          <p:cNvPr id="137" name="Content Placeholder 2"/>
          <p:cNvSpPr txBox="1">
            <a:spLocks noGrp="1"/>
          </p:cNvSpPr>
          <p:nvPr>
            <p:ph type="body" sz="half" idx="1"/>
          </p:nvPr>
        </p:nvSpPr>
        <p:spPr>
          <a:xfrm>
            <a:off x="666955" y="1960965"/>
            <a:ext cx="5345781" cy="3530450"/>
          </a:xfrm>
          <a:prstGeom prst="rect">
            <a:avLst/>
          </a:prstGeom>
        </p:spPr>
        <p:txBody>
          <a:bodyPr>
            <a:normAutofit/>
          </a:bodyPr>
          <a:lstStyle/>
          <a:p>
            <a:pPr marL="329397" indent="-329397" defTabSz="804672">
              <a:spcBef>
                <a:spcPts val="800"/>
              </a:spcBef>
              <a:buFontTx/>
              <a:buAutoNum type="romanUcPeriod"/>
              <a:defRPr sz="2464"/>
            </a:pPr>
            <a:r>
              <a:rPr sz="2000" dirty="0">
                <a:latin typeface="Arial" panose="020B0604020202020204" pitchFamily="34" charset="0"/>
                <a:cs typeface="Arial" panose="020B0604020202020204" pitchFamily="34" charset="0"/>
              </a:rPr>
              <a:t>General Background</a:t>
            </a:r>
            <a:endParaRPr sz="2000" i="1" dirty="0">
              <a:latin typeface="Arial" panose="020B0604020202020204" pitchFamily="34" charset="0"/>
              <a:cs typeface="Arial" panose="020B0604020202020204" pitchFamily="34" charset="0"/>
            </a:endParaRPr>
          </a:p>
          <a:p>
            <a:pPr marL="582328" lvl="1" indent="-247048" defTabSz="804672">
              <a:spcBef>
                <a:spcPts val="800"/>
              </a:spcBef>
              <a:buFontTx/>
              <a:defRPr sz="2464"/>
            </a:pPr>
            <a:r>
              <a:rPr sz="2000" dirty="0">
                <a:latin typeface="Arial" panose="020B0604020202020204" pitchFamily="34" charset="0"/>
                <a:cs typeface="Arial" panose="020B0604020202020204" pitchFamily="34" charset="0"/>
              </a:rPr>
              <a:t>Historical Background</a:t>
            </a:r>
            <a:endParaRPr lang="en-GB" sz="2000" dirty="0">
              <a:latin typeface="Arial" panose="020B0604020202020204" pitchFamily="34" charset="0"/>
              <a:cs typeface="Arial" panose="020B0604020202020204" pitchFamily="34" charset="0"/>
            </a:endParaRPr>
          </a:p>
          <a:p>
            <a:pPr marL="582328" lvl="1" indent="-247048" defTabSz="804672">
              <a:spcBef>
                <a:spcPts val="800"/>
              </a:spcBef>
              <a:buFontTx/>
              <a:defRPr sz="2464"/>
            </a:pPr>
            <a:endParaRPr lang="en-GB" sz="2000" i="1" dirty="0">
              <a:latin typeface="Arial" panose="020B0604020202020204" pitchFamily="34" charset="0"/>
              <a:cs typeface="Arial" panose="020B0604020202020204" pitchFamily="34" charset="0"/>
            </a:endParaRPr>
          </a:p>
          <a:p>
            <a:pPr marL="329397" indent="-329397" defTabSz="804672">
              <a:spcBef>
                <a:spcPts val="800"/>
              </a:spcBef>
              <a:buFontTx/>
              <a:buAutoNum type="romanUcPeriod"/>
              <a:defRPr sz="2464"/>
            </a:pPr>
            <a:r>
              <a:rPr sz="2000" dirty="0">
                <a:latin typeface="Arial" panose="020B0604020202020204" pitchFamily="34" charset="0"/>
                <a:cs typeface="Arial" panose="020B0604020202020204" pitchFamily="34" charset="0"/>
              </a:rPr>
              <a:t>The</a:t>
            </a:r>
            <a:r>
              <a:rPr sz="2000" i="1" dirty="0">
                <a:latin typeface="Arial" panose="020B0604020202020204" pitchFamily="34" charset="0"/>
                <a:cs typeface="Arial" panose="020B0604020202020204" pitchFamily="34" charset="0"/>
              </a:rPr>
              <a:t> Analects</a:t>
            </a:r>
          </a:p>
          <a:p>
            <a:pPr marL="582328" lvl="1" indent="-247048" defTabSz="804672">
              <a:spcBef>
                <a:spcPts val="800"/>
              </a:spcBef>
              <a:buFontTx/>
              <a:defRPr sz="2464"/>
            </a:pPr>
            <a:r>
              <a:rPr sz="2000" dirty="0">
                <a:latin typeface="Arial" panose="020B0604020202020204" pitchFamily="34" charset="0"/>
                <a:cs typeface="Arial" panose="020B0604020202020204" pitchFamily="34" charset="0"/>
              </a:rPr>
              <a:t>Confucius the Person</a:t>
            </a:r>
          </a:p>
          <a:p>
            <a:pPr marL="582328" lvl="1" indent="-247048" defTabSz="804672">
              <a:spcBef>
                <a:spcPts val="800"/>
              </a:spcBef>
              <a:buFontTx/>
              <a:defRPr sz="2464"/>
            </a:pPr>
            <a:r>
              <a:rPr sz="2000" dirty="0">
                <a:latin typeface="Arial" panose="020B0604020202020204" pitchFamily="34" charset="0"/>
                <a:cs typeface="Arial" panose="020B0604020202020204" pitchFamily="34" charset="0"/>
              </a:rPr>
              <a:t>The Text</a:t>
            </a:r>
          </a:p>
          <a:p>
            <a:pPr marL="582328" lvl="1" indent="-247048" defTabSz="804672">
              <a:spcBef>
                <a:spcPts val="800"/>
              </a:spcBef>
              <a:buFontTx/>
              <a:defRPr sz="2464"/>
            </a:pPr>
            <a:r>
              <a:rPr sz="2000" dirty="0">
                <a:latin typeface="Arial" panose="020B0604020202020204" pitchFamily="34" charset="0"/>
                <a:cs typeface="Arial" panose="020B0604020202020204" pitchFamily="34" charset="0"/>
              </a:rPr>
              <a:t>Concepts</a:t>
            </a:r>
          </a:p>
        </p:txBody>
      </p:sp>
      <p:sp>
        <p:nvSpPr>
          <p:cNvPr id="138" name="Rectangle 3"/>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latin typeface="Arial" panose="020B0604020202020204" pitchFamily="34" charset="0"/>
              <a:cs typeface="Arial" panose="020B0604020202020204" pitchFamily="34" charset="0"/>
            </a:endParaRPr>
          </a:p>
        </p:txBody>
      </p:sp>
      <p:pic>
        <p:nvPicPr>
          <p:cNvPr id="139" name="Content Placeholder 8" descr="Content Placeholder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7" y="92114"/>
            <a:ext cx="3940618" cy="892217"/>
          </a:xfrm>
          <a:prstGeom prst="rect">
            <a:avLst/>
          </a:prstGeom>
          <a:ln w="12700">
            <a:miter lim="400000"/>
          </a:ln>
        </p:spPr>
      </p:pic>
      <p:sp>
        <p:nvSpPr>
          <p:cNvPr id="140" name="Content Placeholder 2"/>
          <p:cNvSpPr txBox="1"/>
          <p:nvPr/>
        </p:nvSpPr>
        <p:spPr>
          <a:xfrm>
            <a:off x="6387762" y="1960965"/>
            <a:ext cx="4994216" cy="33565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329397" indent="-329397" defTabSz="804672">
              <a:lnSpc>
                <a:spcPct val="90000"/>
              </a:lnSpc>
              <a:spcBef>
                <a:spcPts val="800"/>
              </a:spcBef>
              <a:buSzPct val="100000"/>
              <a:buAutoNum type="romanUcPeriod" startAt="3"/>
              <a:defRPr sz="2464"/>
            </a:pPr>
            <a:r>
              <a:rPr lang="en-GB" sz="2000" dirty="0">
                <a:latin typeface="Arial" panose="020B0604020202020204" pitchFamily="34" charset="0"/>
                <a:cs typeface="Arial" panose="020B0604020202020204" pitchFamily="34" charset="0"/>
              </a:rPr>
              <a:t> Discussion on Selected Extracts</a:t>
            </a:r>
          </a:p>
          <a:p>
            <a:pPr marL="582328" lvl="1" indent="-247048" defTabSz="804672">
              <a:lnSpc>
                <a:spcPct val="90000"/>
              </a:lnSpc>
              <a:spcBef>
                <a:spcPts val="800"/>
              </a:spcBef>
              <a:buSzPct val="100000"/>
              <a:buChar char="•"/>
              <a:defRPr sz="2464"/>
            </a:pPr>
            <a:r>
              <a:rPr lang="en-GB" sz="2000" i="1" dirty="0">
                <a:latin typeface="Arial" panose="020B0604020202020204" pitchFamily="34" charset="0"/>
                <a:cs typeface="Arial" panose="020B0604020202020204" pitchFamily="34" charset="0"/>
              </a:rPr>
              <a:t>Analects</a:t>
            </a:r>
            <a:endParaRPr lang="en-GB" sz="2000" b="1" dirty="0">
              <a:latin typeface="Arial" panose="020B0604020202020204" pitchFamily="34" charset="0"/>
              <a:cs typeface="Arial" panose="020B0604020202020204" pitchFamily="34" charset="0"/>
            </a:endParaRPr>
          </a:p>
          <a:p>
            <a:pPr marL="329397" indent="-329397" defTabSz="804672">
              <a:lnSpc>
                <a:spcPct val="90000"/>
              </a:lnSpc>
              <a:spcBef>
                <a:spcPts val="800"/>
              </a:spcBef>
              <a:buSzPct val="100000"/>
              <a:buAutoNum type="romanUcPeriod" startAt="3"/>
              <a:defRPr sz="2464" i="1"/>
            </a:pPr>
            <a:endParaRPr lang="en-GB" sz="2000" b="1" i="0" dirty="0">
              <a:latin typeface="Arial" panose="020B0604020202020204" pitchFamily="34" charset="0"/>
              <a:cs typeface="Arial" panose="020B0604020202020204" pitchFamily="34" charset="0"/>
            </a:endParaRPr>
          </a:p>
          <a:p>
            <a:pPr marL="329397" indent="-329397" defTabSz="804672">
              <a:lnSpc>
                <a:spcPct val="90000"/>
              </a:lnSpc>
              <a:spcBef>
                <a:spcPts val="800"/>
              </a:spcBef>
              <a:buSzPct val="100000"/>
              <a:buAutoNum type="romanUcPeriod" startAt="5"/>
              <a:defRPr sz="2464" i="1"/>
            </a:pPr>
            <a:endParaRPr lang="en-GB" sz="2000" b="1" i="0" dirty="0">
              <a:latin typeface="Arial" panose="020B0604020202020204" pitchFamily="34" charset="0"/>
              <a:cs typeface="Arial" panose="020B0604020202020204" pitchFamily="34" charset="0"/>
            </a:endParaRPr>
          </a:p>
          <a:p>
            <a:pPr marL="329397" indent="-329397" defTabSz="804672">
              <a:lnSpc>
                <a:spcPct val="90000"/>
              </a:lnSpc>
              <a:spcBef>
                <a:spcPts val="800"/>
              </a:spcBef>
              <a:buSzPct val="100000"/>
              <a:buAutoNum type="romanUcPeriod" startAt="6"/>
              <a:defRPr sz="2464" i="1"/>
            </a:pPr>
            <a:endParaRPr lang="en-GB" sz="2000" b="1" i="0" dirty="0">
              <a:latin typeface="Arial" panose="020B0604020202020204" pitchFamily="34" charset="0"/>
              <a:cs typeface="Arial" panose="020B0604020202020204" pitchFamily="34" charset="0"/>
            </a:endParaRPr>
          </a:p>
          <a:p>
            <a:pPr marL="329397" indent="-329397" defTabSz="804672">
              <a:lnSpc>
                <a:spcPct val="90000"/>
              </a:lnSpc>
              <a:spcBef>
                <a:spcPts val="800"/>
              </a:spcBef>
              <a:buSzPct val="100000"/>
              <a:buAutoNum type="romanUcPeriod" startAt="7"/>
              <a:defRPr sz="2464" i="1"/>
            </a:pPr>
            <a:endParaRPr lang="en-GB" sz="2000" b="1" i="0" dirty="0">
              <a:latin typeface="Arial" panose="020B0604020202020204" pitchFamily="34" charset="0"/>
              <a:cs typeface="Arial" panose="020B0604020202020204" pitchFamily="34" charset="0"/>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a:extLst>
              <a:ext uri="{FF2B5EF4-FFF2-40B4-BE49-F238E27FC236}">
                <a16:creationId xmlns:a16="http://schemas.microsoft.com/office/drawing/2014/main" id="{B22612D1-43A2-7B4A-BA84-1136A293B36A}"/>
              </a:ext>
            </a:extLst>
          </p:cNvPr>
          <p:cNvGrpSpPr/>
          <p:nvPr/>
        </p:nvGrpSpPr>
        <p:grpSpPr>
          <a:xfrm>
            <a:off x="956853" y="150211"/>
            <a:ext cx="10069620" cy="6614061"/>
            <a:chOff x="0" y="0"/>
            <a:chExt cx="10069618" cy="6614059"/>
          </a:xfrm>
        </p:grpSpPr>
        <p:sp>
          <p:nvSpPr>
            <p:cNvPr id="40" name="Title 1">
              <a:extLst>
                <a:ext uri="{FF2B5EF4-FFF2-40B4-BE49-F238E27FC236}">
                  <a16:creationId xmlns:a16="http://schemas.microsoft.com/office/drawing/2014/main" id="{9C660F7D-52E1-574A-8349-1B05134BB80B}"/>
                </a:ext>
              </a:extLst>
            </p:cNvPr>
            <p:cNvSpPr txBox="1"/>
            <p:nvPr/>
          </p:nvSpPr>
          <p:spPr>
            <a:xfrm>
              <a:off x="6201282" y="1843269"/>
              <a:ext cx="3868337" cy="47707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latin typeface="Arial" panose="020B0604020202020204" pitchFamily="34" charset="0"/>
                  <a:cs typeface="Arial" panose="020B0604020202020204" pitchFamily="34" charset="0"/>
                </a:rPr>
                <a:t>道</a:t>
              </a:r>
              <a:endParaRPr dirty="0">
                <a:latin typeface="Arial" panose="020B0604020202020204" pitchFamily="34" charset="0"/>
                <a:cs typeface="Arial" panose="020B0604020202020204" pitchFamily="34" charset="0"/>
              </a:endParaRPr>
            </a:p>
          </p:txBody>
        </p:sp>
        <p:sp>
          <p:nvSpPr>
            <p:cNvPr id="41" name="Title 1">
              <a:extLst>
                <a:ext uri="{FF2B5EF4-FFF2-40B4-BE49-F238E27FC236}">
                  <a16:creationId xmlns:a16="http://schemas.microsoft.com/office/drawing/2014/main" id="{4D7CED6B-C15B-BA4E-AD23-DE8D0F90F5FC}"/>
                </a:ext>
              </a:extLst>
            </p:cNvPr>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latin typeface="Arial" panose="020B0604020202020204" pitchFamily="34" charset="0"/>
                  <a:cs typeface="Arial" panose="020B0604020202020204" pitchFamily="34" charset="0"/>
                </a:rPr>
                <a:t>儒</a:t>
              </a:r>
              <a:endParaRPr dirty="0">
                <a:latin typeface="Arial" panose="020B0604020202020204" pitchFamily="34" charset="0"/>
                <a:cs typeface="Arial" panose="020B0604020202020204" pitchFamily="34" charset="0"/>
              </a:endParaRPr>
            </a:p>
          </p:txBody>
        </p:sp>
      </p:grpSp>
      <p:grpSp>
        <p:nvGrpSpPr>
          <p:cNvPr id="144" name="Group"/>
          <p:cNvGrpSpPr/>
          <p:nvPr/>
        </p:nvGrpSpPr>
        <p:grpSpPr>
          <a:xfrm>
            <a:off x="804453" y="-2189"/>
            <a:ext cx="10069620" cy="6614061"/>
            <a:chOff x="0" y="0"/>
            <a:chExt cx="10069618" cy="6614059"/>
          </a:xfrm>
        </p:grpSpPr>
        <p:sp>
          <p:nvSpPr>
            <p:cNvPr id="142" name="Title 1"/>
            <p:cNvSpPr txBox="1"/>
            <p:nvPr/>
          </p:nvSpPr>
          <p:spPr>
            <a:xfrm>
              <a:off x="6201282" y="1843269"/>
              <a:ext cx="3868337" cy="47707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sz="2000" dirty="0" err="1">
                  <a:latin typeface="Arial" panose="020B0604020202020204" pitchFamily="34" charset="0"/>
                  <a:cs typeface="Arial" panose="020B0604020202020204" pitchFamily="34" charset="0"/>
                </a:rPr>
                <a:t>道</a:t>
              </a:r>
              <a:endParaRPr sz="2000" dirty="0">
                <a:latin typeface="Arial" panose="020B0604020202020204" pitchFamily="34" charset="0"/>
                <a:cs typeface="Arial" panose="020B0604020202020204" pitchFamily="34" charset="0"/>
              </a:endParaRPr>
            </a:p>
          </p:txBody>
        </p:sp>
        <p:sp>
          <p:nvSpPr>
            <p:cNvPr id="143"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sz="2000" dirty="0" err="1">
                  <a:latin typeface="Arial" panose="020B0604020202020204" pitchFamily="34" charset="0"/>
                  <a:cs typeface="Arial" panose="020B0604020202020204" pitchFamily="34" charset="0"/>
                </a:rPr>
                <a:t>儒</a:t>
              </a:r>
              <a:endParaRPr sz="2000" dirty="0">
                <a:latin typeface="Arial" panose="020B0604020202020204" pitchFamily="34" charset="0"/>
                <a:cs typeface="Arial" panose="020B0604020202020204" pitchFamily="34" charset="0"/>
              </a:endParaRPr>
            </a:p>
          </p:txBody>
        </p:sp>
      </p:grpSp>
      <p:sp>
        <p:nvSpPr>
          <p:cNvPr id="145"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sz="2000">
              <a:latin typeface="Arial" panose="020B0604020202020204" pitchFamily="34" charset="0"/>
              <a:cs typeface="Arial" panose="020B0604020202020204" pitchFamily="34" charset="0"/>
            </a:endParaRPr>
          </a:p>
        </p:txBody>
      </p:sp>
      <p:pic>
        <p:nvPicPr>
          <p:cNvPr id="146" name="Content Placeholder 8" descr="Content Placeholder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7" y="92114"/>
            <a:ext cx="3940618" cy="892217"/>
          </a:xfrm>
          <a:prstGeom prst="rect">
            <a:avLst/>
          </a:prstGeom>
          <a:ln w="12700">
            <a:miter lim="400000"/>
          </a:ln>
        </p:spPr>
      </p:pic>
      <p:grpSp>
        <p:nvGrpSpPr>
          <p:cNvPr id="177" name="Group"/>
          <p:cNvGrpSpPr/>
          <p:nvPr/>
        </p:nvGrpSpPr>
        <p:grpSpPr>
          <a:xfrm>
            <a:off x="804453" y="1910608"/>
            <a:ext cx="10593401" cy="5033193"/>
            <a:chOff x="0" y="0"/>
            <a:chExt cx="10593400" cy="5033192"/>
          </a:xfrm>
        </p:grpSpPr>
        <p:sp>
          <p:nvSpPr>
            <p:cNvPr id="147" name="Line"/>
            <p:cNvSpPr/>
            <p:nvPr/>
          </p:nvSpPr>
          <p:spPr>
            <a:xfrm flipV="1">
              <a:off x="2081401" y="738867"/>
              <a:ext cx="1" cy="2729808"/>
            </a:xfrm>
            <a:prstGeom prst="line">
              <a:avLst/>
            </a:prstGeom>
            <a:noFill/>
            <a:ln w="12700" cap="flat">
              <a:solidFill>
                <a:schemeClr val="accent1">
                  <a:lumOff val="20196"/>
                </a:schemeClr>
              </a:solidFill>
              <a:prstDash val="sysDot"/>
              <a:miter lim="400000"/>
            </a:ln>
            <a:effectLst/>
          </p:spPr>
          <p:txBody>
            <a:bodyPr wrap="square" lIns="45719" tIns="45719" rIns="45719" bIns="45719" numCol="1" anchor="t">
              <a:noAutofit/>
            </a:bodyPr>
            <a:lstStyle/>
            <a:p>
              <a:endParaRPr/>
            </a:p>
          </p:txBody>
        </p:sp>
        <p:sp>
          <p:nvSpPr>
            <p:cNvPr id="148" name="Line"/>
            <p:cNvSpPr/>
            <p:nvPr/>
          </p:nvSpPr>
          <p:spPr>
            <a:xfrm>
              <a:off x="798369" y="923607"/>
              <a:ext cx="9108774" cy="1"/>
            </a:xfrm>
            <a:prstGeom prst="line">
              <a:avLst/>
            </a:prstGeom>
            <a:noFill/>
            <a:ln w="12700" cap="flat">
              <a:solidFill>
                <a:schemeClr val="accent1"/>
              </a:solidFill>
              <a:prstDash val="solid"/>
              <a:miter lim="800000"/>
              <a:tailEnd type="triangle" w="med" len="med"/>
            </a:ln>
            <a:effectLst/>
          </p:spPr>
          <p:txBody>
            <a:bodyPr wrap="square" lIns="45719" tIns="45719" rIns="45719" bIns="45719" numCol="1" anchor="t">
              <a:noAutofit/>
            </a:bodyPr>
            <a:lstStyle/>
            <a:p>
              <a:endParaRPr/>
            </a:p>
          </p:txBody>
        </p:sp>
        <p:sp>
          <p:nvSpPr>
            <p:cNvPr id="149" name="Qin unification  221 BCE"/>
            <p:cNvSpPr/>
            <p:nvPr/>
          </p:nvSpPr>
          <p:spPr>
            <a:xfrm>
              <a:off x="9323399" y="0"/>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i="1"/>
              </a:pPr>
              <a:r>
                <a:rPr sz="2000" dirty="0">
                  <a:latin typeface="Arial" panose="020B0604020202020204" pitchFamily="34" charset="0"/>
                  <a:cs typeface="Arial" panose="020B0604020202020204" pitchFamily="34" charset="0"/>
                </a:rPr>
                <a:t>Qin unification </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221 BCE</a:t>
              </a:r>
            </a:p>
          </p:txBody>
        </p:sp>
        <p:sp>
          <p:nvSpPr>
            <p:cNvPr id="150" name="Line"/>
            <p:cNvSpPr/>
            <p:nvPr/>
          </p:nvSpPr>
          <p:spPr>
            <a:xfrm flipV="1">
              <a:off x="2415079" y="764631"/>
              <a:ext cx="0" cy="402639"/>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a:p>
          </p:txBody>
        </p:sp>
        <p:sp>
          <p:nvSpPr>
            <p:cNvPr id="151" name="Line"/>
            <p:cNvSpPr/>
            <p:nvPr/>
          </p:nvSpPr>
          <p:spPr>
            <a:xfrm flipV="1">
              <a:off x="3667669" y="764632"/>
              <a:ext cx="0" cy="402639"/>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dirty="0"/>
            </a:p>
          </p:txBody>
        </p:sp>
        <p:sp>
          <p:nvSpPr>
            <p:cNvPr id="152" name="Confucius 551 BCE"/>
            <p:cNvSpPr/>
            <p:nvPr/>
          </p:nvSpPr>
          <p:spPr>
            <a:xfrm>
              <a:off x="3070938"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b="1"/>
              </a:pPr>
              <a:r>
                <a:rPr sz="2000" dirty="0">
                  <a:latin typeface="Arial" panose="020B0604020202020204" pitchFamily="34" charset="0"/>
                  <a:cs typeface="Arial" panose="020B0604020202020204" pitchFamily="34" charset="0"/>
                </a:rPr>
                <a:t>Confucius</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551 BCE</a:t>
              </a:r>
            </a:p>
          </p:txBody>
        </p:sp>
        <p:sp>
          <p:nvSpPr>
            <p:cNvPr id="153" name="601 BCE (?)…"/>
            <p:cNvSpPr/>
            <p:nvPr/>
          </p:nvSpPr>
          <p:spPr>
            <a:xfrm>
              <a:off x="1924420" y="1222375"/>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b="1"/>
              </a:pPr>
              <a:r>
                <a:rPr sz="2000" dirty="0">
                  <a:latin typeface="Arial" panose="020B0604020202020204" pitchFamily="34" charset="0"/>
                  <a:cs typeface="Arial" panose="020B0604020202020204" pitchFamily="34" charset="0"/>
                </a:rPr>
                <a:t>601 BCE (?)</a:t>
              </a:r>
            </a:p>
            <a:p>
              <a:pPr>
                <a:defRPr b="1"/>
              </a:pPr>
              <a:r>
                <a:rPr sz="2000" dirty="0">
                  <a:latin typeface="Arial" panose="020B0604020202020204" pitchFamily="34" charset="0"/>
                  <a:cs typeface="Arial" panose="020B0604020202020204" pitchFamily="34" charset="0"/>
                </a:rPr>
                <a:t>Laozi</a:t>
              </a:r>
            </a:p>
          </p:txBody>
        </p:sp>
        <p:sp>
          <p:nvSpPr>
            <p:cNvPr id="154" name="Line"/>
            <p:cNvSpPr/>
            <p:nvPr/>
          </p:nvSpPr>
          <p:spPr>
            <a:xfrm flipH="1" flipV="1">
              <a:off x="6289133" y="764633"/>
              <a:ext cx="0" cy="402638"/>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lang="en-GB" dirty="0"/>
            </a:p>
          </p:txBody>
        </p:sp>
        <p:sp>
          <p:nvSpPr>
            <p:cNvPr id="155" name="Mencius…"/>
            <p:cNvSpPr/>
            <p:nvPr/>
          </p:nvSpPr>
          <p:spPr>
            <a:xfrm>
              <a:off x="5789731"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b="1"/>
              </a:pPr>
              <a:r>
                <a:rPr sz="2000" dirty="0">
                  <a:latin typeface="Arial" panose="020B0604020202020204" pitchFamily="34" charset="0"/>
                  <a:cs typeface="Arial" panose="020B0604020202020204" pitchFamily="34" charset="0"/>
                </a:rPr>
                <a:t>Mencius</a:t>
              </a:r>
            </a:p>
            <a:p>
              <a:pPr>
                <a:defRPr b="1"/>
              </a:pPr>
              <a:r>
                <a:rPr sz="2000" dirty="0">
                  <a:latin typeface="Arial" panose="020B0604020202020204" pitchFamily="34" charset="0"/>
                  <a:cs typeface="Arial" panose="020B0604020202020204" pitchFamily="34" charset="0"/>
                </a:rPr>
                <a:t>372 BCE</a:t>
              </a:r>
            </a:p>
          </p:txBody>
        </p:sp>
        <p:sp>
          <p:nvSpPr>
            <p:cNvPr id="156" name="Line"/>
            <p:cNvSpPr/>
            <p:nvPr/>
          </p:nvSpPr>
          <p:spPr>
            <a:xfrm flipH="1" flipV="1">
              <a:off x="7548063" y="764630"/>
              <a:ext cx="0" cy="402639"/>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dirty="0"/>
            </a:p>
          </p:txBody>
        </p:sp>
        <p:sp>
          <p:nvSpPr>
            <p:cNvPr id="157" name="Xunzi…"/>
            <p:cNvSpPr/>
            <p:nvPr/>
          </p:nvSpPr>
          <p:spPr>
            <a:xfrm>
              <a:off x="7227365" y="0"/>
              <a:ext cx="1270001"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b="1"/>
              </a:pPr>
              <a:r>
                <a:rPr sz="2000" dirty="0" err="1">
                  <a:latin typeface="Arial" panose="020B0604020202020204" pitchFamily="34" charset="0"/>
                  <a:cs typeface="Arial" panose="020B0604020202020204" pitchFamily="34" charset="0"/>
                </a:rPr>
                <a:t>Xunzi</a:t>
              </a:r>
              <a:endParaRPr sz="2000" dirty="0">
                <a:latin typeface="Arial" panose="020B0604020202020204" pitchFamily="34" charset="0"/>
                <a:cs typeface="Arial" panose="020B0604020202020204" pitchFamily="34" charset="0"/>
              </a:endParaRPr>
            </a:p>
            <a:p>
              <a:pPr>
                <a:defRPr b="1"/>
              </a:pPr>
              <a:r>
                <a:rPr sz="2000" dirty="0">
                  <a:latin typeface="Arial" panose="020B0604020202020204" pitchFamily="34" charset="0"/>
                  <a:cs typeface="Arial" panose="020B0604020202020204" pitchFamily="34" charset="0"/>
                </a:rPr>
                <a:t>c. 310 BCE</a:t>
              </a:r>
            </a:p>
          </p:txBody>
        </p:sp>
        <p:sp>
          <p:nvSpPr>
            <p:cNvPr id="158" name="Line"/>
            <p:cNvSpPr/>
            <p:nvPr/>
          </p:nvSpPr>
          <p:spPr>
            <a:xfrm flipH="1" flipV="1">
              <a:off x="6653104" y="738864"/>
              <a:ext cx="1" cy="428404"/>
            </a:xfrm>
            <a:prstGeom prst="line">
              <a:avLst/>
            </a:prstGeom>
            <a:noFill/>
            <a:ln w="12700" cap="flat">
              <a:solidFill>
                <a:schemeClr val="accent1"/>
              </a:solidFill>
              <a:prstDash val="solid"/>
              <a:miter lim="800000"/>
            </a:ln>
            <a:effectLst/>
          </p:spPr>
          <p:txBody>
            <a:bodyPr wrap="square" lIns="45719" tIns="45719" rIns="45719" bIns="45719" numCol="1" anchor="t">
              <a:noAutofit/>
            </a:bodyPr>
            <a:lstStyle/>
            <a:p>
              <a:endParaRPr dirty="0"/>
            </a:p>
          </p:txBody>
        </p:sp>
        <p:sp>
          <p:nvSpPr>
            <p:cNvPr id="159" name="369 BCE…"/>
            <p:cNvSpPr/>
            <p:nvPr/>
          </p:nvSpPr>
          <p:spPr>
            <a:xfrm>
              <a:off x="6191542" y="1222375"/>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b="1"/>
              </a:pPr>
              <a:r>
                <a:rPr sz="2000" dirty="0">
                  <a:latin typeface="Arial" panose="020B0604020202020204" pitchFamily="34" charset="0"/>
                  <a:cs typeface="Arial" panose="020B0604020202020204" pitchFamily="34" charset="0"/>
                </a:rPr>
                <a:t>369 BCE</a:t>
              </a:r>
            </a:p>
            <a:p>
              <a:pPr>
                <a:defRPr b="1"/>
              </a:pPr>
              <a:r>
                <a:rPr sz="2000" dirty="0">
                  <a:latin typeface="Arial" panose="020B0604020202020204" pitchFamily="34" charset="0"/>
                  <a:cs typeface="Arial" panose="020B0604020202020204" pitchFamily="34" charset="0"/>
                </a:rPr>
                <a:t>Zhuangzi</a:t>
              </a:r>
            </a:p>
          </p:txBody>
        </p:sp>
        <p:sp>
          <p:nvSpPr>
            <p:cNvPr id="160" name="Confucians"/>
            <p:cNvSpPr/>
            <p:nvPr/>
          </p:nvSpPr>
          <p:spPr>
            <a:xfrm>
              <a:off x="0" y="133350"/>
              <a:ext cx="1270000" cy="1270000"/>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i="1"/>
              </a:lvl1pPr>
            </a:lstStyle>
            <a:p>
              <a:r>
                <a:rPr sz="2000" dirty="0">
                  <a:latin typeface="Arial" panose="020B0604020202020204" pitchFamily="34" charset="0"/>
                  <a:cs typeface="Arial" panose="020B0604020202020204" pitchFamily="34" charset="0"/>
                </a:rPr>
                <a:t>Confucians</a:t>
              </a:r>
            </a:p>
          </p:txBody>
        </p:sp>
        <p:sp>
          <p:nvSpPr>
            <p:cNvPr id="161" name="Daoists"/>
            <p:cNvSpPr/>
            <p:nvPr/>
          </p:nvSpPr>
          <p:spPr>
            <a:xfrm>
              <a:off x="205159" y="1355725"/>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lvl1pPr>
                <a:defRPr i="1"/>
              </a:lvl1pPr>
            </a:lstStyle>
            <a:p>
              <a:r>
                <a:rPr sz="2000" dirty="0" err="1">
                  <a:latin typeface="Arial" panose="020B0604020202020204" pitchFamily="34" charset="0"/>
                  <a:cs typeface="Arial" panose="020B0604020202020204" pitchFamily="34" charset="0"/>
                </a:rPr>
                <a:t>Daoists</a:t>
              </a:r>
              <a:endParaRPr sz="2000" dirty="0">
                <a:latin typeface="Arial" panose="020B0604020202020204" pitchFamily="34" charset="0"/>
                <a:cs typeface="Arial" panose="020B0604020202020204" pitchFamily="34" charset="0"/>
              </a:endParaRPr>
            </a:p>
          </p:txBody>
        </p:sp>
        <p:sp>
          <p:nvSpPr>
            <p:cNvPr id="162" name="c. 624 BCE…"/>
            <p:cNvSpPr/>
            <p:nvPr/>
          </p:nvSpPr>
          <p:spPr>
            <a:xfrm>
              <a:off x="1491820" y="3763191"/>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b="1">
                  <a:solidFill>
                    <a:schemeClr val="accent3">
                      <a:lumOff val="-12941"/>
                    </a:schemeClr>
                  </a:solidFill>
                </a:defRPr>
              </a:pPr>
              <a:r>
                <a:rPr sz="2000" dirty="0">
                  <a:latin typeface="Arial" panose="020B0604020202020204" pitchFamily="34" charset="0"/>
                  <a:cs typeface="Arial" panose="020B0604020202020204" pitchFamily="34" charset="0"/>
                </a:rPr>
                <a:t>c. 624 BCE</a:t>
              </a:r>
            </a:p>
            <a:p>
              <a:pPr>
                <a:defRPr b="1">
                  <a:solidFill>
                    <a:schemeClr val="accent3">
                      <a:lumOff val="-12941"/>
                    </a:schemeClr>
                  </a:solidFill>
                </a:defRPr>
              </a:pPr>
              <a:r>
                <a:rPr sz="2000" dirty="0">
                  <a:latin typeface="Arial" panose="020B0604020202020204" pitchFamily="34" charset="0"/>
                  <a:cs typeface="Arial" panose="020B0604020202020204" pitchFamily="34" charset="0"/>
                </a:rPr>
                <a:t>Thales</a:t>
              </a:r>
            </a:p>
          </p:txBody>
        </p:sp>
        <p:sp>
          <p:nvSpPr>
            <p:cNvPr id="163" name="c. 470 BCE…"/>
            <p:cNvSpPr/>
            <p:nvPr/>
          </p:nvSpPr>
          <p:spPr>
            <a:xfrm>
              <a:off x="3280586" y="3763191"/>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p>
              <a:pPr>
                <a:defRPr b="1">
                  <a:solidFill>
                    <a:schemeClr val="accent3">
                      <a:lumOff val="-12941"/>
                    </a:schemeClr>
                  </a:solidFill>
                </a:defRPr>
              </a:pPr>
              <a:r>
                <a:rPr sz="2000" dirty="0">
                  <a:latin typeface="Arial" panose="020B0604020202020204" pitchFamily="34" charset="0"/>
                  <a:cs typeface="Arial" panose="020B0604020202020204" pitchFamily="34" charset="0"/>
                </a:rPr>
                <a:t>c. 470 BCE</a:t>
              </a:r>
            </a:p>
            <a:p>
              <a:pPr>
                <a:defRPr b="1">
                  <a:solidFill>
                    <a:schemeClr val="accent3">
                      <a:lumOff val="-12941"/>
                    </a:schemeClr>
                  </a:solidFill>
                </a:defRPr>
              </a:pPr>
              <a:r>
                <a:rPr sz="2000" dirty="0">
                  <a:latin typeface="Arial" panose="020B0604020202020204" pitchFamily="34" charset="0"/>
                  <a:cs typeface="Arial" panose="020B0604020202020204" pitchFamily="34" charset="0"/>
                </a:rPr>
                <a:t>Socrates</a:t>
              </a:r>
            </a:p>
          </p:txBody>
        </p:sp>
        <p:sp>
          <p:nvSpPr>
            <p:cNvPr id="164" name="428 BCE…"/>
            <p:cNvSpPr/>
            <p:nvPr/>
          </p:nvSpPr>
          <p:spPr>
            <a:xfrm>
              <a:off x="4709274" y="3763191"/>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b="1">
                  <a:solidFill>
                    <a:schemeClr val="accent3">
                      <a:lumOff val="-12941"/>
                    </a:schemeClr>
                  </a:solidFill>
                </a:defRPr>
              </a:pPr>
              <a:r>
                <a:rPr sz="2000" dirty="0">
                  <a:latin typeface="Arial" panose="020B0604020202020204" pitchFamily="34" charset="0"/>
                  <a:cs typeface="Arial" panose="020B0604020202020204" pitchFamily="34" charset="0"/>
                </a:rPr>
                <a:t>428 BCE</a:t>
              </a:r>
            </a:p>
            <a:p>
              <a:pPr>
                <a:defRPr b="1">
                  <a:solidFill>
                    <a:schemeClr val="accent3">
                      <a:lumOff val="-12941"/>
                    </a:schemeClr>
                  </a:solidFill>
                </a:defRPr>
              </a:pPr>
              <a:r>
                <a:rPr sz="2000" dirty="0">
                  <a:latin typeface="Arial" panose="020B0604020202020204" pitchFamily="34" charset="0"/>
                  <a:cs typeface="Arial" panose="020B0604020202020204" pitchFamily="34" charset="0"/>
                </a:rPr>
                <a:t>Plato</a:t>
              </a:r>
            </a:p>
          </p:txBody>
        </p:sp>
        <p:sp>
          <p:nvSpPr>
            <p:cNvPr id="165" name="384 BCE…"/>
            <p:cNvSpPr/>
            <p:nvPr/>
          </p:nvSpPr>
          <p:spPr>
            <a:xfrm>
              <a:off x="5879750" y="3763191"/>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defRPr b="1">
                  <a:solidFill>
                    <a:schemeClr val="accent3">
                      <a:lumOff val="-12941"/>
                    </a:schemeClr>
                  </a:solidFill>
                </a:defRPr>
              </a:pPr>
              <a:r>
                <a:rPr sz="2000" dirty="0">
                  <a:latin typeface="Arial" panose="020B0604020202020204" pitchFamily="34" charset="0"/>
                  <a:cs typeface="Arial" panose="020B0604020202020204" pitchFamily="34" charset="0"/>
                </a:rPr>
                <a:t>384 BCE</a:t>
              </a:r>
            </a:p>
            <a:p>
              <a:pPr>
                <a:defRPr b="1">
                  <a:solidFill>
                    <a:schemeClr val="accent3">
                      <a:lumOff val="-12941"/>
                    </a:schemeClr>
                  </a:solidFill>
                </a:defRPr>
              </a:pPr>
              <a:r>
                <a:rPr sz="2000" dirty="0">
                  <a:latin typeface="Arial" panose="020B0604020202020204" pitchFamily="34" charset="0"/>
                  <a:cs typeface="Arial" panose="020B0604020202020204" pitchFamily="34" charset="0"/>
                </a:rPr>
                <a:t>Aristotle</a:t>
              </a:r>
            </a:p>
          </p:txBody>
        </p:sp>
        <p:sp>
          <p:nvSpPr>
            <p:cNvPr id="166" name="Line"/>
            <p:cNvSpPr/>
            <p:nvPr/>
          </p:nvSpPr>
          <p:spPr>
            <a:xfrm flipV="1">
              <a:off x="4253087" y="756042"/>
              <a:ext cx="1" cy="2731012"/>
            </a:xfrm>
            <a:prstGeom prst="line">
              <a:avLst/>
            </a:prstGeom>
            <a:noFill/>
            <a:ln w="12700" cap="flat">
              <a:solidFill>
                <a:schemeClr val="accent1">
                  <a:lumOff val="20196"/>
                </a:schemeClr>
              </a:solidFill>
              <a:custDash>
                <a:ds d="200000" sp="200000"/>
              </a:custDash>
              <a:miter lim="400000"/>
            </a:ln>
            <a:effectLst/>
          </p:spPr>
          <p:txBody>
            <a:bodyPr wrap="square" lIns="45719" tIns="45719" rIns="45719" bIns="45719" numCol="1" anchor="t">
              <a:noAutofit/>
            </a:bodyPr>
            <a:lstStyle/>
            <a:p>
              <a:endParaRPr/>
            </a:p>
          </p:txBody>
        </p:sp>
        <p:sp>
          <p:nvSpPr>
            <p:cNvPr id="167" name="Line"/>
            <p:cNvSpPr/>
            <p:nvPr/>
          </p:nvSpPr>
          <p:spPr>
            <a:xfrm flipV="1">
              <a:off x="5204313" y="756644"/>
              <a:ext cx="1" cy="2729808"/>
            </a:xfrm>
            <a:prstGeom prst="line">
              <a:avLst/>
            </a:prstGeom>
            <a:noFill/>
            <a:ln w="12700" cap="flat">
              <a:solidFill>
                <a:schemeClr val="accent1">
                  <a:lumOff val="20196"/>
                </a:schemeClr>
              </a:solidFill>
              <a:custDash>
                <a:ds d="200000" sp="200000"/>
              </a:custDash>
              <a:miter lim="400000"/>
            </a:ln>
            <a:effectLst/>
          </p:spPr>
          <p:txBody>
            <a:bodyPr wrap="square" lIns="45719" tIns="45719" rIns="45719" bIns="45719" numCol="1" anchor="t">
              <a:noAutofit/>
            </a:bodyPr>
            <a:lstStyle/>
            <a:p>
              <a:endParaRPr/>
            </a:p>
          </p:txBody>
        </p:sp>
        <p:sp>
          <p:nvSpPr>
            <p:cNvPr id="168" name="Line"/>
            <p:cNvSpPr/>
            <p:nvPr/>
          </p:nvSpPr>
          <p:spPr>
            <a:xfrm flipV="1">
              <a:off x="6155537" y="756644"/>
              <a:ext cx="1" cy="2729808"/>
            </a:xfrm>
            <a:prstGeom prst="line">
              <a:avLst/>
            </a:prstGeom>
            <a:noFill/>
            <a:ln w="12700" cap="flat">
              <a:solidFill>
                <a:schemeClr val="accent1">
                  <a:lumOff val="20196"/>
                </a:schemeClr>
              </a:solidFill>
              <a:custDash>
                <a:ds d="200000" sp="200000"/>
              </a:custDash>
              <a:miter lim="400000"/>
            </a:ln>
            <a:effectLst/>
          </p:spPr>
          <p:txBody>
            <a:bodyPr wrap="square" lIns="45719" tIns="45719" rIns="45719" bIns="45719" numCol="1" anchor="t">
              <a:noAutofit/>
            </a:bodyPr>
            <a:lstStyle/>
            <a:p>
              <a:endParaRPr/>
            </a:p>
          </p:txBody>
        </p:sp>
        <p:sp>
          <p:nvSpPr>
            <p:cNvPr id="169" name="Line"/>
            <p:cNvSpPr/>
            <p:nvPr/>
          </p:nvSpPr>
          <p:spPr>
            <a:xfrm flipV="1">
              <a:off x="4774647" y="923214"/>
              <a:ext cx="1" cy="1929131"/>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sp>
          <p:nvSpPr>
            <p:cNvPr id="170" name="Line"/>
            <p:cNvSpPr/>
            <p:nvPr/>
          </p:nvSpPr>
          <p:spPr>
            <a:xfrm flipV="1">
              <a:off x="9756296" y="744166"/>
              <a:ext cx="1" cy="2108179"/>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sp>
          <p:nvSpPr>
            <p:cNvPr id="171" name="Line"/>
            <p:cNvSpPr/>
            <p:nvPr/>
          </p:nvSpPr>
          <p:spPr>
            <a:xfrm>
              <a:off x="4774647" y="2845994"/>
              <a:ext cx="1552580" cy="1"/>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sp>
          <p:nvSpPr>
            <p:cNvPr id="172" name="Line"/>
            <p:cNvSpPr/>
            <p:nvPr/>
          </p:nvSpPr>
          <p:spPr>
            <a:xfrm>
              <a:off x="8486163" y="2845994"/>
              <a:ext cx="1265903" cy="1"/>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sp>
          <p:nvSpPr>
            <p:cNvPr id="173" name="475–221 BCE Warring States Period"/>
            <p:cNvSpPr/>
            <p:nvPr/>
          </p:nvSpPr>
          <p:spPr>
            <a:xfrm>
              <a:off x="7357025" y="266692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a:defRPr i="1"/>
              </a:pPr>
              <a:r>
                <a:rPr sz="2000" dirty="0">
                  <a:latin typeface="Arial" panose="020B0604020202020204" pitchFamily="34" charset="0"/>
                  <a:cs typeface="Arial" panose="020B0604020202020204" pitchFamily="34" charset="0"/>
                </a:rPr>
                <a:t>475–221 BCE</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Warring States Period</a:t>
              </a:r>
            </a:p>
          </p:txBody>
        </p:sp>
        <p:sp>
          <p:nvSpPr>
            <p:cNvPr id="174" name="Line"/>
            <p:cNvSpPr/>
            <p:nvPr/>
          </p:nvSpPr>
          <p:spPr>
            <a:xfrm>
              <a:off x="3616561" y="2845994"/>
              <a:ext cx="1156218" cy="1"/>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sp>
          <p:nvSpPr>
            <p:cNvPr id="175" name="771–476 BCE Spring and Autumn Period"/>
            <p:cNvSpPr/>
            <p:nvPr/>
          </p:nvSpPr>
          <p:spPr>
            <a:xfrm>
              <a:off x="2415078" y="2666924"/>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tIns="45719" rIns="45719" bIns="45719" numCol="1" anchor="t">
              <a:spAutoFit/>
            </a:bodyPr>
            <a:lstStyle/>
            <a:p>
              <a:pPr algn="ctr">
                <a:defRPr i="1"/>
              </a:pPr>
              <a:r>
                <a:rPr sz="2000" dirty="0">
                  <a:latin typeface="Arial" panose="020B0604020202020204" pitchFamily="34" charset="0"/>
                  <a:cs typeface="Arial" panose="020B0604020202020204" pitchFamily="34" charset="0"/>
                </a:rPr>
                <a:t>771–476 BCE</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Spring and Autumn Period</a:t>
              </a:r>
            </a:p>
          </p:txBody>
        </p:sp>
        <p:sp>
          <p:nvSpPr>
            <p:cNvPr id="176" name="Line"/>
            <p:cNvSpPr/>
            <p:nvPr/>
          </p:nvSpPr>
          <p:spPr>
            <a:xfrm>
              <a:off x="880112" y="2845994"/>
              <a:ext cx="332115" cy="1"/>
            </a:xfrm>
            <a:prstGeom prst="line">
              <a:avLst/>
            </a:prstGeom>
            <a:noFill/>
            <a:ln w="12700" cap="flat">
              <a:solidFill>
                <a:schemeClr val="accent1"/>
              </a:solidFill>
              <a:custDash>
                <a:ds d="600000" sp="600000"/>
              </a:custDash>
              <a:miter lim="400000"/>
            </a:ln>
            <a:effectLst/>
          </p:spPr>
          <p:txBody>
            <a:bodyPr wrap="square" lIns="45719" tIns="45719" rIns="45719" bIns="45719" numCol="1" anchor="t">
              <a:noAutofit/>
            </a:bodyPr>
            <a:lstStyle/>
            <a:p>
              <a:endParaRPr/>
            </a:p>
          </p:txBody>
        </p:sp>
      </p:grpSp>
      <p:sp>
        <p:nvSpPr>
          <p:cNvPr id="42" name="Title 1">
            <a:extLst>
              <a:ext uri="{FF2B5EF4-FFF2-40B4-BE49-F238E27FC236}">
                <a16:creationId xmlns:a16="http://schemas.microsoft.com/office/drawing/2014/main" id="{12058505-DCE0-9549-AB1B-0C0189214D65}"/>
              </a:ext>
            </a:extLst>
          </p:cNvPr>
          <p:cNvSpPr txBox="1">
            <a:spLocks/>
          </p:cNvSpPr>
          <p:nvPr/>
        </p:nvSpPr>
        <p:spPr>
          <a:xfrm>
            <a:off x="666955" y="1076446"/>
            <a:ext cx="10515600" cy="83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05255" rtl="0" latinLnBrk="0">
              <a:lnSpc>
                <a:spcPct val="90000"/>
              </a:lnSpc>
              <a:spcBef>
                <a:spcPts val="0"/>
              </a:spcBef>
              <a:spcAft>
                <a:spcPts val="0"/>
              </a:spcAft>
              <a:buClrTx/>
              <a:buSzTx/>
              <a:buFontTx/>
              <a:buNone/>
              <a:tabLst/>
              <a:defRPr sz="4356"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Timeline</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p:cNvGrpSpPr/>
          <p:nvPr/>
        </p:nvGrpSpPr>
        <p:grpSpPr>
          <a:xfrm>
            <a:off x="804453" y="-2189"/>
            <a:ext cx="10069620" cy="6614061"/>
            <a:chOff x="0" y="0"/>
            <a:chExt cx="10069618" cy="6614059"/>
          </a:xfrm>
        </p:grpSpPr>
        <p:sp>
          <p:nvSpPr>
            <p:cNvPr id="180" name="Title 1"/>
            <p:cNvSpPr txBox="1"/>
            <p:nvPr/>
          </p:nvSpPr>
          <p:spPr>
            <a:xfrm>
              <a:off x="6201282" y="1843269"/>
              <a:ext cx="3868337" cy="47707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latin typeface="Arial" panose="020B0604020202020204" pitchFamily="34" charset="0"/>
                  <a:cs typeface="Arial" panose="020B0604020202020204" pitchFamily="34" charset="0"/>
                </a:rPr>
                <a:t>道</a:t>
              </a:r>
              <a:endParaRPr dirty="0">
                <a:latin typeface="Arial" panose="020B0604020202020204" pitchFamily="34" charset="0"/>
                <a:cs typeface="Arial" panose="020B0604020202020204" pitchFamily="34" charset="0"/>
              </a:endParaRPr>
            </a:p>
          </p:txBody>
        </p:sp>
        <p:sp>
          <p:nvSpPr>
            <p:cNvPr id="181"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latin typeface="Arial" panose="020B0604020202020204" pitchFamily="34" charset="0"/>
                  <a:cs typeface="Arial" panose="020B0604020202020204" pitchFamily="34" charset="0"/>
                </a:rPr>
                <a:t>儒</a:t>
              </a:r>
              <a:endParaRPr dirty="0">
                <a:latin typeface="Arial" panose="020B0604020202020204" pitchFamily="34" charset="0"/>
                <a:cs typeface="Arial" panose="020B0604020202020204" pitchFamily="34" charset="0"/>
              </a:endParaRPr>
            </a:p>
          </p:txBody>
        </p:sp>
      </p:grpSp>
      <p:sp>
        <p:nvSpPr>
          <p:cNvPr id="183"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latin typeface="Arial" panose="020B0604020202020204" pitchFamily="34" charset="0"/>
              <a:cs typeface="Arial" panose="020B0604020202020204" pitchFamily="34" charset="0"/>
            </a:endParaRPr>
          </a:p>
        </p:txBody>
      </p:sp>
      <p:pic>
        <p:nvPicPr>
          <p:cNvPr id="184" name="Content Placeholder 8" descr="Content Placeholder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7" y="92114"/>
            <a:ext cx="3940618" cy="892217"/>
          </a:xfrm>
          <a:prstGeom prst="rect">
            <a:avLst/>
          </a:prstGeom>
          <a:ln w="12700">
            <a:miter lim="400000"/>
          </a:ln>
        </p:spPr>
      </p:pic>
      <p:sp>
        <p:nvSpPr>
          <p:cNvPr id="186" name="Xia Dynasty (c.2070–c.1600 BCE)…"/>
          <p:cNvSpPr txBox="1">
            <a:spLocks noGrp="1"/>
          </p:cNvSpPr>
          <p:nvPr>
            <p:ph type="body" sz="half" idx="1"/>
          </p:nvPr>
        </p:nvSpPr>
        <p:spPr>
          <a:xfrm>
            <a:off x="666955" y="1910608"/>
            <a:ext cx="5079469" cy="3542478"/>
          </a:xfrm>
          <a:prstGeom prst="rect">
            <a:avLst/>
          </a:prstGeom>
        </p:spPr>
        <p:txBody>
          <a:bodyPr>
            <a:noAutofit/>
          </a:bodyPr>
          <a:lstStyle/>
          <a:p>
            <a:pPr marL="123524" indent="-123524" defTabSz="704087">
              <a:spcBef>
                <a:spcPts val="700"/>
              </a:spcBef>
              <a:buFontTx/>
              <a:defRPr sz="1848"/>
            </a:pPr>
            <a:r>
              <a:rPr sz="2000" dirty="0">
                <a:latin typeface="Arial" panose="020B0604020202020204" pitchFamily="34" charset="0"/>
                <a:cs typeface="Arial" panose="020B0604020202020204" pitchFamily="34" charset="0"/>
              </a:rPr>
              <a:t>Xia Dynasty (c.2070–c.1600 BCE)</a:t>
            </a:r>
          </a:p>
          <a:p>
            <a:pPr marL="123524" indent="-123524" defTabSz="704087">
              <a:spcBef>
                <a:spcPts val="700"/>
              </a:spcBef>
              <a:buFontTx/>
              <a:defRPr sz="1848"/>
            </a:pPr>
            <a:r>
              <a:rPr sz="2000" dirty="0">
                <a:latin typeface="Arial" panose="020B0604020202020204" pitchFamily="34" charset="0"/>
                <a:cs typeface="Arial" panose="020B0604020202020204" pitchFamily="34" charset="0"/>
              </a:rPr>
              <a:t>Shang Dynasty (c.1600–1045 BCE)</a:t>
            </a:r>
          </a:p>
          <a:p>
            <a:pPr marL="123524" indent="-123524" defTabSz="704087">
              <a:spcBef>
                <a:spcPts val="700"/>
              </a:spcBef>
              <a:buFontTx/>
              <a:defRPr sz="1848"/>
            </a:pPr>
            <a:r>
              <a:rPr sz="2000" dirty="0">
                <a:latin typeface="Arial" panose="020B0604020202020204" pitchFamily="34" charset="0"/>
                <a:cs typeface="Arial" panose="020B0604020202020204" pitchFamily="34" charset="0"/>
              </a:rPr>
              <a:t>Zhou Dynasty (1045–221 BCE)</a:t>
            </a:r>
          </a:p>
          <a:p>
            <a:pPr marL="123524" indent="-123524" defTabSz="704087">
              <a:spcBef>
                <a:spcPts val="700"/>
              </a:spcBef>
              <a:buFontTx/>
              <a:defRPr sz="1848"/>
            </a:pPr>
            <a:r>
              <a:rPr sz="2000" dirty="0">
                <a:latin typeface="Arial" panose="020B0604020202020204" pitchFamily="34" charset="0"/>
                <a:cs typeface="Arial" panose="020B0604020202020204" pitchFamily="34" charset="0"/>
              </a:rPr>
              <a:t>Qin Dynasty (221–206 BCE)</a:t>
            </a:r>
          </a:p>
          <a:p>
            <a:pPr marL="123524" indent="-123524" defTabSz="704087">
              <a:spcBef>
                <a:spcPts val="700"/>
              </a:spcBef>
              <a:buFontTx/>
              <a:defRPr sz="1848"/>
            </a:pPr>
            <a:r>
              <a:rPr sz="2000" dirty="0">
                <a:latin typeface="Arial" panose="020B0604020202020204" pitchFamily="34" charset="0"/>
                <a:cs typeface="Arial" panose="020B0604020202020204" pitchFamily="34" charset="0"/>
              </a:rPr>
              <a:t>Han Dynasty (206 BCE–220 CE)</a:t>
            </a:r>
            <a:br>
              <a:rPr sz="2000" dirty="0">
                <a:latin typeface="Arial" panose="020B0604020202020204" pitchFamily="34" charset="0"/>
                <a:cs typeface="Arial" panose="020B0604020202020204" pitchFamily="34" charset="0"/>
              </a:rPr>
            </a:br>
            <a:r>
              <a:rPr sz="2000" dirty="0">
                <a:solidFill>
                  <a:schemeClr val="accent3">
                    <a:lumOff val="-12941"/>
                  </a:schemeClr>
                </a:solidFill>
                <a:latin typeface="Arial" panose="020B0604020202020204" pitchFamily="34" charset="0"/>
                <a:cs typeface="Arial" panose="020B0604020202020204" pitchFamily="34" charset="0"/>
              </a:rPr>
              <a:t>.</a:t>
            </a:r>
            <a:br>
              <a:rPr sz="2000" dirty="0">
                <a:solidFill>
                  <a:schemeClr val="accent3">
                    <a:lumOff val="-12941"/>
                  </a:schemeClr>
                </a:solidFill>
                <a:latin typeface="Arial" panose="020B0604020202020204" pitchFamily="34" charset="0"/>
                <a:cs typeface="Arial" panose="020B0604020202020204" pitchFamily="34" charset="0"/>
              </a:rPr>
            </a:br>
            <a:r>
              <a:rPr sz="2000" dirty="0">
                <a:solidFill>
                  <a:schemeClr val="accent3">
                    <a:lumOff val="-12941"/>
                  </a:schemeClr>
                </a:solidFill>
                <a:latin typeface="Arial" panose="020B0604020202020204" pitchFamily="34" charset="0"/>
                <a:cs typeface="Arial" panose="020B0604020202020204" pitchFamily="34" charset="0"/>
              </a:rPr>
              <a:t>.</a:t>
            </a:r>
            <a:br>
              <a:rPr sz="2000" dirty="0">
                <a:solidFill>
                  <a:schemeClr val="accent3">
                    <a:lumOff val="-12941"/>
                  </a:schemeClr>
                </a:solidFill>
                <a:latin typeface="Arial" panose="020B0604020202020204" pitchFamily="34" charset="0"/>
                <a:cs typeface="Arial" panose="020B0604020202020204" pitchFamily="34" charset="0"/>
              </a:rPr>
            </a:br>
            <a:r>
              <a:rPr sz="2000" dirty="0">
                <a:solidFill>
                  <a:schemeClr val="accent3">
                    <a:lumOff val="-12941"/>
                  </a:schemeClr>
                </a:solidFill>
                <a:latin typeface="Arial" panose="020B0604020202020204" pitchFamily="34" charset="0"/>
                <a:cs typeface="Arial" panose="020B0604020202020204" pitchFamily="34" charset="0"/>
              </a:rPr>
              <a:t>.</a:t>
            </a:r>
          </a:p>
          <a:p>
            <a:pPr marL="123524" indent="-123524" defTabSz="704087">
              <a:spcBef>
                <a:spcPts val="700"/>
              </a:spcBef>
              <a:buFontTx/>
              <a:defRPr sz="1848">
                <a:solidFill>
                  <a:schemeClr val="accent3">
                    <a:lumOff val="-12941"/>
                  </a:schemeClr>
                </a:solidFill>
              </a:defRPr>
            </a:pPr>
            <a:r>
              <a:rPr sz="2000" dirty="0">
                <a:latin typeface="Arial" panose="020B0604020202020204" pitchFamily="34" charset="0"/>
                <a:cs typeface="Arial" panose="020B0604020202020204" pitchFamily="34" charset="0"/>
              </a:rPr>
              <a:t>Qing Dynasty (1636–1912)</a:t>
            </a:r>
          </a:p>
          <a:p>
            <a:pPr marL="123524" indent="-123524" defTabSz="704087">
              <a:spcBef>
                <a:spcPts val="700"/>
              </a:spcBef>
              <a:buFontTx/>
              <a:defRPr sz="1848">
                <a:solidFill>
                  <a:schemeClr val="accent3">
                    <a:lumOff val="-12941"/>
                  </a:schemeClr>
                </a:solidFill>
              </a:defRPr>
            </a:pPr>
            <a:r>
              <a:rPr sz="2000" dirty="0">
                <a:latin typeface="Arial" panose="020B0604020202020204" pitchFamily="34" charset="0"/>
                <a:cs typeface="Arial" panose="020B0604020202020204" pitchFamily="34" charset="0"/>
              </a:rPr>
              <a:t>Republic of China (1912–1949)</a:t>
            </a:r>
          </a:p>
          <a:p>
            <a:pPr marL="123524" indent="-123524" defTabSz="704087">
              <a:spcBef>
                <a:spcPts val="700"/>
              </a:spcBef>
              <a:buFontTx/>
              <a:defRPr sz="1848">
                <a:solidFill>
                  <a:schemeClr val="accent3">
                    <a:lumOff val="-12941"/>
                  </a:schemeClr>
                </a:solidFill>
              </a:defRPr>
            </a:pPr>
            <a:r>
              <a:rPr sz="2000" dirty="0">
                <a:latin typeface="Arial" panose="020B0604020202020204" pitchFamily="34" charset="0"/>
                <a:cs typeface="Arial" panose="020B0604020202020204" pitchFamily="34" charset="0"/>
              </a:rPr>
              <a:t>People’s Republic of China (1949–present)</a:t>
            </a:r>
          </a:p>
        </p:txBody>
      </p:sp>
      <p:sp>
        <p:nvSpPr>
          <p:cNvPr id="187" name="Zhou Dynasty…"/>
          <p:cNvSpPr txBox="1"/>
          <p:nvPr/>
        </p:nvSpPr>
        <p:spPr>
          <a:xfrm>
            <a:off x="6227340" y="2494700"/>
            <a:ext cx="5079469" cy="35424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160421" indent="-160421">
              <a:lnSpc>
                <a:spcPct val="90000"/>
              </a:lnSpc>
              <a:spcBef>
                <a:spcPts val="1000"/>
              </a:spcBef>
              <a:buSzPct val="100000"/>
              <a:buChar char="•"/>
              <a:defRPr sz="2200"/>
            </a:pPr>
            <a:r>
              <a:rPr sz="2000" dirty="0">
                <a:latin typeface="Arial" panose="020B0604020202020204" pitchFamily="34" charset="0"/>
                <a:cs typeface="Arial" panose="020B0604020202020204" pitchFamily="34" charset="0"/>
              </a:rPr>
              <a:t>Zhou Dynasty</a:t>
            </a:r>
          </a:p>
          <a:p>
            <a:pPr marL="541421" lvl="1" indent="-160421">
              <a:lnSpc>
                <a:spcPct val="90000"/>
              </a:lnSpc>
              <a:spcBef>
                <a:spcPts val="1000"/>
              </a:spcBef>
              <a:buSzPct val="100000"/>
              <a:buChar char="•"/>
              <a:defRPr sz="2200"/>
            </a:pPr>
            <a:r>
              <a:rPr sz="2000" dirty="0">
                <a:latin typeface="Arial" panose="020B0604020202020204" pitchFamily="34" charset="0"/>
                <a:cs typeface="Arial" panose="020B0604020202020204" pitchFamily="34" charset="0"/>
              </a:rPr>
              <a:t>Western Zhou (c.1045–771 BCE)</a:t>
            </a:r>
          </a:p>
          <a:p>
            <a:pPr marL="541421" lvl="1" indent="-160421">
              <a:lnSpc>
                <a:spcPct val="90000"/>
              </a:lnSpc>
              <a:spcBef>
                <a:spcPts val="1000"/>
              </a:spcBef>
              <a:buSzPct val="100000"/>
              <a:buChar char="•"/>
              <a:defRPr sz="2200"/>
            </a:pPr>
            <a:r>
              <a:rPr sz="2000" dirty="0">
                <a:latin typeface="Arial" panose="020B0604020202020204" pitchFamily="34" charset="0"/>
                <a:cs typeface="Arial" panose="020B0604020202020204" pitchFamily="34" charset="0"/>
              </a:rPr>
              <a:t>Eastern Zhou (770–221 BCE)</a:t>
            </a:r>
          </a:p>
          <a:p>
            <a:pPr marL="922421" lvl="2" indent="-160421">
              <a:lnSpc>
                <a:spcPct val="90000"/>
              </a:lnSpc>
              <a:spcBef>
                <a:spcPts val="1000"/>
              </a:spcBef>
              <a:buSzPct val="100000"/>
              <a:buChar char="•"/>
              <a:defRPr sz="2200"/>
            </a:pPr>
            <a:r>
              <a:rPr sz="2000" dirty="0">
                <a:latin typeface="Arial" panose="020B0604020202020204" pitchFamily="34" charset="0"/>
                <a:cs typeface="Arial" panose="020B0604020202020204" pitchFamily="34" charset="0"/>
              </a:rPr>
              <a:t>Spring and Autumn Period</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(771–481 BCE)</a:t>
            </a:r>
          </a:p>
          <a:p>
            <a:pPr marL="922421" lvl="2" indent="-160421">
              <a:lnSpc>
                <a:spcPct val="90000"/>
              </a:lnSpc>
              <a:spcBef>
                <a:spcPts val="1000"/>
              </a:spcBef>
              <a:buSzPct val="100000"/>
              <a:buChar char="•"/>
              <a:defRPr sz="2200" b="1"/>
            </a:pPr>
            <a:r>
              <a:rPr sz="2000" dirty="0">
                <a:latin typeface="Arial" panose="020B0604020202020204" pitchFamily="34" charset="0"/>
                <a:cs typeface="Arial" panose="020B0604020202020204" pitchFamily="34" charset="0"/>
              </a:rPr>
              <a:t>Warring States Period</a:t>
            </a:r>
            <a:br>
              <a:rPr sz="2000" dirty="0">
                <a:latin typeface="Arial" panose="020B0604020202020204" pitchFamily="34" charset="0"/>
                <a:cs typeface="Arial" panose="020B0604020202020204" pitchFamily="34" charset="0"/>
              </a:rPr>
            </a:br>
            <a:r>
              <a:rPr sz="2000" dirty="0">
                <a:latin typeface="Arial" panose="020B0604020202020204" pitchFamily="34" charset="0"/>
                <a:cs typeface="Arial" panose="020B0604020202020204" pitchFamily="34" charset="0"/>
              </a:rPr>
              <a:t>(481–221 BCE)</a:t>
            </a:r>
          </a:p>
        </p:txBody>
      </p:sp>
      <p:sp>
        <p:nvSpPr>
          <p:cNvPr id="188" name="Line"/>
          <p:cNvSpPr/>
          <p:nvPr/>
        </p:nvSpPr>
        <p:spPr>
          <a:xfrm flipV="1">
            <a:off x="4211705" y="2766573"/>
            <a:ext cx="1874392" cy="454983"/>
          </a:xfrm>
          <a:prstGeom prst="line">
            <a:avLst/>
          </a:prstGeom>
          <a:ln w="12700">
            <a:solidFill>
              <a:schemeClr val="accent1"/>
            </a:solidFill>
            <a:miter/>
            <a:tailEnd type="triangle"/>
          </a:ln>
        </p:spPr>
        <p:txBody>
          <a:bodyPr lIns="45719" rIns="45719"/>
          <a:lstStyle/>
          <a:p>
            <a:endParaRPr>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470ADBA3-6B36-0947-A87F-B665DE06B577}"/>
              </a:ext>
            </a:extLst>
          </p:cNvPr>
          <p:cNvSpPr txBox="1">
            <a:spLocks/>
          </p:cNvSpPr>
          <p:nvPr/>
        </p:nvSpPr>
        <p:spPr>
          <a:xfrm>
            <a:off x="666955" y="1076446"/>
            <a:ext cx="10515600" cy="83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05255" rtl="0" latinLnBrk="0">
              <a:lnSpc>
                <a:spcPct val="90000"/>
              </a:lnSpc>
              <a:spcBef>
                <a:spcPts val="0"/>
              </a:spcBef>
              <a:spcAft>
                <a:spcPts val="0"/>
              </a:spcAft>
              <a:buClrTx/>
              <a:buSzTx/>
              <a:buFontTx/>
              <a:buNone/>
              <a:tabLst/>
              <a:defRPr sz="4356"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Ancient China</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2" name="Group"/>
          <p:cNvGrpSpPr/>
          <p:nvPr/>
        </p:nvGrpSpPr>
        <p:grpSpPr>
          <a:xfrm>
            <a:off x="804453" y="-2189"/>
            <a:ext cx="10069620" cy="6614061"/>
            <a:chOff x="0" y="0"/>
            <a:chExt cx="10069618" cy="6614059"/>
          </a:xfrm>
        </p:grpSpPr>
        <p:sp>
          <p:nvSpPr>
            <p:cNvPr id="190" name="Title 1"/>
            <p:cNvSpPr txBox="1"/>
            <p:nvPr/>
          </p:nvSpPr>
          <p:spPr>
            <a:xfrm>
              <a:off x="6201282" y="1843269"/>
              <a:ext cx="3868337" cy="47707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t>道</a:t>
              </a:r>
            </a:p>
          </p:txBody>
        </p:sp>
        <p:sp>
          <p:nvSpPr>
            <p:cNvPr id="191"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儒</a:t>
              </a:r>
              <a:endParaRPr dirty="0"/>
            </a:p>
          </p:txBody>
        </p:sp>
      </p:grpSp>
      <p:sp>
        <p:nvSpPr>
          <p:cNvPr id="193"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194" name="Content Placeholder 8" descr="Content Placeholder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7" y="92114"/>
            <a:ext cx="3940618" cy="892217"/>
          </a:xfrm>
          <a:prstGeom prst="rect">
            <a:avLst/>
          </a:prstGeom>
          <a:ln w="12700">
            <a:miter lim="400000"/>
          </a:ln>
        </p:spPr>
      </p:pic>
      <p:pic>
        <p:nvPicPr>
          <p:cNvPr id="195" name="Image" descr="Image"/>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2353865" y="1154878"/>
            <a:ext cx="7484235" cy="5373357"/>
          </a:xfrm>
          <a:prstGeom prst="rect">
            <a:avLst/>
          </a:prstGeom>
          <a:ln w="12700">
            <a:miter lim="400000"/>
          </a:ln>
        </p:spPr>
      </p:pic>
      <p:sp>
        <p:nvSpPr>
          <p:cNvPr id="196" name="image of Early Warring States Period [cropped] by SY1"/>
          <p:cNvSpPr txBox="1"/>
          <p:nvPr/>
        </p:nvSpPr>
        <p:spPr>
          <a:xfrm>
            <a:off x="4125691" y="6529237"/>
            <a:ext cx="3940618" cy="261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1100"/>
            </a:pPr>
            <a:r>
              <a:rPr dirty="0">
                <a:latin typeface="Arial" panose="020B0604020202020204" pitchFamily="34" charset="0"/>
                <a:cs typeface="Arial" panose="020B0604020202020204" pitchFamily="34" charset="0"/>
              </a:rPr>
              <a:t>image of Early Warring States Period [cropped] by SY</a:t>
            </a:r>
            <a:r>
              <a:rPr baseline="31999" dirty="0">
                <a:latin typeface="Arial" panose="020B0604020202020204" pitchFamily="34" charset="0"/>
                <a:cs typeface="Arial" panose="020B0604020202020204" pitchFamily="34" charset="0"/>
              </a:rPr>
              <a:t>1</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0" name="Group"/>
          <p:cNvGrpSpPr/>
          <p:nvPr/>
        </p:nvGrpSpPr>
        <p:grpSpPr>
          <a:xfrm>
            <a:off x="804453" y="-2189"/>
            <a:ext cx="10069620" cy="6614061"/>
            <a:chOff x="0" y="0"/>
            <a:chExt cx="10069618" cy="6614059"/>
          </a:xfrm>
        </p:grpSpPr>
        <p:sp>
          <p:nvSpPr>
            <p:cNvPr id="198" name="Title 1"/>
            <p:cNvSpPr txBox="1"/>
            <p:nvPr/>
          </p:nvSpPr>
          <p:spPr>
            <a:xfrm>
              <a:off x="6201282" y="1843269"/>
              <a:ext cx="3868337" cy="47707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a:latin typeface="Arial" panose="020B0604020202020204" pitchFamily="34" charset="0"/>
                  <a:cs typeface="Arial" panose="020B0604020202020204" pitchFamily="34" charset="0"/>
                </a:rPr>
                <a:t>道</a:t>
              </a:r>
            </a:p>
          </p:txBody>
        </p:sp>
        <p:sp>
          <p:nvSpPr>
            <p:cNvPr id="199"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a:latin typeface="Arial" panose="020B0604020202020204" pitchFamily="34" charset="0"/>
                  <a:cs typeface="Arial" panose="020B0604020202020204" pitchFamily="34" charset="0"/>
                </a:rPr>
                <a:t>儒</a:t>
              </a:r>
            </a:p>
          </p:txBody>
        </p:sp>
      </p:grpSp>
      <p:sp>
        <p:nvSpPr>
          <p:cNvPr id="201" name="Rectangle 4"/>
          <p:cNvSpPr/>
          <p:nvPr/>
        </p:nvSpPr>
        <p:spPr>
          <a:xfrm>
            <a:off x="0" y="-1"/>
            <a:ext cx="12192000" cy="1076448"/>
          </a:xfrm>
          <a:prstGeom prst="rect">
            <a:avLst/>
          </a:prstGeom>
          <a:solidFill>
            <a:srgbClr val="477A7B"/>
          </a:solidFill>
          <a:ln w="12700">
            <a:miter lim="400000"/>
          </a:ln>
        </p:spPr>
        <p:txBody>
          <a:bodyPr lIns="45719" rIns="45719" anchor="ctr"/>
          <a:lstStyle/>
          <a:p>
            <a:pPr algn="ctr">
              <a:defRPr>
                <a:solidFill>
                  <a:srgbClr val="FFFFFF"/>
                </a:solidFill>
              </a:defRPr>
            </a:pPr>
            <a:endParaRPr>
              <a:latin typeface="Arial" panose="020B0604020202020204" pitchFamily="34" charset="0"/>
              <a:cs typeface="Arial" panose="020B0604020202020204" pitchFamily="34" charset="0"/>
            </a:endParaRPr>
          </a:p>
        </p:txBody>
      </p:sp>
      <p:pic>
        <p:nvPicPr>
          <p:cNvPr id="202" name="Content Placeholder 8" descr="Content Placeholder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947" y="92114"/>
            <a:ext cx="3940618" cy="892217"/>
          </a:xfrm>
          <a:prstGeom prst="rect">
            <a:avLst/>
          </a:prstGeom>
          <a:ln w="12700">
            <a:miter lim="400000"/>
          </a:ln>
        </p:spPr>
      </p:pic>
      <p:sp>
        <p:nvSpPr>
          <p:cNvPr id="204" name="Hundred schools of thought…"/>
          <p:cNvSpPr txBox="1">
            <a:spLocks noGrp="1"/>
          </p:cNvSpPr>
          <p:nvPr>
            <p:ph type="body" sz="half" idx="1"/>
          </p:nvPr>
        </p:nvSpPr>
        <p:spPr>
          <a:xfrm>
            <a:off x="666955" y="1910608"/>
            <a:ext cx="5079469" cy="3542478"/>
          </a:xfrm>
          <a:prstGeom prst="rect">
            <a:avLst/>
          </a:prstGeom>
        </p:spPr>
        <p:txBody>
          <a:bodyPr>
            <a:normAutofit/>
          </a:bodyPr>
          <a:lstStyle/>
          <a:p>
            <a:pPr marL="133149" indent="-133149" defTabSz="758951">
              <a:spcBef>
                <a:spcPts val="800"/>
              </a:spcBef>
              <a:buFontTx/>
              <a:defRPr sz="2490"/>
            </a:pPr>
            <a:r>
              <a:rPr sz="2000" dirty="0">
                <a:latin typeface="Arial" panose="020B0604020202020204" pitchFamily="34" charset="0"/>
                <a:cs typeface="Arial" panose="020B0604020202020204" pitchFamily="34" charset="0"/>
              </a:rPr>
              <a:t>Hundred schools of thought</a:t>
            </a:r>
          </a:p>
          <a:p>
            <a:pPr marL="449379" lvl="1" indent="-133149" defTabSz="758951">
              <a:spcBef>
                <a:spcPts val="800"/>
              </a:spcBef>
              <a:buFontTx/>
              <a:defRPr sz="2490"/>
            </a:pPr>
            <a:r>
              <a:rPr sz="2000" dirty="0">
                <a:latin typeface="Arial" panose="020B0604020202020204" pitchFamily="34" charset="0"/>
                <a:cs typeface="Arial" panose="020B0604020202020204" pitchFamily="34" charset="0"/>
              </a:rPr>
              <a:t>Confucianism (Ruism)</a:t>
            </a:r>
          </a:p>
          <a:p>
            <a:pPr marL="449379" lvl="1" indent="-133149" defTabSz="758951">
              <a:spcBef>
                <a:spcPts val="800"/>
              </a:spcBef>
              <a:buFontTx/>
              <a:defRPr sz="2490"/>
            </a:pPr>
            <a:r>
              <a:rPr sz="2000" dirty="0">
                <a:latin typeface="Arial" panose="020B0604020202020204" pitchFamily="34" charset="0"/>
                <a:cs typeface="Arial" panose="020B0604020202020204" pitchFamily="34" charset="0"/>
              </a:rPr>
              <a:t>Mohism</a:t>
            </a:r>
          </a:p>
          <a:p>
            <a:pPr marL="449379" lvl="1" indent="-133149" defTabSz="758951">
              <a:spcBef>
                <a:spcPts val="800"/>
              </a:spcBef>
              <a:buFontTx/>
              <a:defRPr sz="2490"/>
            </a:pPr>
            <a:r>
              <a:rPr sz="2000" dirty="0">
                <a:latin typeface="Arial" panose="020B0604020202020204" pitchFamily="34" charset="0"/>
                <a:cs typeface="Arial" panose="020B0604020202020204" pitchFamily="34" charset="0"/>
              </a:rPr>
              <a:t>Daoism</a:t>
            </a:r>
          </a:p>
          <a:p>
            <a:pPr marL="449379" lvl="1" indent="-133149" defTabSz="758951">
              <a:spcBef>
                <a:spcPts val="800"/>
              </a:spcBef>
              <a:buFontTx/>
              <a:defRPr sz="2490"/>
            </a:pPr>
            <a:r>
              <a:rPr sz="2000" dirty="0">
                <a:latin typeface="Arial" panose="020B0604020202020204" pitchFamily="34" charset="0"/>
                <a:cs typeface="Arial" panose="020B0604020202020204" pitchFamily="34" charset="0"/>
              </a:rPr>
              <a:t>Legalism</a:t>
            </a:r>
          </a:p>
          <a:p>
            <a:pPr marL="449379" lvl="1" indent="-133149" defTabSz="758951">
              <a:spcBef>
                <a:spcPts val="800"/>
              </a:spcBef>
              <a:buFontTx/>
              <a:defRPr sz="2490"/>
            </a:pPr>
            <a:r>
              <a:rPr sz="2000" dirty="0">
                <a:latin typeface="Arial" panose="020B0604020202020204" pitchFamily="34" charset="0"/>
                <a:cs typeface="Arial" panose="020B0604020202020204" pitchFamily="34" charset="0"/>
              </a:rPr>
              <a:t>School of Names</a:t>
            </a:r>
          </a:p>
          <a:p>
            <a:pPr marL="449379" lvl="1" indent="-133149" defTabSz="758951">
              <a:spcBef>
                <a:spcPts val="800"/>
              </a:spcBef>
              <a:buFontTx/>
              <a:defRPr sz="2490"/>
            </a:pPr>
            <a:r>
              <a:rPr sz="2000" dirty="0">
                <a:latin typeface="Arial" panose="020B0604020202020204" pitchFamily="34" charset="0"/>
                <a:cs typeface="Arial" panose="020B0604020202020204" pitchFamily="34" charset="0"/>
              </a:rPr>
              <a:t>School of Yin Yang</a:t>
            </a:r>
          </a:p>
          <a:p>
            <a:pPr marL="449379" lvl="1" indent="-133149" defTabSz="758951">
              <a:spcBef>
                <a:spcPts val="800"/>
              </a:spcBef>
              <a:buFontTx/>
              <a:defRPr sz="2490"/>
            </a:pPr>
            <a:r>
              <a:rPr sz="2000" dirty="0" err="1">
                <a:latin typeface="Arial" panose="020B0604020202020204" pitchFamily="34" charset="0"/>
                <a:cs typeface="Arial" panose="020B0604020202020204" pitchFamily="34" charset="0"/>
              </a:rPr>
              <a:t>Yangism</a:t>
            </a:r>
            <a:endParaRPr sz="2000" dirty="0">
              <a:latin typeface="Arial" panose="020B0604020202020204" pitchFamily="34" charset="0"/>
              <a:cs typeface="Arial" panose="020B0604020202020204" pitchFamily="34" charset="0"/>
            </a:endParaRPr>
          </a:p>
        </p:txBody>
      </p:sp>
      <p:sp>
        <p:nvSpPr>
          <p:cNvPr id="205" name="Jixia Academy (318–284 BCE)…"/>
          <p:cNvSpPr txBox="1"/>
          <p:nvPr/>
        </p:nvSpPr>
        <p:spPr>
          <a:xfrm>
            <a:off x="6135249" y="1910608"/>
            <a:ext cx="5079469" cy="35424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160421" indent="-160421">
              <a:lnSpc>
                <a:spcPct val="90000"/>
              </a:lnSpc>
              <a:spcBef>
                <a:spcPts val="1000"/>
              </a:spcBef>
              <a:buSzPct val="100000"/>
              <a:buChar char="•"/>
              <a:defRPr sz="2200"/>
            </a:pPr>
            <a:r>
              <a:rPr sz="2000" dirty="0" err="1">
                <a:latin typeface="Arial" panose="020B0604020202020204" pitchFamily="34" charset="0"/>
                <a:cs typeface="Arial" panose="020B0604020202020204" pitchFamily="34" charset="0"/>
              </a:rPr>
              <a:t>Jixia</a:t>
            </a:r>
            <a:r>
              <a:rPr sz="2000" dirty="0">
                <a:latin typeface="Arial" panose="020B0604020202020204" pitchFamily="34" charset="0"/>
                <a:cs typeface="Arial" panose="020B0604020202020204" pitchFamily="34" charset="0"/>
              </a:rPr>
              <a:t> Academy (318–284 BCE)</a:t>
            </a:r>
          </a:p>
          <a:p>
            <a:pPr marL="541421" lvl="1" indent="-160421">
              <a:lnSpc>
                <a:spcPct val="90000"/>
              </a:lnSpc>
              <a:spcBef>
                <a:spcPts val="1000"/>
              </a:spcBef>
              <a:buSzPct val="100000"/>
              <a:buChar char="•"/>
              <a:defRPr sz="2200"/>
            </a:pPr>
            <a:r>
              <a:rPr sz="2000" dirty="0">
                <a:latin typeface="Arial" panose="020B0604020202020204" pitchFamily="34" charset="0"/>
                <a:cs typeface="Arial" panose="020B0604020202020204" pitchFamily="34" charset="0"/>
              </a:rPr>
              <a:t>State of Qi</a:t>
            </a:r>
          </a:p>
          <a:p>
            <a:pPr marL="541421" lvl="1" indent="-160421">
              <a:lnSpc>
                <a:spcPct val="90000"/>
              </a:lnSpc>
              <a:spcBef>
                <a:spcPts val="1000"/>
              </a:spcBef>
              <a:buSzPct val="100000"/>
              <a:buChar char="•"/>
              <a:defRPr sz="2200"/>
            </a:pPr>
            <a:r>
              <a:rPr sz="2000" dirty="0">
                <a:latin typeface="Arial" panose="020B0604020202020204" pitchFamily="34" charset="0"/>
                <a:cs typeface="Arial" panose="020B0604020202020204" pitchFamily="34" charset="0"/>
              </a:rPr>
              <a:t>State-sponsored</a:t>
            </a:r>
          </a:p>
          <a:p>
            <a:pPr marL="541421" lvl="1" indent="-160421">
              <a:lnSpc>
                <a:spcPct val="90000"/>
              </a:lnSpc>
              <a:spcBef>
                <a:spcPts val="1000"/>
              </a:spcBef>
              <a:buSzPct val="100000"/>
              <a:buChar char="•"/>
              <a:defRPr sz="2200"/>
            </a:pPr>
            <a:r>
              <a:rPr sz="2000" dirty="0">
                <a:latin typeface="Arial" panose="020B0604020202020204" pitchFamily="34" charset="0"/>
                <a:cs typeface="Arial" panose="020B0604020202020204" pitchFamily="34" charset="0"/>
              </a:rPr>
              <a:t>Mencius, Zhuangzi (?), </a:t>
            </a:r>
            <a:r>
              <a:rPr sz="2000" dirty="0" err="1">
                <a:latin typeface="Arial" panose="020B0604020202020204" pitchFamily="34" charset="0"/>
                <a:cs typeface="Arial" panose="020B0604020202020204" pitchFamily="34" charset="0"/>
              </a:rPr>
              <a:t>Xunzi</a:t>
            </a:r>
            <a:endParaRPr sz="2000" dirty="0">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1C659DBE-07E8-B344-97C4-E1D7E0E21F33}"/>
              </a:ext>
            </a:extLst>
          </p:cNvPr>
          <p:cNvSpPr txBox="1">
            <a:spLocks/>
          </p:cNvSpPr>
          <p:nvPr/>
        </p:nvSpPr>
        <p:spPr>
          <a:xfrm>
            <a:off x="666955" y="1076446"/>
            <a:ext cx="10515600" cy="8341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05255" rtl="0" latinLnBrk="0">
              <a:lnSpc>
                <a:spcPct val="90000"/>
              </a:lnSpc>
              <a:spcBef>
                <a:spcPts val="0"/>
              </a:spcBef>
              <a:spcAft>
                <a:spcPts val="0"/>
              </a:spcAft>
              <a:buClrTx/>
              <a:buSzTx/>
              <a:buFontTx/>
              <a:buNone/>
              <a:tabLst/>
              <a:defRPr sz="4356"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The Warring States Period (475–221 BCE)</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9" name="Group"/>
          <p:cNvGrpSpPr/>
          <p:nvPr/>
        </p:nvGrpSpPr>
        <p:grpSpPr>
          <a:xfrm>
            <a:off x="2095295" y="-921093"/>
            <a:ext cx="9904328" cy="7585316"/>
            <a:chOff x="0" y="0"/>
            <a:chExt cx="9904326" cy="7585314"/>
          </a:xfrm>
        </p:grpSpPr>
        <p:sp>
          <p:nvSpPr>
            <p:cNvPr id="207" name="Title 1"/>
            <p:cNvSpPr txBox="1"/>
            <p:nvPr/>
          </p:nvSpPr>
          <p:spPr>
            <a:xfrm>
              <a:off x="6035990" y="2814525"/>
              <a:ext cx="3868337" cy="47707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rPr dirty="0" err="1"/>
                <a:t>道</a:t>
              </a:r>
              <a:endParaRPr dirty="0"/>
            </a:p>
          </p:txBody>
        </p:sp>
        <p:sp>
          <p:nvSpPr>
            <p:cNvPr id="208" name="Title 1"/>
            <p:cNvSpPr txBox="1"/>
            <p:nvPr/>
          </p:nvSpPr>
          <p:spPr>
            <a:xfrm>
              <a:off x="0" y="0"/>
              <a:ext cx="3868337" cy="471066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defRPr sz="30000">
                  <a:solidFill>
                    <a:srgbClr val="F1F1F1"/>
                  </a:solidFill>
                  <a:latin typeface="华文楷体"/>
                  <a:ea typeface="华文楷体"/>
                  <a:cs typeface="华文楷体"/>
                  <a:sym typeface="华文楷体"/>
                </a:defRPr>
              </a:lvl1pPr>
            </a:lstStyle>
            <a:p>
              <a:r>
                <a:t>儒</a:t>
              </a:r>
            </a:p>
          </p:txBody>
        </p:sp>
      </p:grpSp>
      <p:sp>
        <p:nvSpPr>
          <p:cNvPr id="210" name="Rectangle 3"/>
          <p:cNvSpPr/>
          <p:nvPr/>
        </p:nvSpPr>
        <p:spPr>
          <a:xfrm>
            <a:off x="-9357" y="0"/>
            <a:ext cx="2268641" cy="6858000"/>
          </a:xfrm>
          <a:prstGeom prst="rect">
            <a:avLst/>
          </a:prstGeom>
          <a:solidFill>
            <a:srgbClr val="477A7B"/>
          </a:solidFill>
          <a:ln w="12700">
            <a:miter lim="400000"/>
          </a:ln>
        </p:spPr>
        <p:txBody>
          <a:bodyPr lIns="45719" rIns="45719" anchor="ctr"/>
          <a:lstStyle/>
          <a:p>
            <a:pPr algn="ctr">
              <a:defRPr>
                <a:solidFill>
                  <a:srgbClr val="FFFFFF"/>
                </a:solidFill>
              </a:defRPr>
            </a:pPr>
            <a:endParaRPr/>
          </a:p>
        </p:txBody>
      </p:sp>
      <p:pic>
        <p:nvPicPr>
          <p:cNvPr id="212" name="Picture 4" descr="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4860" y="153203"/>
            <a:ext cx="1720205" cy="1672422"/>
          </a:xfrm>
          <a:prstGeom prst="rect">
            <a:avLst/>
          </a:prstGeom>
          <a:ln w="12700">
            <a:miter lim="400000"/>
          </a:ln>
        </p:spPr>
      </p:pic>
      <p:sp>
        <p:nvSpPr>
          <p:cNvPr id="213" name="Content Placeholder 5"/>
          <p:cNvSpPr txBox="1">
            <a:spLocks noGrp="1"/>
          </p:cNvSpPr>
          <p:nvPr>
            <p:ph type="body" idx="1"/>
          </p:nvPr>
        </p:nvSpPr>
        <p:spPr>
          <a:xfrm>
            <a:off x="2533501" y="1335371"/>
            <a:ext cx="8811998" cy="4351339"/>
          </a:xfrm>
          <a:prstGeom prst="rect">
            <a:avLst/>
          </a:prstGeom>
        </p:spPr>
        <p:txBody>
          <a:bodyPr>
            <a:normAutofit/>
          </a:bodyPr>
          <a:lstStyle/>
          <a:p>
            <a:r>
              <a:rPr sz="2000" dirty="0">
                <a:latin typeface="Arial" panose="020B0604020202020204" pitchFamily="34" charset="0"/>
                <a:cs typeface="Arial" panose="020B0604020202020204" pitchFamily="34" charset="0"/>
              </a:rPr>
              <a:t>Pictogram:	‘</a:t>
            </a:r>
            <a:r>
              <a:rPr sz="2000" i="1" dirty="0">
                <a:latin typeface="Arial" panose="020B0604020202020204" pitchFamily="34" charset="0"/>
                <a:cs typeface="Arial" panose="020B0604020202020204" pitchFamily="34" charset="0"/>
              </a:rPr>
              <a:t>mountain</a:t>
            </a:r>
            <a:r>
              <a:rPr sz="2000" dirty="0">
                <a:latin typeface="Arial" panose="020B0604020202020204" pitchFamily="34" charset="0"/>
                <a:cs typeface="Arial" panose="020B0604020202020204" pitchFamily="34" charset="0"/>
              </a:rPr>
              <a:t>’</a:t>
            </a:r>
          </a:p>
          <a:p>
            <a:pPr marL="0" lvl="1" indent="228600">
              <a:buSzTx/>
              <a:buFontTx/>
              <a:buNone/>
              <a:defRPr>
                <a:latin typeface="华文楷体"/>
                <a:ea typeface="华文楷体"/>
                <a:cs typeface="华文楷体"/>
                <a:sym typeface="华文楷体"/>
              </a:defRPr>
            </a:pPr>
            <a:endParaRPr sz="2000" dirty="0">
              <a:latin typeface="Arial" panose="020B0604020202020204" pitchFamily="34" charset="0"/>
              <a:cs typeface="Arial" panose="020B0604020202020204" pitchFamily="34" charset="0"/>
            </a:endParaRPr>
          </a:p>
          <a:p>
            <a:r>
              <a:rPr sz="2000" dirty="0">
                <a:latin typeface="Arial" panose="020B0604020202020204" pitchFamily="34" charset="0"/>
                <a:cs typeface="Arial" panose="020B0604020202020204" pitchFamily="34" charset="0"/>
              </a:rPr>
              <a:t>Ideogram:	‘</a:t>
            </a:r>
            <a:r>
              <a:rPr sz="2000" i="1" dirty="0">
                <a:latin typeface="Arial" panose="020B0604020202020204" pitchFamily="34" charset="0"/>
                <a:cs typeface="Arial" panose="020B0604020202020204" pitchFamily="34" charset="0"/>
              </a:rPr>
              <a:t>up</a:t>
            </a:r>
            <a:r>
              <a:rPr sz="2000" dirty="0">
                <a:latin typeface="Arial" panose="020B0604020202020204" pitchFamily="34" charset="0"/>
                <a:cs typeface="Arial" panose="020B0604020202020204" pitchFamily="34" charset="0"/>
              </a:rPr>
              <a:t>’		/ ‘</a:t>
            </a:r>
            <a:r>
              <a:rPr sz="2000" i="1" dirty="0">
                <a:latin typeface="Arial" panose="020B0604020202020204" pitchFamily="34" charset="0"/>
                <a:cs typeface="Arial" panose="020B0604020202020204" pitchFamily="34" charset="0"/>
              </a:rPr>
              <a:t>down</a:t>
            </a:r>
            <a:r>
              <a:rPr sz="2000" dirty="0">
                <a:latin typeface="Arial" panose="020B0604020202020204" pitchFamily="34" charset="0"/>
                <a:cs typeface="Arial" panose="020B0604020202020204" pitchFamily="34" charset="0"/>
              </a:rPr>
              <a:t>’</a:t>
            </a:r>
          </a:p>
          <a:p>
            <a:endParaRPr sz="2000" dirty="0">
              <a:latin typeface="Arial" panose="020B0604020202020204" pitchFamily="34" charset="0"/>
              <a:cs typeface="Arial" panose="020B0604020202020204" pitchFamily="34" charset="0"/>
            </a:endParaRPr>
          </a:p>
          <a:p>
            <a:r>
              <a:rPr sz="2000" dirty="0">
                <a:latin typeface="Arial" panose="020B0604020202020204" pitchFamily="34" charset="0"/>
                <a:cs typeface="Arial" panose="020B0604020202020204" pitchFamily="34" charset="0"/>
              </a:rPr>
              <a:t>Radicals:	</a:t>
            </a:r>
            <a:r>
              <a:rPr lang="en-GB" sz="200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a:t>
            </a:r>
            <a:r>
              <a:rPr sz="2000" i="1" dirty="0">
                <a:latin typeface="Arial" panose="020B0604020202020204" pitchFamily="34" charset="0"/>
                <a:cs typeface="Arial" panose="020B0604020202020204" pitchFamily="34" charset="0"/>
              </a:rPr>
              <a:t>person</a:t>
            </a:r>
            <a:r>
              <a:rPr sz="2000" dirty="0">
                <a:latin typeface="Arial" panose="020B0604020202020204" pitchFamily="34" charset="0"/>
                <a:cs typeface="Arial" panose="020B0604020202020204" pitchFamily="34" charset="0"/>
              </a:rPr>
              <a:t>’ 	    +	‘</a:t>
            </a:r>
            <a:r>
              <a:rPr sz="2000" i="1" dirty="0">
                <a:latin typeface="Arial" panose="020B0604020202020204" pitchFamily="34" charset="0"/>
                <a:cs typeface="Arial" panose="020B0604020202020204" pitchFamily="34" charset="0"/>
              </a:rPr>
              <a:t>two</a:t>
            </a:r>
            <a:r>
              <a:rPr sz="2000" dirty="0">
                <a:latin typeface="Arial" panose="020B0604020202020204" pitchFamily="34" charset="0"/>
                <a:cs typeface="Arial" panose="020B0604020202020204" pitchFamily="34" charset="0"/>
              </a:rPr>
              <a:t>’</a:t>
            </a:r>
            <a:br>
              <a:rPr sz="2000" dirty="0">
                <a:latin typeface="Arial" panose="020B0604020202020204" pitchFamily="34" charset="0"/>
                <a:cs typeface="Arial" panose="020B0604020202020204" pitchFamily="34" charset="0"/>
              </a:rPr>
            </a:br>
            <a:br>
              <a:rPr sz="2000" dirty="0">
                <a:latin typeface="Arial" panose="020B0604020202020204" pitchFamily="34" charset="0"/>
                <a:cs typeface="Arial" panose="020B0604020202020204" pitchFamily="34" charset="0"/>
              </a:rPr>
            </a:br>
            <a:br>
              <a:rPr lang="en-GB" sz="2000" dirty="0">
                <a:latin typeface="Arial" panose="020B0604020202020204" pitchFamily="34" charset="0"/>
                <a:cs typeface="Arial" panose="020B0604020202020204" pitchFamily="34" charset="0"/>
              </a:rPr>
            </a:br>
            <a:r>
              <a:rPr lang="en-GB" sz="2000" dirty="0">
                <a:latin typeface="Arial" panose="020B0604020202020204" pitchFamily="34" charset="0"/>
                <a:cs typeface="Arial" panose="020B0604020202020204" pitchFamily="34" charset="0"/>
              </a:rPr>
              <a:t>	</a:t>
            </a:r>
            <a:r>
              <a:rPr sz="2000" dirty="0">
                <a:latin typeface="Arial" panose="020B0604020202020204" pitchFamily="34" charset="0"/>
                <a:cs typeface="Arial" panose="020B0604020202020204" pitchFamily="34" charset="0"/>
              </a:rPr>
              <a:t>		= ‘</a:t>
            </a:r>
            <a:r>
              <a:rPr sz="2000" i="1" dirty="0">
                <a:latin typeface="Arial" panose="020B0604020202020204" pitchFamily="34" charset="0"/>
                <a:cs typeface="Arial" panose="020B0604020202020204" pitchFamily="34" charset="0"/>
              </a:rPr>
              <a:t>humaneness</a:t>
            </a:r>
            <a:r>
              <a:rPr sz="2000"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benevolence</a:t>
            </a:r>
            <a:r>
              <a:rPr sz="2000" dirty="0">
                <a:latin typeface="Arial" panose="020B0604020202020204" pitchFamily="34" charset="0"/>
                <a:cs typeface="Arial" panose="020B0604020202020204" pitchFamily="34" charset="0"/>
              </a:rPr>
              <a:t>’</a:t>
            </a:r>
          </a:p>
        </p:txBody>
      </p:sp>
      <p:grpSp>
        <p:nvGrpSpPr>
          <p:cNvPr id="216" name="Group"/>
          <p:cNvGrpSpPr/>
          <p:nvPr/>
        </p:nvGrpSpPr>
        <p:grpSpPr>
          <a:xfrm>
            <a:off x="4854550" y="1893246"/>
            <a:ext cx="3002519" cy="918963"/>
            <a:chOff x="-1219118" y="63602"/>
            <a:chExt cx="3207335" cy="1023809"/>
          </a:xfrm>
        </p:grpSpPr>
        <p:sp>
          <p:nvSpPr>
            <p:cNvPr id="214" name="上"/>
            <p:cNvSpPr txBox="1"/>
            <p:nvPr/>
          </p:nvSpPr>
          <p:spPr>
            <a:xfrm>
              <a:off x="-1219118" y="81571"/>
              <a:ext cx="795047" cy="1005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lvl="1" indent="228600">
                <a:lnSpc>
                  <a:spcPct val="90000"/>
                </a:lnSpc>
                <a:spcBef>
                  <a:spcPts val="1000"/>
                </a:spcBef>
                <a:defRPr sz="5000">
                  <a:solidFill>
                    <a:schemeClr val="accent1"/>
                  </a:solidFill>
                  <a:latin typeface="华文楷体"/>
                  <a:ea typeface="华文楷体"/>
                  <a:cs typeface="华文楷体"/>
                  <a:sym typeface="华文楷体"/>
                </a:defRPr>
              </a:pPr>
              <a:r>
                <a:rPr dirty="0" err="1"/>
                <a:t>上</a:t>
              </a:r>
              <a:endParaRPr dirty="0"/>
            </a:p>
          </p:txBody>
        </p:sp>
        <p:sp>
          <p:nvSpPr>
            <p:cNvPr id="215" name="下"/>
            <p:cNvSpPr txBox="1"/>
            <p:nvPr/>
          </p:nvSpPr>
          <p:spPr>
            <a:xfrm>
              <a:off x="1193170" y="63602"/>
              <a:ext cx="795047" cy="1005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lvl="1" indent="228600">
                <a:lnSpc>
                  <a:spcPct val="90000"/>
                </a:lnSpc>
                <a:spcBef>
                  <a:spcPts val="1000"/>
                </a:spcBef>
                <a:defRPr sz="5000">
                  <a:solidFill>
                    <a:schemeClr val="accent1"/>
                  </a:solidFill>
                  <a:latin typeface="华文楷体"/>
                  <a:ea typeface="华文楷体"/>
                  <a:cs typeface="华文楷体"/>
                  <a:sym typeface="华文楷体"/>
                </a:defRPr>
              </a:pPr>
              <a:r>
                <a:rPr dirty="0" err="1"/>
                <a:t>下</a:t>
              </a:r>
              <a:endParaRPr dirty="0"/>
            </a:p>
          </p:txBody>
        </p:sp>
      </p:grpSp>
      <p:grpSp>
        <p:nvGrpSpPr>
          <p:cNvPr id="229" name="Group"/>
          <p:cNvGrpSpPr/>
          <p:nvPr/>
        </p:nvGrpSpPr>
        <p:grpSpPr>
          <a:xfrm>
            <a:off x="5902052" y="996259"/>
            <a:ext cx="2522806" cy="902833"/>
            <a:chOff x="1849885" y="-58174"/>
            <a:chExt cx="2694899" cy="1005839"/>
          </a:xfrm>
        </p:grpSpPr>
        <p:sp>
          <p:nvSpPr>
            <p:cNvPr id="217" name="山"/>
            <p:cNvSpPr txBox="1"/>
            <p:nvPr/>
          </p:nvSpPr>
          <p:spPr>
            <a:xfrm>
              <a:off x="3705246" y="-58175"/>
              <a:ext cx="839540" cy="1005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lvl="1" indent="228600">
                <a:lnSpc>
                  <a:spcPct val="90000"/>
                </a:lnSpc>
                <a:spcBef>
                  <a:spcPts val="1000"/>
                </a:spcBef>
                <a:defRPr sz="5000">
                  <a:solidFill>
                    <a:schemeClr val="accent1"/>
                  </a:solidFill>
                  <a:latin typeface="华文楷体"/>
                  <a:ea typeface="华文楷体"/>
                  <a:cs typeface="华文楷体"/>
                  <a:sym typeface="华文楷体"/>
                </a:defRPr>
              </a:pPr>
              <a:r>
                <a:t>山</a:t>
              </a:r>
            </a:p>
          </p:txBody>
        </p:sp>
        <p:sp>
          <p:nvSpPr>
            <p:cNvPr id="218" name="Line"/>
            <p:cNvSpPr/>
            <p:nvPr/>
          </p:nvSpPr>
          <p:spPr>
            <a:xfrm>
              <a:off x="2786683" y="444745"/>
              <a:ext cx="961222" cy="1"/>
            </a:xfrm>
            <a:prstGeom prst="line">
              <a:avLst/>
            </a:prstGeom>
            <a:noFill/>
            <a:ln w="12700" cap="flat">
              <a:solidFill>
                <a:schemeClr val="accent1"/>
              </a:solidFill>
              <a:prstDash val="solid"/>
              <a:miter lim="800000"/>
              <a:tailEnd type="triangle" w="med" len="med"/>
            </a:ln>
            <a:effectLst/>
          </p:spPr>
          <p:txBody>
            <a:bodyPr wrap="square" lIns="45719" tIns="45719" rIns="45719" bIns="45719" numCol="1" anchor="t">
              <a:noAutofit/>
            </a:bodyPr>
            <a:lstStyle/>
            <a:p>
              <a:endParaRPr/>
            </a:p>
          </p:txBody>
        </p:sp>
        <p:grpSp>
          <p:nvGrpSpPr>
            <p:cNvPr id="228" name="Group"/>
            <p:cNvGrpSpPr/>
            <p:nvPr/>
          </p:nvGrpSpPr>
          <p:grpSpPr>
            <a:xfrm>
              <a:off x="1849885" y="71289"/>
              <a:ext cx="759933" cy="677114"/>
              <a:chOff x="-69864" y="-10951"/>
              <a:chExt cx="759931" cy="677112"/>
            </a:xfrm>
          </p:grpSpPr>
          <p:grpSp>
            <p:nvGrpSpPr>
              <p:cNvPr id="221" name="Triangle"/>
              <p:cNvGrpSpPr/>
              <p:nvPr/>
            </p:nvGrpSpPr>
            <p:grpSpPr>
              <a:xfrm>
                <a:off x="-69865" y="37402"/>
                <a:ext cx="407537" cy="628760"/>
                <a:chOff x="0" y="0"/>
                <a:chExt cx="407535" cy="628758"/>
              </a:xfrm>
            </p:grpSpPr>
            <p:sp>
              <p:nvSpPr>
                <p:cNvPr id="220" name="Triangle"/>
                <p:cNvSpPr/>
                <p:nvPr/>
              </p:nvSpPr>
              <p:spPr>
                <a:xfrm>
                  <a:off x="69864" y="164777"/>
                  <a:ext cx="267808" cy="4131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a:noFill/>
                </a:ln>
                <a:effectLst/>
              </p:spPr>
              <p:txBody>
                <a:bodyPr wrap="square" lIns="45719" tIns="45719" rIns="45719" bIns="45719" numCol="1" anchor="ctr">
                  <a:noAutofit/>
                </a:bodyPr>
                <a:lstStyle/>
                <a:p>
                  <a:endParaRPr/>
                </a:p>
              </p:txBody>
            </p:sp>
            <p:pic>
              <p:nvPicPr>
                <p:cNvPr id="219" name="Triangle Triangle" descr="Triangle Triangle"/>
                <p:cNvPicPr>
                  <a:picLocks/>
                </p:cNvPicPr>
                <p:nvPr/>
              </p:nvPicPr>
              <p:blipFill>
                <a:blip r:embed="rId3"/>
                <a:stretch>
                  <a:fillRect/>
                </a:stretch>
              </p:blipFill>
              <p:spPr>
                <a:xfrm>
                  <a:off x="-1" y="0"/>
                  <a:ext cx="407537" cy="628759"/>
                </a:xfrm>
                <a:prstGeom prst="rect">
                  <a:avLst/>
                </a:prstGeom>
                <a:effectLst/>
              </p:spPr>
            </p:pic>
          </p:grpSp>
          <p:grpSp>
            <p:nvGrpSpPr>
              <p:cNvPr id="224" name="Triangle"/>
              <p:cNvGrpSpPr/>
              <p:nvPr/>
            </p:nvGrpSpPr>
            <p:grpSpPr>
              <a:xfrm>
                <a:off x="282531" y="37402"/>
                <a:ext cx="407537" cy="628760"/>
                <a:chOff x="0" y="0"/>
                <a:chExt cx="407535" cy="628758"/>
              </a:xfrm>
            </p:grpSpPr>
            <p:sp>
              <p:nvSpPr>
                <p:cNvPr id="223" name="Triangle"/>
                <p:cNvSpPr/>
                <p:nvPr/>
              </p:nvSpPr>
              <p:spPr>
                <a:xfrm>
                  <a:off x="69864" y="164777"/>
                  <a:ext cx="267808" cy="41318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a:noFill/>
                </a:ln>
                <a:effectLst/>
              </p:spPr>
              <p:txBody>
                <a:bodyPr wrap="square" lIns="45719" tIns="45719" rIns="45719" bIns="45719" numCol="1" anchor="ctr">
                  <a:noAutofit/>
                </a:bodyPr>
                <a:lstStyle/>
                <a:p>
                  <a:endParaRPr/>
                </a:p>
              </p:txBody>
            </p:sp>
            <p:pic>
              <p:nvPicPr>
                <p:cNvPr id="222" name="Triangle Triangle" descr="Triangle Triangle"/>
                <p:cNvPicPr>
                  <a:picLocks/>
                </p:cNvPicPr>
                <p:nvPr/>
              </p:nvPicPr>
              <p:blipFill>
                <a:blip r:embed="rId3"/>
                <a:stretch>
                  <a:fillRect/>
                </a:stretch>
              </p:blipFill>
              <p:spPr>
                <a:xfrm>
                  <a:off x="-1" y="0"/>
                  <a:ext cx="407537" cy="628759"/>
                </a:xfrm>
                <a:prstGeom prst="rect">
                  <a:avLst/>
                </a:prstGeom>
                <a:effectLst/>
              </p:spPr>
            </p:pic>
          </p:grpSp>
          <p:grpSp>
            <p:nvGrpSpPr>
              <p:cNvPr id="227" name="Triangle"/>
              <p:cNvGrpSpPr/>
              <p:nvPr/>
            </p:nvGrpSpPr>
            <p:grpSpPr>
              <a:xfrm>
                <a:off x="109936" y="-10952"/>
                <a:ext cx="394284" cy="668291"/>
                <a:chOff x="0" y="0"/>
                <a:chExt cx="394283" cy="668289"/>
              </a:xfrm>
            </p:grpSpPr>
            <p:sp>
              <p:nvSpPr>
                <p:cNvPr id="226" name="Triangle"/>
                <p:cNvSpPr/>
                <p:nvPr/>
              </p:nvSpPr>
              <p:spPr>
                <a:xfrm>
                  <a:off x="63238" y="10951"/>
                  <a:ext cx="267808" cy="60653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FFFF"/>
                </a:solidFill>
                <a:ln>
                  <a:noFill/>
                </a:ln>
                <a:effectLst/>
              </p:spPr>
              <p:txBody>
                <a:bodyPr wrap="square" lIns="45719" tIns="45719" rIns="45719" bIns="45719" numCol="1" anchor="ctr">
                  <a:noAutofit/>
                </a:bodyPr>
                <a:lstStyle/>
                <a:p>
                  <a:endParaRPr/>
                </a:p>
              </p:txBody>
            </p:sp>
            <p:pic>
              <p:nvPicPr>
                <p:cNvPr id="225" name="Triangle Triangle" descr="Triangle Triangle"/>
                <p:cNvPicPr>
                  <a:picLocks/>
                </p:cNvPicPr>
                <p:nvPr/>
              </p:nvPicPr>
              <p:blipFill>
                <a:blip r:embed="rId4"/>
                <a:stretch>
                  <a:fillRect/>
                </a:stretch>
              </p:blipFill>
              <p:spPr>
                <a:xfrm>
                  <a:off x="0" y="-1"/>
                  <a:ext cx="394284" cy="668291"/>
                </a:xfrm>
                <a:prstGeom prst="rect">
                  <a:avLst/>
                </a:prstGeom>
                <a:effectLst/>
              </p:spPr>
            </p:pic>
          </p:grpSp>
        </p:grpSp>
      </p:grpSp>
      <p:sp>
        <p:nvSpPr>
          <p:cNvPr id="230" name="仁"/>
          <p:cNvSpPr txBox="1"/>
          <p:nvPr/>
        </p:nvSpPr>
        <p:spPr>
          <a:xfrm>
            <a:off x="8570754" y="3511040"/>
            <a:ext cx="744276" cy="9028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pPr lvl="1" indent="228600">
              <a:lnSpc>
                <a:spcPct val="90000"/>
              </a:lnSpc>
              <a:spcBef>
                <a:spcPts val="1000"/>
              </a:spcBef>
              <a:defRPr sz="5000">
                <a:solidFill>
                  <a:schemeClr val="accent1"/>
                </a:solidFill>
                <a:latin typeface="华文楷体"/>
                <a:ea typeface="华文楷体"/>
                <a:cs typeface="华文楷体"/>
                <a:sym typeface="华文楷体"/>
              </a:defRPr>
            </a:pPr>
            <a:r>
              <a:rPr dirty="0" err="1"/>
              <a:t>仁</a:t>
            </a:r>
            <a:endParaRPr dirty="0"/>
          </a:p>
        </p:txBody>
      </p:sp>
      <p:grpSp>
        <p:nvGrpSpPr>
          <p:cNvPr id="233" name="Group"/>
          <p:cNvGrpSpPr/>
          <p:nvPr/>
        </p:nvGrpSpPr>
        <p:grpSpPr>
          <a:xfrm>
            <a:off x="5275769" y="2645484"/>
            <a:ext cx="2938142" cy="902832"/>
            <a:chOff x="0" y="0"/>
            <a:chExt cx="3138566" cy="1005839"/>
          </a:xfrm>
        </p:grpSpPr>
        <p:sp>
          <p:nvSpPr>
            <p:cNvPr id="231" name="人"/>
            <p:cNvSpPr txBox="1"/>
            <p:nvPr/>
          </p:nvSpPr>
          <p:spPr>
            <a:xfrm>
              <a:off x="0" y="0"/>
              <a:ext cx="795047" cy="1005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lvl="1" indent="228600">
                <a:lnSpc>
                  <a:spcPct val="90000"/>
                </a:lnSpc>
                <a:spcBef>
                  <a:spcPts val="1000"/>
                </a:spcBef>
                <a:defRPr sz="5000">
                  <a:solidFill>
                    <a:schemeClr val="accent1"/>
                  </a:solidFill>
                  <a:latin typeface="华文楷体"/>
                  <a:ea typeface="华文楷体"/>
                  <a:cs typeface="华文楷体"/>
                  <a:sym typeface="华文楷体"/>
                </a:defRPr>
              </a:pPr>
              <a:r>
                <a:rPr dirty="0" err="1"/>
                <a:t>人</a:t>
              </a:r>
              <a:endParaRPr dirty="0"/>
            </a:p>
          </p:txBody>
        </p:sp>
        <p:sp>
          <p:nvSpPr>
            <p:cNvPr id="232" name="二"/>
            <p:cNvSpPr txBox="1"/>
            <p:nvPr/>
          </p:nvSpPr>
          <p:spPr>
            <a:xfrm>
              <a:off x="2343520" y="0"/>
              <a:ext cx="795047" cy="1005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noAutofit/>
            </a:bodyPr>
            <a:lstStyle/>
            <a:p>
              <a:pPr lvl="1" indent="228600">
                <a:lnSpc>
                  <a:spcPct val="90000"/>
                </a:lnSpc>
                <a:spcBef>
                  <a:spcPts val="1000"/>
                </a:spcBef>
                <a:defRPr sz="5000">
                  <a:solidFill>
                    <a:schemeClr val="accent1"/>
                  </a:solidFill>
                  <a:latin typeface="华文楷体"/>
                  <a:ea typeface="华文楷体"/>
                  <a:cs typeface="华文楷体"/>
                  <a:sym typeface="华文楷体"/>
                </a:defRPr>
              </a:pPr>
              <a:r>
                <a:rPr dirty="0" err="1"/>
                <a:t>二</a:t>
              </a:r>
              <a:endParaRPr dirty="0"/>
            </a:p>
          </p:txBody>
        </p:sp>
      </p:grpSp>
      <p:sp>
        <p:nvSpPr>
          <p:cNvPr id="29" name="Title 1">
            <a:extLst>
              <a:ext uri="{FF2B5EF4-FFF2-40B4-BE49-F238E27FC236}">
                <a16:creationId xmlns:a16="http://schemas.microsoft.com/office/drawing/2014/main" id="{BC784560-AC82-1848-98AC-3F4101EE23ED}"/>
              </a:ext>
            </a:extLst>
          </p:cNvPr>
          <p:cNvSpPr txBox="1">
            <a:spLocks/>
          </p:cNvSpPr>
          <p:nvPr/>
        </p:nvSpPr>
        <p:spPr>
          <a:xfrm>
            <a:off x="2536045" y="9808"/>
            <a:ext cx="8811998"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a:lstStyle>
          <a:p>
            <a:pPr hangingPunct="1"/>
            <a:r>
              <a:rPr lang="en-GB" sz="3600" b="1" dirty="0">
                <a:latin typeface="Arial" panose="020B0604020202020204" pitchFamily="34" charset="0"/>
                <a:cs typeface="Arial" panose="020B0604020202020204" pitchFamily="34" charset="0"/>
              </a:rPr>
              <a:t>Logograms</a:t>
            </a:r>
          </a:p>
        </p:txBody>
      </p:sp>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235</TotalTime>
  <Words>3850</Words>
  <Application>Microsoft Macintosh PowerPoint</Application>
  <PresentationFormat>Widescreen</PresentationFormat>
  <Paragraphs>469</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Calibri Light</vt:lpstr>
      <vt:lpstr>华文楷体</vt:lpstr>
      <vt:lpstr>Trebuchet MS</vt:lpstr>
      <vt:lpstr>Office Theme</vt:lpstr>
      <vt:lpstr>Introduction to Chinese Philosophy: Confucianism I</vt:lpstr>
      <vt:lpstr>About the Course</vt:lpstr>
      <vt:lpstr>Philosophers &amp; Texts</vt:lpstr>
      <vt:lpstr>Summary</vt:lpstr>
      <vt:lpstr>PowerPoint Presentation</vt:lpstr>
      <vt:lpstr>PowerPoint Presentation</vt:lpstr>
      <vt:lpstr>PowerPoint Presentation</vt:lpstr>
      <vt:lpstr>PowerPoint Presentation</vt:lpstr>
      <vt:lpstr>PowerPoint Presentation</vt:lpstr>
      <vt:lpstr>Scripts</vt:lpstr>
      <vt:lpstr>PowerPoint Presentation</vt:lpstr>
      <vt:lpstr>PowerPoint Presentation</vt:lpstr>
      <vt:lpstr>PowerPoint Presentation</vt:lpstr>
      <vt:lpstr>PowerPoint Presentation</vt:lpstr>
      <vt:lpstr>Religion or Philosophy?</vt:lpstr>
      <vt:lpstr>Myth or History?</vt:lpstr>
      <vt:lpstr>PowerPoint Presentation</vt:lpstr>
      <vt:lpstr>PowerPoint Presentation</vt:lpstr>
      <vt:lpstr>PowerPoint Presentation</vt:lpstr>
      <vt:lpstr>PowerPoint Presentation</vt:lpstr>
      <vt:lpstr>What Is the Way to be Human?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Centre for Open Learning The University of Edinburgh Paterson’s Land Holyrood Road Edinburgh EH8 8AQ  T: 0131 6504400 E: col@ed.ac.uk W: www.ed.ac.uk/open-learning  Facebook: www.facebook.com/uoeshortcourses Twitter: www.twitter.com/uoeshortcourses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Chinese Philosophy: Confucianism I</dc:title>
  <cp:lastModifiedBy>CAMPBELL Lorna</cp:lastModifiedBy>
  <cp:revision>55</cp:revision>
  <dcterms:modified xsi:type="dcterms:W3CDTF">2020-07-28T15:12:44Z</dcterms:modified>
</cp:coreProperties>
</file>