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61" r:id="rId5"/>
    <p:sldId id="454" r:id="rId6"/>
    <p:sldId id="456" r:id="rId7"/>
    <p:sldId id="481" r:id="rId8"/>
    <p:sldId id="468" r:id="rId9"/>
    <p:sldId id="467" r:id="rId10"/>
    <p:sldId id="440" r:id="rId11"/>
    <p:sldId id="484" r:id="rId12"/>
    <p:sldId id="469" r:id="rId13"/>
    <p:sldId id="470" r:id="rId14"/>
    <p:sldId id="473" r:id="rId15"/>
    <p:sldId id="482" r:id="rId16"/>
    <p:sldId id="471" r:id="rId17"/>
    <p:sldId id="474" r:id="rId18"/>
    <p:sldId id="489" r:id="rId19"/>
    <p:sldId id="490" r:id="rId20"/>
    <p:sldId id="433" r:id="rId21"/>
    <p:sldId id="476" r:id="rId22"/>
    <p:sldId id="472" r:id="rId23"/>
    <p:sldId id="486" r:id="rId24"/>
    <p:sldId id="477" r:id="rId25"/>
    <p:sldId id="479" r:id="rId26"/>
    <p:sldId id="438" r:id="rId27"/>
    <p:sldId id="4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49"/>
  </p:normalViewPr>
  <p:slideViewPr>
    <p:cSldViewPr snapToGrid="0">
      <p:cViewPr varScale="1">
        <p:scale>
          <a:sx n="76" d="100"/>
          <a:sy n="76" d="100"/>
        </p:scale>
        <p:origin x="216" y="75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diagrams/_rels/data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19.png"/><Relationship Id="rId2" Type="http://schemas.microsoft.com/office/2007/relationships/hdphoto" Target="../media/hdphoto2.wdp"/><Relationship Id="rId1" Type="http://schemas.openxmlformats.org/officeDocument/2006/relationships/image" Target="../media/image16.png"/><Relationship Id="rId6" Type="http://schemas.microsoft.com/office/2007/relationships/hdphoto" Target="../media/hdphoto4.wdp"/><Relationship Id="rId5" Type="http://schemas.openxmlformats.org/officeDocument/2006/relationships/image" Target="../media/image1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diagrams/_rels/drawing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19.png"/><Relationship Id="rId2" Type="http://schemas.microsoft.com/office/2007/relationships/hdphoto" Target="../media/hdphoto2.wdp"/><Relationship Id="rId1" Type="http://schemas.openxmlformats.org/officeDocument/2006/relationships/image" Target="../media/image16.png"/><Relationship Id="rId6" Type="http://schemas.microsoft.com/office/2007/relationships/hdphoto" Target="../media/hdphoto4.wdp"/><Relationship Id="rId5" Type="http://schemas.openxmlformats.org/officeDocument/2006/relationships/image" Target="../media/image1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F061A2-BDC4-7B4C-AA98-296083082072}" type="doc">
      <dgm:prSet loTypeId="urn:microsoft.com/office/officeart/2008/layout/HexagonCluster" loCatId="" qsTypeId="urn:microsoft.com/office/officeart/2005/8/quickstyle/simple1" qsCatId="simple" csTypeId="urn:microsoft.com/office/officeart/2005/8/colors/accent0_1" csCatId="mainScheme" phldr="1"/>
      <dgm:spPr/>
    </dgm:pt>
    <dgm:pt modelId="{85F474B7-3197-1E4B-ACD4-D1665647BC56}">
      <dgm:prSet phldrT="[Text]" custT="1"/>
      <dgm:spPr/>
      <dgm:t>
        <a:bodyPr/>
        <a:lstStyle/>
        <a:p>
          <a:r>
            <a:rPr lang="en-US" sz="1600">
              <a:latin typeface="Calibri" panose="020F0502020204030204" pitchFamily="34" charset="0"/>
              <a:cs typeface="Calibri" panose="020F0502020204030204" pitchFamily="34" charset="0"/>
            </a:rPr>
            <a:t>At the heart of ELDeR is the design of student learning experiences</a:t>
          </a:r>
        </a:p>
      </dgm:t>
      <dgm:extLst>
        <a:ext uri="{E40237B7-FDA0-4F09-8148-C483321AD2D9}">
          <dgm14:cNvPr xmlns:dgm14="http://schemas.microsoft.com/office/drawing/2010/diagram" id="0" name="" descr="At the heart of ELDeR is the design of student learning experiences&#10;"/>
        </a:ext>
      </dgm:extLst>
    </dgm:pt>
    <dgm:pt modelId="{F31EDCC2-CDFA-9646-B9B9-2B295A113C83}" type="parTrans" cxnId="{0531DC09-922C-9F43-B240-E4784DBE7E51}">
      <dgm:prSet/>
      <dgm:spPr/>
      <dgm:t>
        <a:bodyPr/>
        <a:lstStyle/>
        <a:p>
          <a:endParaRPr lang="en-US"/>
        </a:p>
      </dgm:t>
    </dgm:pt>
    <dgm:pt modelId="{BF4671FD-4613-4741-9D93-6CCE5EF44934}" type="sibTrans" cxnId="{0531DC09-922C-9F43-B240-E4784DBE7E5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t>
        <a:bodyPr/>
        <a:lstStyle/>
        <a:p>
          <a:endParaRPr lang="en-US"/>
        </a:p>
      </dgm:t>
      <dgm:extLst>
        <a:ext uri="{E40237B7-FDA0-4F09-8148-C483321AD2D9}">
          <dgm14:cNvPr xmlns:dgm14="http://schemas.microsoft.com/office/drawing/2010/diagram" id="0" name="" title="&quot;&quot;">
            <a:extLst>
              <a:ext uri="{C183D7F6-B498-43B3-948B-1728B52AA6E4}">
                <adec:decorative xmlns:adec="http://schemas.microsoft.com/office/drawing/2017/decorative" val="1"/>
              </a:ext>
            </a:extLst>
          </dgm14:cNvPr>
        </a:ext>
      </dgm:extLst>
    </dgm:pt>
    <dgm:pt modelId="{DD2E5356-0AB7-FF43-BE8F-1E34CF482671}">
      <dgm:prSet phldrT="[Text]" custT="1"/>
      <dgm:spPr/>
      <dgm:t>
        <a:bodyPr/>
        <a:lstStyle/>
        <a:p>
          <a:r>
            <a:rPr lang="en-US" sz="1800">
              <a:latin typeface="Calibri" panose="020F0502020204030204" pitchFamily="34" charset="0"/>
              <a:cs typeface="Calibri" panose="020F0502020204030204" pitchFamily="34" charset="0"/>
            </a:rPr>
            <a:t>2-day, collaborative, team-based, learning design workshop</a:t>
          </a:r>
        </a:p>
      </dgm:t>
      <dgm:extLst>
        <a:ext uri="{E40237B7-FDA0-4F09-8148-C483321AD2D9}">
          <dgm14:cNvPr xmlns:dgm14="http://schemas.microsoft.com/office/drawing/2010/diagram" id="0" name="" descr="2-day, collaborative, team-based, learning design workshop&#10;"/>
        </a:ext>
      </dgm:extLst>
    </dgm:pt>
    <dgm:pt modelId="{E6F6F898-54B3-AE4B-A5EB-A9B22F05032B}" type="parTrans" cxnId="{2DD50AFF-0303-B64F-8060-87690AD658DC}">
      <dgm:prSet/>
      <dgm:spPr/>
      <dgm:t>
        <a:bodyPr/>
        <a:lstStyle/>
        <a:p>
          <a:endParaRPr lang="en-US"/>
        </a:p>
      </dgm:t>
    </dgm:pt>
    <dgm:pt modelId="{AF51C1DB-9814-664D-8AAF-780D25A40042}" type="sibTrans" cxnId="{2DD50AFF-0303-B64F-8060-87690AD658D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en-US"/>
        </a:p>
      </dgm:t>
      <dgm:extLst>
        <a:ext uri="{E40237B7-FDA0-4F09-8148-C483321AD2D9}">
          <dgm14:cNvPr xmlns:dgm14="http://schemas.microsoft.com/office/drawing/2010/diagram" id="0" name="" title="&quot;&quot;">
            <a:extLst>
              <a:ext uri="{C183D7F6-B498-43B3-948B-1728B52AA6E4}">
                <adec:decorative xmlns:adec="http://schemas.microsoft.com/office/drawing/2017/decorative" val="1"/>
              </a:ext>
            </a:extLst>
          </dgm14:cNvPr>
        </a:ext>
      </dgm:extLst>
    </dgm:pt>
    <dgm:pt modelId="{7EF346B5-2E9C-324D-817A-D51217239833}">
      <dgm:prSet phldrT="[Text]" custT="1"/>
      <dgm:spPr/>
      <dgm:t>
        <a:bodyPr/>
        <a:lstStyle/>
        <a:p>
          <a:r>
            <a:rPr lang="en-US" sz="2000">
              <a:latin typeface="Calibri" panose="020F0502020204030204" pitchFamily="34" charset="0"/>
              <a:cs typeface="Calibri" panose="020F0502020204030204" pitchFamily="34" charset="0"/>
            </a:rPr>
            <a:t>Facilitators and learning designers</a:t>
          </a:r>
        </a:p>
      </dgm:t>
      <dgm:extLst>
        <a:ext uri="{E40237B7-FDA0-4F09-8148-C483321AD2D9}">
          <dgm14:cNvPr xmlns:dgm14="http://schemas.microsoft.com/office/drawing/2010/diagram" id="0" name="" descr="Facilitators and learning designers&#10;"/>
        </a:ext>
      </dgm:extLst>
    </dgm:pt>
    <dgm:pt modelId="{0BCC9502-73C1-A94C-9EDA-56916815ADE4}" type="parTrans" cxnId="{F3591FD2-5700-B348-9143-1DE65589A3DC}">
      <dgm:prSet/>
      <dgm:spPr/>
      <dgm:t>
        <a:bodyPr/>
        <a:lstStyle/>
        <a:p>
          <a:endParaRPr lang="en-US"/>
        </a:p>
      </dgm:t>
    </dgm:pt>
    <dgm:pt modelId="{305CE484-4FB0-CB4F-AEDA-70567D6C4836}" type="sibTrans" cxnId="{F3591FD2-5700-B348-9143-1DE65589A3DC}">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t>
        <a:bodyPr/>
        <a:lstStyle/>
        <a:p>
          <a:endParaRPr lang="en-US"/>
        </a:p>
      </dgm:t>
      <dgm:extLst>
        <a:ext uri="{E40237B7-FDA0-4F09-8148-C483321AD2D9}">
          <dgm14:cNvPr xmlns:dgm14="http://schemas.microsoft.com/office/drawing/2010/diagram" id="0" name="" title="&quot;&quot;">
            <a:extLst>
              <a:ext uri="{C183D7F6-B498-43B3-948B-1728B52AA6E4}">
                <adec:decorative xmlns:adec="http://schemas.microsoft.com/office/drawing/2017/decorative" val="1"/>
              </a:ext>
            </a:extLst>
          </dgm14:cNvPr>
        </a:ext>
      </dgm:extLst>
    </dgm:pt>
    <dgm:pt modelId="{FABB1A78-51AD-1E44-80F3-6BE1C566EDFE}">
      <dgm:prSet phldrT="[Text]"/>
      <dgm:spPr/>
      <dgm:t>
        <a:bodyPr/>
        <a:lstStyle/>
        <a:p>
          <a:r>
            <a:rPr lang="en-US">
              <a:latin typeface="Calibri" panose="020F0502020204030204" pitchFamily="34" charset="0"/>
              <a:cs typeface="Calibri" panose="020F0502020204030204" pitchFamily="34" charset="0"/>
            </a:rPr>
            <a:t>Framework to develop: building blocks for course</a:t>
          </a:r>
        </a:p>
      </dgm:t>
      <dgm:extLst>
        <a:ext uri="{E40237B7-FDA0-4F09-8148-C483321AD2D9}">
          <dgm14:cNvPr xmlns:dgm14="http://schemas.microsoft.com/office/drawing/2010/diagram" id="0" name="" descr="Framework to develop: building blocks for course&#10;"/>
        </a:ext>
      </dgm:extLst>
    </dgm:pt>
    <dgm:pt modelId="{C1091B98-A376-AE48-A638-722A2ECD57A7}" type="parTrans" cxnId="{2F6DC215-D2CC-2D4E-9F0E-353C1A374062}">
      <dgm:prSet/>
      <dgm:spPr/>
      <dgm:t>
        <a:bodyPr/>
        <a:lstStyle/>
        <a:p>
          <a:endParaRPr lang="en-US"/>
        </a:p>
      </dgm:t>
    </dgm:pt>
    <dgm:pt modelId="{D5D88577-F221-E747-84F7-D61DABF44226}" type="sibTrans" cxnId="{2F6DC215-D2CC-2D4E-9F0E-353C1A374062}">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t>
        <a:bodyPr/>
        <a:lstStyle/>
        <a:p>
          <a:endParaRPr lang="en-US"/>
        </a:p>
      </dgm:t>
      <dgm:extLst>
        <a:ext uri="{E40237B7-FDA0-4F09-8148-C483321AD2D9}">
          <dgm14:cNvPr xmlns:dgm14="http://schemas.microsoft.com/office/drawing/2010/diagram" id="0" name="" title="&quot;&quot;">
            <a:extLst>
              <a:ext uri="{C183D7F6-B498-43B3-948B-1728B52AA6E4}">
                <adec:decorative xmlns:adec="http://schemas.microsoft.com/office/drawing/2017/decorative" val="1"/>
              </a:ext>
            </a:extLst>
          </dgm14:cNvPr>
        </a:ext>
      </dgm:extLst>
    </dgm:pt>
    <dgm:pt modelId="{31266F48-4AF6-0945-A829-72EB67CDC41D}">
      <dgm:prSet phldrT="[Text]" custT="1"/>
      <dgm:spPr/>
      <dgm:t>
        <a:bodyPr/>
        <a:lstStyle/>
        <a:p>
          <a:r>
            <a:rPr lang="en-US" sz="1700">
              <a:latin typeface="Calibri" panose="020F0502020204030204" pitchFamily="34" charset="0"/>
              <a:cs typeface="Calibri" panose="020F0502020204030204" pitchFamily="34" charset="0"/>
            </a:rPr>
            <a:t>This is a safe space. There are no silly questions</a:t>
          </a:r>
        </a:p>
      </dgm:t>
      <dgm:extLst>
        <a:ext uri="{E40237B7-FDA0-4F09-8148-C483321AD2D9}">
          <dgm14:cNvPr xmlns:dgm14="http://schemas.microsoft.com/office/drawing/2010/diagram" id="0" name="" descr="This is a safe space. There are no silly questions&#10;"/>
        </a:ext>
      </dgm:extLst>
    </dgm:pt>
    <dgm:pt modelId="{1A846C21-DA68-B846-BDAA-D613A897C917}" type="parTrans" cxnId="{7CE44F37-4D24-BB4A-AB8A-F5BC24BC7236}">
      <dgm:prSet/>
      <dgm:spPr/>
      <dgm:t>
        <a:bodyPr/>
        <a:lstStyle/>
        <a:p>
          <a:endParaRPr lang="en-US"/>
        </a:p>
      </dgm:t>
    </dgm:pt>
    <dgm:pt modelId="{E46317C1-9633-4547-BFDE-7D8DD4A06D09}" type="sibTrans" cxnId="{7CE44F37-4D24-BB4A-AB8A-F5BC24BC7236}">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t>
        <a:bodyPr/>
        <a:lstStyle/>
        <a:p>
          <a:endParaRPr lang="en-US"/>
        </a:p>
      </dgm:t>
      <dgm:extLst>
        <a:ext uri="{E40237B7-FDA0-4F09-8148-C483321AD2D9}">
          <dgm14:cNvPr xmlns:dgm14="http://schemas.microsoft.com/office/drawing/2010/diagram" id="0" name="" title="&quot;&quot;">
            <a:extLst>
              <a:ext uri="{C183D7F6-B498-43B3-948B-1728B52AA6E4}">
                <adec:decorative xmlns:adec="http://schemas.microsoft.com/office/drawing/2017/decorative" val="1"/>
              </a:ext>
            </a:extLst>
          </dgm14:cNvPr>
        </a:ext>
      </dgm:extLst>
    </dgm:pt>
    <dgm:pt modelId="{8D1C1A86-BE37-2849-A52F-38AC5A98D560}">
      <dgm:prSet phldrT="[Text]" custT="1"/>
      <dgm:spPr/>
      <dgm:t>
        <a:bodyPr/>
        <a:lstStyle/>
        <a:p>
          <a:r>
            <a:rPr lang="en-US" sz="1700">
              <a:latin typeface="Calibri" panose="020F0502020204030204" pitchFamily="34" charset="0"/>
              <a:cs typeface="Calibri" panose="020F0502020204030204" pitchFamily="34" charset="0"/>
            </a:rPr>
            <a:t>Collaborative document populated live – digital artefact to take away</a:t>
          </a:r>
        </a:p>
      </dgm:t>
      <dgm:extLst>
        <a:ext uri="{E40237B7-FDA0-4F09-8148-C483321AD2D9}">
          <dgm14:cNvPr xmlns:dgm14="http://schemas.microsoft.com/office/drawing/2010/diagram" id="0" name="" descr="Collaborative document populated live – digital artefact to take away&#10;"/>
        </a:ext>
      </dgm:extLst>
    </dgm:pt>
    <dgm:pt modelId="{5994666A-26FB-FE41-BB27-D8BBEB2FFDC9}" type="parTrans" cxnId="{5437F2A4-C730-E847-9CE9-20FB1CAEF652}">
      <dgm:prSet/>
      <dgm:spPr/>
      <dgm:t>
        <a:bodyPr/>
        <a:lstStyle/>
        <a:p>
          <a:endParaRPr lang="en-US"/>
        </a:p>
      </dgm:t>
    </dgm:pt>
    <dgm:pt modelId="{D07330A6-3DF4-8D4A-A7D2-A010F0E485CC}" type="sibTrans" cxnId="{5437F2A4-C730-E847-9CE9-20FB1CAEF652}">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t="-37000" b="-37000"/>
          </a:stretch>
        </a:blipFill>
      </dgm:spPr>
      <dgm:t>
        <a:bodyPr/>
        <a:lstStyle/>
        <a:p>
          <a:endParaRPr lang="en-US"/>
        </a:p>
      </dgm:t>
      <dgm:extLst>
        <a:ext uri="{E40237B7-FDA0-4F09-8148-C483321AD2D9}">
          <dgm14:cNvPr xmlns:dgm14="http://schemas.microsoft.com/office/drawing/2010/diagram" id="0" name="" title="&quot;&quot;">
            <a:extLst>
              <a:ext uri="{C183D7F6-B498-43B3-948B-1728B52AA6E4}">
                <adec:decorative xmlns:adec="http://schemas.microsoft.com/office/drawing/2017/decorative" val="1"/>
              </a:ext>
            </a:extLst>
          </dgm14:cNvPr>
        </a:ext>
      </dgm:extLst>
    </dgm:pt>
    <dgm:pt modelId="{B3897C6B-9DB3-3345-A83D-983A06846FFF}" type="pres">
      <dgm:prSet presAssocID="{A8F061A2-BDC4-7B4C-AA98-296083082072}" presName="Name0" presStyleCnt="0">
        <dgm:presLayoutVars>
          <dgm:chMax val="21"/>
          <dgm:chPref val="21"/>
        </dgm:presLayoutVars>
      </dgm:prSet>
      <dgm:spPr/>
    </dgm:pt>
    <dgm:pt modelId="{0C954B9F-857F-EC41-ADE5-364BACE74ED4}" type="pres">
      <dgm:prSet presAssocID="{85F474B7-3197-1E4B-ACD4-D1665647BC56}" presName="text1" presStyleCnt="0"/>
      <dgm:spPr/>
    </dgm:pt>
    <dgm:pt modelId="{0548A223-4943-FF4D-87D8-34C0C72F8050}" type="pres">
      <dgm:prSet presAssocID="{85F474B7-3197-1E4B-ACD4-D1665647BC56}" presName="textRepeatNode" presStyleLbl="alignNode1" presStyleIdx="0" presStyleCnt="6">
        <dgm:presLayoutVars>
          <dgm:chMax val="0"/>
          <dgm:chPref val="0"/>
          <dgm:bulletEnabled val="1"/>
        </dgm:presLayoutVars>
      </dgm:prSet>
      <dgm:spPr/>
    </dgm:pt>
    <dgm:pt modelId="{AA8BBBD9-A985-CF4B-9DA6-9CEA29BBD825}" type="pres">
      <dgm:prSet presAssocID="{85F474B7-3197-1E4B-ACD4-D1665647BC56}" presName="textaccent1" presStyleCnt="0"/>
      <dgm:spPr/>
    </dgm:pt>
    <dgm:pt modelId="{8A1BD49D-9371-784E-8099-8364C75B026B}" type="pres">
      <dgm:prSet presAssocID="{85F474B7-3197-1E4B-ACD4-D1665647BC56}" presName="accentRepeatNode" presStyleLbl="solidAlignAcc1" presStyleIdx="0" presStyleCnt="12" custLinFactX="-349564" custLinFactY="400000" custLinFactNeighborX="-400000" custLinFactNeighborY="424480"/>
      <dgm:spPr>
        <a:noFill/>
        <a:ln>
          <a:noFill/>
        </a:ln>
      </dgm:spPr>
    </dgm:pt>
    <dgm:pt modelId="{FEC21916-BBCB-4E4A-A049-A41BFD1F4AC1}" type="pres">
      <dgm:prSet presAssocID="{BF4671FD-4613-4741-9D93-6CCE5EF44934}" presName="image1" presStyleCnt="0"/>
      <dgm:spPr/>
    </dgm:pt>
    <dgm:pt modelId="{08ADB5AD-0FAF-E44A-A58D-A8C3914F19F3}" type="pres">
      <dgm:prSet presAssocID="{BF4671FD-4613-4741-9D93-6CCE5EF44934}" presName="imageRepeatNode" presStyleLbl="alignAcc1" presStyleIdx="0" presStyleCnt="6" custLinFactNeighborX="-1430" custLinFactNeighborY="-580"/>
      <dgm:spPr/>
    </dgm:pt>
    <dgm:pt modelId="{9DDB5717-2475-684C-9F65-10C9B36F87BF}" type="pres">
      <dgm:prSet presAssocID="{BF4671FD-4613-4741-9D93-6CCE5EF44934}" presName="imageaccent1" presStyleCnt="0"/>
      <dgm:spPr/>
    </dgm:pt>
    <dgm:pt modelId="{4D2C6DD7-1524-7342-B948-D7BEEE026659}" type="pres">
      <dgm:prSet presAssocID="{BF4671FD-4613-4741-9D93-6CCE5EF44934}" presName="accentRepeatNode" presStyleLbl="solidAlignAcc1" presStyleIdx="1" presStyleCnt="12" custLinFactX="200000" custLinFactY="400000" custLinFactNeighborX="209028" custLinFactNeighborY="459219"/>
      <dgm:spPr>
        <a:noFill/>
        <a:ln>
          <a:noFill/>
        </a:ln>
      </dgm:spPr>
    </dgm:pt>
    <dgm:pt modelId="{9F10061A-164A-154C-B72B-13B52C81A562}" type="pres">
      <dgm:prSet presAssocID="{DD2E5356-0AB7-FF43-BE8F-1E34CF482671}" presName="text2" presStyleCnt="0"/>
      <dgm:spPr/>
    </dgm:pt>
    <dgm:pt modelId="{0452DFC8-71D4-E44A-AFDE-89C000476D4C}" type="pres">
      <dgm:prSet presAssocID="{DD2E5356-0AB7-FF43-BE8F-1E34CF482671}" presName="textRepeatNode" presStyleLbl="alignNode1" presStyleIdx="1" presStyleCnt="6">
        <dgm:presLayoutVars>
          <dgm:chMax val="0"/>
          <dgm:chPref val="0"/>
          <dgm:bulletEnabled val="1"/>
        </dgm:presLayoutVars>
      </dgm:prSet>
      <dgm:spPr/>
    </dgm:pt>
    <dgm:pt modelId="{E73B6E50-8CDB-5146-AD9E-1F5810652BFB}" type="pres">
      <dgm:prSet presAssocID="{DD2E5356-0AB7-FF43-BE8F-1E34CF482671}" presName="textaccent2" presStyleCnt="0"/>
      <dgm:spPr/>
    </dgm:pt>
    <dgm:pt modelId="{2BB6CC8F-265C-A84A-A25D-9C9602D84F8D}" type="pres">
      <dgm:prSet presAssocID="{DD2E5356-0AB7-FF43-BE8F-1E34CF482671}" presName="accentRepeatNode" presStyleLbl="solidAlignAcc1" presStyleIdx="2" presStyleCnt="12" custLinFactX="-703915" custLinFactY="350400" custLinFactNeighborX="-800000" custLinFactNeighborY="400000"/>
      <dgm:spPr>
        <a:noFill/>
        <a:ln>
          <a:noFill/>
        </a:ln>
      </dgm:spPr>
    </dgm:pt>
    <dgm:pt modelId="{D6857287-C703-514D-9513-F52248793255}" type="pres">
      <dgm:prSet presAssocID="{AF51C1DB-9814-664D-8AAF-780D25A40042}" presName="image2" presStyleCnt="0"/>
      <dgm:spPr/>
    </dgm:pt>
    <dgm:pt modelId="{047F6801-38B2-B24C-B649-E6D7A6843641}" type="pres">
      <dgm:prSet presAssocID="{AF51C1DB-9814-664D-8AAF-780D25A40042}" presName="imageRepeatNode" presStyleLbl="alignAcc1" presStyleIdx="1" presStyleCnt="6"/>
      <dgm:spPr/>
    </dgm:pt>
    <dgm:pt modelId="{0DC022A5-8663-7E4C-B2D6-7AFD438E5922}" type="pres">
      <dgm:prSet presAssocID="{AF51C1DB-9814-664D-8AAF-780D25A40042}" presName="imageaccent2" presStyleCnt="0"/>
      <dgm:spPr/>
    </dgm:pt>
    <dgm:pt modelId="{C1CE0904-8852-5B4F-B827-B5C1C63B7B65}" type="pres">
      <dgm:prSet presAssocID="{AF51C1DB-9814-664D-8AAF-780D25A40042}" presName="accentRepeatNode" presStyleLbl="solidAlignAcc1" presStyleIdx="3" presStyleCnt="12" custLinFactX="-600000" custLinFactY="349446" custLinFactNeighborX="-691312" custLinFactNeighborY="400000"/>
      <dgm:spPr>
        <a:noFill/>
        <a:ln>
          <a:noFill/>
        </a:ln>
      </dgm:spPr>
    </dgm:pt>
    <dgm:pt modelId="{7FA98169-251C-3F40-A4F5-7DE21F6861A7}" type="pres">
      <dgm:prSet presAssocID="{7EF346B5-2E9C-324D-817A-D51217239833}" presName="text3" presStyleCnt="0"/>
      <dgm:spPr/>
    </dgm:pt>
    <dgm:pt modelId="{37E1687B-4423-9242-BB78-FA4E86D04222}" type="pres">
      <dgm:prSet presAssocID="{7EF346B5-2E9C-324D-817A-D51217239833}" presName="textRepeatNode" presStyleLbl="alignNode1" presStyleIdx="2" presStyleCnt="6">
        <dgm:presLayoutVars>
          <dgm:chMax val="0"/>
          <dgm:chPref val="0"/>
          <dgm:bulletEnabled val="1"/>
        </dgm:presLayoutVars>
      </dgm:prSet>
      <dgm:spPr/>
    </dgm:pt>
    <dgm:pt modelId="{C60E628D-463A-0E45-A99F-93FD48E9020A}" type="pres">
      <dgm:prSet presAssocID="{7EF346B5-2E9C-324D-817A-D51217239833}" presName="textaccent3" presStyleCnt="0"/>
      <dgm:spPr/>
    </dgm:pt>
    <dgm:pt modelId="{14BB934E-D59D-B948-A0A1-D139B9D9BAE9}" type="pres">
      <dgm:prSet presAssocID="{7EF346B5-2E9C-324D-817A-D51217239833}" presName="accentRepeatNode" presStyleLbl="solidAlignAcc1" presStyleIdx="4" presStyleCnt="12" custLinFactX="-400492" custLinFactY="995067" custLinFactNeighborX="-500000" custLinFactNeighborY="1000000"/>
      <dgm:spPr>
        <a:noFill/>
        <a:ln>
          <a:noFill/>
        </a:ln>
      </dgm:spPr>
    </dgm:pt>
    <dgm:pt modelId="{1B0395F2-138B-CB42-8BE6-84DFCB6AA4F2}" type="pres">
      <dgm:prSet presAssocID="{305CE484-4FB0-CB4F-AEDA-70567D6C4836}" presName="image3" presStyleCnt="0"/>
      <dgm:spPr/>
    </dgm:pt>
    <dgm:pt modelId="{652FF218-F32A-724E-83DD-87C4A1D7809C}" type="pres">
      <dgm:prSet presAssocID="{305CE484-4FB0-CB4F-AEDA-70567D6C4836}" presName="imageRepeatNode" presStyleLbl="alignAcc1" presStyleIdx="2" presStyleCnt="6"/>
      <dgm:spPr/>
    </dgm:pt>
    <dgm:pt modelId="{A8D36FAC-DA37-6D40-A03F-D7B1D5E94DBD}" type="pres">
      <dgm:prSet presAssocID="{305CE484-4FB0-CB4F-AEDA-70567D6C4836}" presName="imageaccent3" presStyleCnt="0"/>
      <dgm:spPr/>
    </dgm:pt>
    <dgm:pt modelId="{FCF23CAD-4F09-144D-9F87-BC6A8E925876}" type="pres">
      <dgm:prSet presAssocID="{305CE484-4FB0-CB4F-AEDA-70567D6C4836}" presName="accentRepeatNode" presStyleLbl="solidAlignAcc1" presStyleIdx="5" presStyleCnt="12" custLinFactX="-700000" custLinFactY="1100000" custLinFactNeighborX="-790927" custLinFactNeighborY="1151202"/>
      <dgm:spPr>
        <a:noFill/>
        <a:ln>
          <a:noFill/>
        </a:ln>
      </dgm:spPr>
    </dgm:pt>
    <dgm:pt modelId="{70AC3991-81C8-8148-87C4-65A9CC1D8198}" type="pres">
      <dgm:prSet presAssocID="{FABB1A78-51AD-1E44-80F3-6BE1C566EDFE}" presName="text4" presStyleCnt="0"/>
      <dgm:spPr/>
    </dgm:pt>
    <dgm:pt modelId="{17CA096E-4D91-FE4D-99ED-1906984FB0E8}" type="pres">
      <dgm:prSet presAssocID="{FABB1A78-51AD-1E44-80F3-6BE1C566EDFE}" presName="textRepeatNode" presStyleLbl="alignNode1" presStyleIdx="3" presStyleCnt="6" custLinFactNeighborX="85805" custLinFactNeighborY="52816">
        <dgm:presLayoutVars>
          <dgm:chMax val="0"/>
          <dgm:chPref val="0"/>
          <dgm:bulletEnabled val="1"/>
        </dgm:presLayoutVars>
      </dgm:prSet>
      <dgm:spPr/>
    </dgm:pt>
    <dgm:pt modelId="{667C124A-874C-FA42-A4F6-191DCEB86251}" type="pres">
      <dgm:prSet presAssocID="{FABB1A78-51AD-1E44-80F3-6BE1C566EDFE}" presName="textaccent4" presStyleCnt="0"/>
      <dgm:spPr/>
    </dgm:pt>
    <dgm:pt modelId="{1D4F0C6A-4EFA-6D49-939E-BA149677C058}" type="pres">
      <dgm:prSet presAssocID="{FABB1A78-51AD-1E44-80F3-6BE1C566EDFE}" presName="accentRepeatNode" presStyleLbl="solidAlignAcc1" presStyleIdx="6" presStyleCnt="12"/>
      <dgm:spPr/>
    </dgm:pt>
    <dgm:pt modelId="{EC0D48C3-42D0-7A4F-B6B4-79757FB7C285}" type="pres">
      <dgm:prSet presAssocID="{D5D88577-F221-E747-84F7-D61DABF44226}" presName="image4" presStyleCnt="0"/>
      <dgm:spPr/>
    </dgm:pt>
    <dgm:pt modelId="{391B10BF-FC4C-2B49-9DA3-7F319C13EE84}" type="pres">
      <dgm:prSet presAssocID="{D5D88577-F221-E747-84F7-D61DABF44226}" presName="imageRepeatNode" presStyleLbl="alignAcc1" presStyleIdx="3" presStyleCnt="6" custLinFactNeighborX="-85108" custLinFactNeighborY="-56066"/>
      <dgm:spPr/>
    </dgm:pt>
    <dgm:pt modelId="{98EE561B-979A-344F-BCA3-1F989F778CA9}" type="pres">
      <dgm:prSet presAssocID="{D5D88577-F221-E747-84F7-D61DABF44226}" presName="imageaccent4" presStyleCnt="0"/>
      <dgm:spPr/>
    </dgm:pt>
    <dgm:pt modelId="{C2E5B171-FFC0-BF4C-A093-F5C3820069C5}" type="pres">
      <dgm:prSet presAssocID="{D5D88577-F221-E747-84F7-D61DABF44226}" presName="accentRepeatNode" presStyleLbl="solidAlignAcc1" presStyleIdx="7" presStyleCnt="12" custLinFactX="-1100000" custLinFactY="800000" custLinFactNeighborX="-1179728" custLinFactNeighborY="814392"/>
      <dgm:spPr>
        <a:noFill/>
        <a:ln>
          <a:noFill/>
        </a:ln>
      </dgm:spPr>
    </dgm:pt>
    <dgm:pt modelId="{5FBF993D-191E-834A-B006-286F54905675}" type="pres">
      <dgm:prSet presAssocID="{31266F48-4AF6-0945-A829-72EB67CDC41D}" presName="text5" presStyleCnt="0"/>
      <dgm:spPr/>
    </dgm:pt>
    <dgm:pt modelId="{D734CD50-7471-B24E-92D8-766CA0C9906C}" type="pres">
      <dgm:prSet presAssocID="{31266F48-4AF6-0945-A829-72EB67CDC41D}" presName="textRepeatNode" presStyleLbl="alignNode1" presStyleIdx="4" presStyleCnt="6">
        <dgm:presLayoutVars>
          <dgm:chMax val="0"/>
          <dgm:chPref val="0"/>
          <dgm:bulletEnabled val="1"/>
        </dgm:presLayoutVars>
      </dgm:prSet>
      <dgm:spPr/>
    </dgm:pt>
    <dgm:pt modelId="{B6CF20C1-48CD-2D47-83DE-F70868FEB4F6}" type="pres">
      <dgm:prSet presAssocID="{31266F48-4AF6-0945-A829-72EB67CDC41D}" presName="textaccent5" presStyleCnt="0"/>
      <dgm:spPr/>
    </dgm:pt>
    <dgm:pt modelId="{1A0144D9-65E3-9E46-94C4-4AF6A0C78A3C}" type="pres">
      <dgm:prSet presAssocID="{31266F48-4AF6-0945-A829-72EB67CDC41D}" presName="accentRepeatNode" presStyleLbl="solidAlignAcc1" presStyleIdx="8" presStyleCnt="12" custLinFactX="-1500000" custLinFactY="1000000" custLinFactNeighborX="-1557706" custLinFactNeighborY="1003085"/>
      <dgm:spPr>
        <a:noFill/>
        <a:ln>
          <a:noFill/>
        </a:ln>
      </dgm:spPr>
    </dgm:pt>
    <dgm:pt modelId="{BFAC64D8-0042-2E4C-BA4F-9B241E76F743}" type="pres">
      <dgm:prSet presAssocID="{E46317C1-9633-4547-BFDE-7D8DD4A06D09}" presName="image5" presStyleCnt="0"/>
      <dgm:spPr/>
    </dgm:pt>
    <dgm:pt modelId="{E0FA1BC3-B93A-5643-9B4D-BCF0E0619C21}" type="pres">
      <dgm:prSet presAssocID="{E46317C1-9633-4547-BFDE-7D8DD4A06D09}" presName="imageRepeatNode" presStyleLbl="alignAcc1" presStyleIdx="4" presStyleCnt="6" custLinFactNeighborX="6464"/>
      <dgm:spPr/>
    </dgm:pt>
    <dgm:pt modelId="{8EB527BD-A96B-9A4C-8E21-6EF03AA71AED}" type="pres">
      <dgm:prSet presAssocID="{E46317C1-9633-4547-BFDE-7D8DD4A06D09}" presName="imageaccent5" presStyleCnt="0"/>
      <dgm:spPr/>
    </dgm:pt>
    <dgm:pt modelId="{D1ADAABC-5642-5646-96B1-335F1F5B840E}" type="pres">
      <dgm:prSet presAssocID="{E46317C1-9633-4547-BFDE-7D8DD4A06D09}" presName="accentRepeatNode" presStyleLbl="solidAlignAcc1" presStyleIdx="9" presStyleCnt="12" custLinFactX="-1835716" custLinFactY="1008514" custLinFactNeighborX="-1900000" custLinFactNeighborY="1100000"/>
      <dgm:spPr>
        <a:noFill/>
        <a:ln>
          <a:noFill/>
        </a:ln>
      </dgm:spPr>
    </dgm:pt>
    <dgm:pt modelId="{8CA7DF0C-14D5-9045-A4D8-CA2A7EE12870}" type="pres">
      <dgm:prSet presAssocID="{8D1C1A86-BE37-2849-A52F-38AC5A98D560}" presName="text6" presStyleCnt="0"/>
      <dgm:spPr/>
    </dgm:pt>
    <dgm:pt modelId="{6E48BBD3-6E03-4348-AFE9-80FAEAE8BD73}" type="pres">
      <dgm:prSet presAssocID="{8D1C1A86-BE37-2849-A52F-38AC5A98D560}" presName="textRepeatNode" presStyleLbl="alignNode1" presStyleIdx="5" presStyleCnt="6">
        <dgm:presLayoutVars>
          <dgm:chMax val="0"/>
          <dgm:chPref val="0"/>
          <dgm:bulletEnabled val="1"/>
        </dgm:presLayoutVars>
      </dgm:prSet>
      <dgm:spPr/>
    </dgm:pt>
    <dgm:pt modelId="{FD42535F-6E6D-9F45-9898-1C083AA634CA}" type="pres">
      <dgm:prSet presAssocID="{8D1C1A86-BE37-2849-A52F-38AC5A98D560}" presName="textaccent6" presStyleCnt="0"/>
      <dgm:spPr/>
    </dgm:pt>
    <dgm:pt modelId="{328E445D-B846-5545-B98C-8F691F246E8F}" type="pres">
      <dgm:prSet presAssocID="{8D1C1A86-BE37-2849-A52F-38AC5A98D560}" presName="accentRepeatNode" presStyleLbl="solidAlignAcc1" presStyleIdx="10" presStyleCnt="12"/>
      <dgm:spPr>
        <a:ln>
          <a:noFill/>
        </a:ln>
      </dgm:spPr>
    </dgm:pt>
    <dgm:pt modelId="{AC493DF8-BA64-0742-949C-B2EB094C385C}" type="pres">
      <dgm:prSet presAssocID="{D07330A6-3DF4-8D4A-A7D2-A010F0E485CC}" presName="image6" presStyleCnt="0"/>
      <dgm:spPr/>
    </dgm:pt>
    <dgm:pt modelId="{C4FF287E-4096-8949-A3D1-C15466D211B2}" type="pres">
      <dgm:prSet presAssocID="{D07330A6-3DF4-8D4A-A7D2-A010F0E485CC}" presName="imageRepeatNode" presStyleLbl="alignAcc1" presStyleIdx="5" presStyleCnt="6"/>
      <dgm:spPr/>
    </dgm:pt>
    <dgm:pt modelId="{8A6ACFEA-827C-AB45-99DD-8DCCA4667FBF}" type="pres">
      <dgm:prSet presAssocID="{D07330A6-3DF4-8D4A-A7D2-A010F0E485CC}" presName="imageaccent6" presStyleCnt="0"/>
      <dgm:spPr/>
    </dgm:pt>
    <dgm:pt modelId="{63F85B43-90EA-3249-93D3-9A2B2FBD49D4}" type="pres">
      <dgm:prSet presAssocID="{D07330A6-3DF4-8D4A-A7D2-A010F0E485CC}" presName="accentRepeatNode" presStyleLbl="solidAlignAcc1" presStyleIdx="11" presStyleCnt="12"/>
      <dgm:spPr>
        <a:noFill/>
        <a:ln>
          <a:noFill/>
        </a:ln>
      </dgm:spPr>
    </dgm:pt>
  </dgm:ptLst>
  <dgm:cxnLst>
    <dgm:cxn modelId="{0531DC09-922C-9F43-B240-E4784DBE7E51}" srcId="{A8F061A2-BDC4-7B4C-AA98-296083082072}" destId="{85F474B7-3197-1E4B-ACD4-D1665647BC56}" srcOrd="0" destOrd="0" parTransId="{F31EDCC2-CDFA-9646-B9B9-2B295A113C83}" sibTransId="{BF4671FD-4613-4741-9D93-6CCE5EF44934}"/>
    <dgm:cxn modelId="{2F6DC215-D2CC-2D4E-9F0E-353C1A374062}" srcId="{A8F061A2-BDC4-7B4C-AA98-296083082072}" destId="{FABB1A78-51AD-1E44-80F3-6BE1C566EDFE}" srcOrd="3" destOrd="0" parTransId="{C1091B98-A376-AE48-A638-722A2ECD57A7}" sibTransId="{D5D88577-F221-E747-84F7-D61DABF44226}"/>
    <dgm:cxn modelId="{7A2FE42F-4892-8749-AE48-FC07066FC9A4}" type="presOf" srcId="{A8F061A2-BDC4-7B4C-AA98-296083082072}" destId="{B3897C6B-9DB3-3345-A83D-983A06846FFF}" srcOrd="0" destOrd="0" presId="urn:microsoft.com/office/officeart/2008/layout/HexagonCluster"/>
    <dgm:cxn modelId="{CF7A7936-97CE-FA49-B056-00516B9B3F4D}" type="presOf" srcId="{E46317C1-9633-4547-BFDE-7D8DD4A06D09}" destId="{E0FA1BC3-B93A-5643-9B4D-BCF0E0619C21}" srcOrd="0" destOrd="0" presId="urn:microsoft.com/office/officeart/2008/layout/HexagonCluster"/>
    <dgm:cxn modelId="{7CE44F37-4D24-BB4A-AB8A-F5BC24BC7236}" srcId="{A8F061A2-BDC4-7B4C-AA98-296083082072}" destId="{31266F48-4AF6-0945-A829-72EB67CDC41D}" srcOrd="4" destOrd="0" parTransId="{1A846C21-DA68-B846-BDAA-D613A897C917}" sibTransId="{E46317C1-9633-4547-BFDE-7D8DD4A06D09}"/>
    <dgm:cxn modelId="{E29E2639-939A-0440-BDCE-D4A77ACEFA71}" type="presOf" srcId="{DD2E5356-0AB7-FF43-BE8F-1E34CF482671}" destId="{0452DFC8-71D4-E44A-AFDE-89C000476D4C}" srcOrd="0" destOrd="0" presId="urn:microsoft.com/office/officeart/2008/layout/HexagonCluster"/>
    <dgm:cxn modelId="{03A4DC45-523F-364B-88C7-DEF2959198AC}" type="presOf" srcId="{8D1C1A86-BE37-2849-A52F-38AC5A98D560}" destId="{6E48BBD3-6E03-4348-AFE9-80FAEAE8BD73}" srcOrd="0" destOrd="0" presId="urn:microsoft.com/office/officeart/2008/layout/HexagonCluster"/>
    <dgm:cxn modelId="{9FF50A61-B039-6147-AAD3-C4CF84994745}" type="presOf" srcId="{FABB1A78-51AD-1E44-80F3-6BE1C566EDFE}" destId="{17CA096E-4D91-FE4D-99ED-1906984FB0E8}" srcOrd="0" destOrd="0" presId="urn:microsoft.com/office/officeart/2008/layout/HexagonCluster"/>
    <dgm:cxn modelId="{7B502D66-B7F7-D746-9F4B-B3657F8D2D64}" type="presOf" srcId="{85F474B7-3197-1E4B-ACD4-D1665647BC56}" destId="{0548A223-4943-FF4D-87D8-34C0C72F8050}" srcOrd="0" destOrd="0" presId="urn:microsoft.com/office/officeart/2008/layout/HexagonCluster"/>
    <dgm:cxn modelId="{25353275-A547-544F-BE8E-E61BFF5571A4}" type="presOf" srcId="{AF51C1DB-9814-664D-8AAF-780D25A40042}" destId="{047F6801-38B2-B24C-B649-E6D7A6843641}" srcOrd="0" destOrd="0" presId="urn:microsoft.com/office/officeart/2008/layout/HexagonCluster"/>
    <dgm:cxn modelId="{9C884D90-3B13-D34F-ACA7-62001D2E6F34}" type="presOf" srcId="{31266F48-4AF6-0945-A829-72EB67CDC41D}" destId="{D734CD50-7471-B24E-92D8-766CA0C9906C}" srcOrd="0" destOrd="0" presId="urn:microsoft.com/office/officeart/2008/layout/HexagonCluster"/>
    <dgm:cxn modelId="{5437F2A4-C730-E847-9CE9-20FB1CAEF652}" srcId="{A8F061A2-BDC4-7B4C-AA98-296083082072}" destId="{8D1C1A86-BE37-2849-A52F-38AC5A98D560}" srcOrd="5" destOrd="0" parTransId="{5994666A-26FB-FE41-BB27-D8BBEB2FFDC9}" sibTransId="{D07330A6-3DF4-8D4A-A7D2-A010F0E485CC}"/>
    <dgm:cxn modelId="{AB9665BA-F3A7-064F-8D84-459219D710DC}" type="presOf" srcId="{D5D88577-F221-E747-84F7-D61DABF44226}" destId="{391B10BF-FC4C-2B49-9DA3-7F319C13EE84}" srcOrd="0" destOrd="0" presId="urn:microsoft.com/office/officeart/2008/layout/HexagonCluster"/>
    <dgm:cxn modelId="{F3591FD2-5700-B348-9143-1DE65589A3DC}" srcId="{A8F061A2-BDC4-7B4C-AA98-296083082072}" destId="{7EF346B5-2E9C-324D-817A-D51217239833}" srcOrd="2" destOrd="0" parTransId="{0BCC9502-73C1-A94C-9EDA-56916815ADE4}" sibTransId="{305CE484-4FB0-CB4F-AEDA-70567D6C4836}"/>
    <dgm:cxn modelId="{1F1C5BE4-6717-DB42-82C3-894F6DE17282}" type="presOf" srcId="{BF4671FD-4613-4741-9D93-6CCE5EF44934}" destId="{08ADB5AD-0FAF-E44A-A58D-A8C3914F19F3}" srcOrd="0" destOrd="0" presId="urn:microsoft.com/office/officeart/2008/layout/HexagonCluster"/>
    <dgm:cxn modelId="{5689CBE5-049E-5646-89B5-338003F7E997}" type="presOf" srcId="{305CE484-4FB0-CB4F-AEDA-70567D6C4836}" destId="{652FF218-F32A-724E-83DD-87C4A1D7809C}" srcOrd="0" destOrd="0" presId="urn:microsoft.com/office/officeart/2008/layout/HexagonCluster"/>
    <dgm:cxn modelId="{7A4F80EA-B0DB-364E-88B0-2B78525193E2}" type="presOf" srcId="{D07330A6-3DF4-8D4A-A7D2-A010F0E485CC}" destId="{C4FF287E-4096-8949-A3D1-C15466D211B2}" srcOrd="0" destOrd="0" presId="urn:microsoft.com/office/officeart/2008/layout/HexagonCluster"/>
    <dgm:cxn modelId="{2DD50AFF-0303-B64F-8060-87690AD658DC}" srcId="{A8F061A2-BDC4-7B4C-AA98-296083082072}" destId="{DD2E5356-0AB7-FF43-BE8F-1E34CF482671}" srcOrd="1" destOrd="0" parTransId="{E6F6F898-54B3-AE4B-A5EB-A9B22F05032B}" sibTransId="{AF51C1DB-9814-664D-8AAF-780D25A40042}"/>
    <dgm:cxn modelId="{402A75FF-2ADD-374D-B809-E798FB88ED8B}" type="presOf" srcId="{7EF346B5-2E9C-324D-817A-D51217239833}" destId="{37E1687B-4423-9242-BB78-FA4E86D04222}" srcOrd="0" destOrd="0" presId="urn:microsoft.com/office/officeart/2008/layout/HexagonCluster"/>
    <dgm:cxn modelId="{04827034-CB0F-634F-920F-972BD57CADBC}" type="presParOf" srcId="{B3897C6B-9DB3-3345-A83D-983A06846FFF}" destId="{0C954B9F-857F-EC41-ADE5-364BACE74ED4}" srcOrd="0" destOrd="0" presId="urn:microsoft.com/office/officeart/2008/layout/HexagonCluster"/>
    <dgm:cxn modelId="{8B822BAB-0EC7-C844-AB55-74BEB70C39DA}" type="presParOf" srcId="{0C954B9F-857F-EC41-ADE5-364BACE74ED4}" destId="{0548A223-4943-FF4D-87D8-34C0C72F8050}" srcOrd="0" destOrd="0" presId="urn:microsoft.com/office/officeart/2008/layout/HexagonCluster"/>
    <dgm:cxn modelId="{AAE93348-E061-6249-BDD9-F021F87692CF}" type="presParOf" srcId="{B3897C6B-9DB3-3345-A83D-983A06846FFF}" destId="{AA8BBBD9-A985-CF4B-9DA6-9CEA29BBD825}" srcOrd="1" destOrd="0" presId="urn:microsoft.com/office/officeart/2008/layout/HexagonCluster"/>
    <dgm:cxn modelId="{DF778142-5AC2-EA4D-9615-9609F22E7346}" type="presParOf" srcId="{AA8BBBD9-A985-CF4B-9DA6-9CEA29BBD825}" destId="{8A1BD49D-9371-784E-8099-8364C75B026B}" srcOrd="0" destOrd="0" presId="urn:microsoft.com/office/officeart/2008/layout/HexagonCluster"/>
    <dgm:cxn modelId="{EE430DF2-9D12-B64D-90A6-ABB1E3BDC7F2}" type="presParOf" srcId="{B3897C6B-9DB3-3345-A83D-983A06846FFF}" destId="{FEC21916-BBCB-4E4A-A049-A41BFD1F4AC1}" srcOrd="2" destOrd="0" presId="urn:microsoft.com/office/officeart/2008/layout/HexagonCluster"/>
    <dgm:cxn modelId="{59DA46A1-5AB5-B44D-BF3E-B92883A6D45F}" type="presParOf" srcId="{FEC21916-BBCB-4E4A-A049-A41BFD1F4AC1}" destId="{08ADB5AD-0FAF-E44A-A58D-A8C3914F19F3}" srcOrd="0" destOrd="0" presId="urn:microsoft.com/office/officeart/2008/layout/HexagonCluster"/>
    <dgm:cxn modelId="{16A59FEF-0A26-6545-AB0F-8225B1B1CE83}" type="presParOf" srcId="{B3897C6B-9DB3-3345-A83D-983A06846FFF}" destId="{9DDB5717-2475-684C-9F65-10C9B36F87BF}" srcOrd="3" destOrd="0" presId="urn:microsoft.com/office/officeart/2008/layout/HexagonCluster"/>
    <dgm:cxn modelId="{95381BB1-C4DD-1646-8B35-A00ABC3B0F16}" type="presParOf" srcId="{9DDB5717-2475-684C-9F65-10C9B36F87BF}" destId="{4D2C6DD7-1524-7342-B948-D7BEEE026659}" srcOrd="0" destOrd="0" presId="urn:microsoft.com/office/officeart/2008/layout/HexagonCluster"/>
    <dgm:cxn modelId="{283AD50D-62E3-534A-B750-E83DCD4AE683}" type="presParOf" srcId="{B3897C6B-9DB3-3345-A83D-983A06846FFF}" destId="{9F10061A-164A-154C-B72B-13B52C81A562}" srcOrd="4" destOrd="0" presId="urn:microsoft.com/office/officeart/2008/layout/HexagonCluster"/>
    <dgm:cxn modelId="{28F25875-2838-6442-BC8D-01FEE52BC9C6}" type="presParOf" srcId="{9F10061A-164A-154C-B72B-13B52C81A562}" destId="{0452DFC8-71D4-E44A-AFDE-89C000476D4C}" srcOrd="0" destOrd="0" presId="urn:microsoft.com/office/officeart/2008/layout/HexagonCluster"/>
    <dgm:cxn modelId="{36E5EBEE-30E1-6545-86B3-647BB9157E2C}" type="presParOf" srcId="{B3897C6B-9DB3-3345-A83D-983A06846FFF}" destId="{E73B6E50-8CDB-5146-AD9E-1F5810652BFB}" srcOrd="5" destOrd="0" presId="urn:microsoft.com/office/officeart/2008/layout/HexagonCluster"/>
    <dgm:cxn modelId="{2C74A896-01C5-0C4F-937F-DC08AC8D0AE4}" type="presParOf" srcId="{E73B6E50-8CDB-5146-AD9E-1F5810652BFB}" destId="{2BB6CC8F-265C-A84A-A25D-9C9602D84F8D}" srcOrd="0" destOrd="0" presId="urn:microsoft.com/office/officeart/2008/layout/HexagonCluster"/>
    <dgm:cxn modelId="{8415E4DF-91DF-9944-8B09-8769A393DA27}" type="presParOf" srcId="{B3897C6B-9DB3-3345-A83D-983A06846FFF}" destId="{D6857287-C703-514D-9513-F52248793255}" srcOrd="6" destOrd="0" presId="urn:microsoft.com/office/officeart/2008/layout/HexagonCluster"/>
    <dgm:cxn modelId="{DBD83C9D-EB1D-DE43-811D-0E4B1199084D}" type="presParOf" srcId="{D6857287-C703-514D-9513-F52248793255}" destId="{047F6801-38B2-B24C-B649-E6D7A6843641}" srcOrd="0" destOrd="0" presId="urn:microsoft.com/office/officeart/2008/layout/HexagonCluster"/>
    <dgm:cxn modelId="{4EB15362-5774-0B45-B7DB-6555954BC2EF}" type="presParOf" srcId="{B3897C6B-9DB3-3345-A83D-983A06846FFF}" destId="{0DC022A5-8663-7E4C-B2D6-7AFD438E5922}" srcOrd="7" destOrd="0" presId="urn:microsoft.com/office/officeart/2008/layout/HexagonCluster"/>
    <dgm:cxn modelId="{22580CBE-6055-174A-BFA4-3AAAED99AD3B}" type="presParOf" srcId="{0DC022A5-8663-7E4C-B2D6-7AFD438E5922}" destId="{C1CE0904-8852-5B4F-B827-B5C1C63B7B65}" srcOrd="0" destOrd="0" presId="urn:microsoft.com/office/officeart/2008/layout/HexagonCluster"/>
    <dgm:cxn modelId="{CC43DDE8-38D4-8F49-957D-60AAB999875F}" type="presParOf" srcId="{B3897C6B-9DB3-3345-A83D-983A06846FFF}" destId="{7FA98169-251C-3F40-A4F5-7DE21F6861A7}" srcOrd="8" destOrd="0" presId="urn:microsoft.com/office/officeart/2008/layout/HexagonCluster"/>
    <dgm:cxn modelId="{9340B9E2-6D4B-8B4A-87C3-19FCF71672A2}" type="presParOf" srcId="{7FA98169-251C-3F40-A4F5-7DE21F6861A7}" destId="{37E1687B-4423-9242-BB78-FA4E86D04222}" srcOrd="0" destOrd="0" presId="urn:microsoft.com/office/officeart/2008/layout/HexagonCluster"/>
    <dgm:cxn modelId="{9CEC409C-46D7-7B4E-8B43-E8B925DE6696}" type="presParOf" srcId="{B3897C6B-9DB3-3345-A83D-983A06846FFF}" destId="{C60E628D-463A-0E45-A99F-93FD48E9020A}" srcOrd="9" destOrd="0" presId="urn:microsoft.com/office/officeart/2008/layout/HexagonCluster"/>
    <dgm:cxn modelId="{0E32CFCD-FB24-4B44-B0A5-35D92C010001}" type="presParOf" srcId="{C60E628D-463A-0E45-A99F-93FD48E9020A}" destId="{14BB934E-D59D-B948-A0A1-D139B9D9BAE9}" srcOrd="0" destOrd="0" presId="urn:microsoft.com/office/officeart/2008/layout/HexagonCluster"/>
    <dgm:cxn modelId="{40D8F7C7-518A-8C42-ABFA-9DB1E33732EF}" type="presParOf" srcId="{B3897C6B-9DB3-3345-A83D-983A06846FFF}" destId="{1B0395F2-138B-CB42-8BE6-84DFCB6AA4F2}" srcOrd="10" destOrd="0" presId="urn:microsoft.com/office/officeart/2008/layout/HexagonCluster"/>
    <dgm:cxn modelId="{91DE54F8-5566-EE4F-9E69-03EAEF8E88CC}" type="presParOf" srcId="{1B0395F2-138B-CB42-8BE6-84DFCB6AA4F2}" destId="{652FF218-F32A-724E-83DD-87C4A1D7809C}" srcOrd="0" destOrd="0" presId="urn:microsoft.com/office/officeart/2008/layout/HexagonCluster"/>
    <dgm:cxn modelId="{6B8C4577-CA40-084E-8E40-C965ECB6B864}" type="presParOf" srcId="{B3897C6B-9DB3-3345-A83D-983A06846FFF}" destId="{A8D36FAC-DA37-6D40-A03F-D7B1D5E94DBD}" srcOrd="11" destOrd="0" presId="urn:microsoft.com/office/officeart/2008/layout/HexagonCluster"/>
    <dgm:cxn modelId="{BFCB9803-8C4C-C24A-B629-04661F95F6BB}" type="presParOf" srcId="{A8D36FAC-DA37-6D40-A03F-D7B1D5E94DBD}" destId="{FCF23CAD-4F09-144D-9F87-BC6A8E925876}" srcOrd="0" destOrd="0" presId="urn:microsoft.com/office/officeart/2008/layout/HexagonCluster"/>
    <dgm:cxn modelId="{7FA238D2-DA64-EC4A-AAC6-FE3755D56053}" type="presParOf" srcId="{B3897C6B-9DB3-3345-A83D-983A06846FFF}" destId="{70AC3991-81C8-8148-87C4-65A9CC1D8198}" srcOrd="12" destOrd="0" presId="urn:microsoft.com/office/officeart/2008/layout/HexagonCluster"/>
    <dgm:cxn modelId="{82E7D9BA-6EC2-A342-93CD-146F4B7825AB}" type="presParOf" srcId="{70AC3991-81C8-8148-87C4-65A9CC1D8198}" destId="{17CA096E-4D91-FE4D-99ED-1906984FB0E8}" srcOrd="0" destOrd="0" presId="urn:microsoft.com/office/officeart/2008/layout/HexagonCluster"/>
    <dgm:cxn modelId="{FAE5A939-D19A-B341-B306-8A4EB0D762A5}" type="presParOf" srcId="{B3897C6B-9DB3-3345-A83D-983A06846FFF}" destId="{667C124A-874C-FA42-A4F6-191DCEB86251}" srcOrd="13" destOrd="0" presId="urn:microsoft.com/office/officeart/2008/layout/HexagonCluster"/>
    <dgm:cxn modelId="{AFF9D26E-F02B-4442-96B1-3E7A4BBC32F2}" type="presParOf" srcId="{667C124A-874C-FA42-A4F6-191DCEB86251}" destId="{1D4F0C6A-4EFA-6D49-939E-BA149677C058}" srcOrd="0" destOrd="0" presId="urn:microsoft.com/office/officeart/2008/layout/HexagonCluster"/>
    <dgm:cxn modelId="{1ACC147A-C253-DF4C-8E42-B539846AFD03}" type="presParOf" srcId="{B3897C6B-9DB3-3345-A83D-983A06846FFF}" destId="{EC0D48C3-42D0-7A4F-B6B4-79757FB7C285}" srcOrd="14" destOrd="0" presId="urn:microsoft.com/office/officeart/2008/layout/HexagonCluster"/>
    <dgm:cxn modelId="{64107383-3AD1-5840-A26B-26FBB41894B0}" type="presParOf" srcId="{EC0D48C3-42D0-7A4F-B6B4-79757FB7C285}" destId="{391B10BF-FC4C-2B49-9DA3-7F319C13EE84}" srcOrd="0" destOrd="0" presId="urn:microsoft.com/office/officeart/2008/layout/HexagonCluster"/>
    <dgm:cxn modelId="{A4C480A5-E747-EA46-B398-71326AC1C6AC}" type="presParOf" srcId="{B3897C6B-9DB3-3345-A83D-983A06846FFF}" destId="{98EE561B-979A-344F-BCA3-1F989F778CA9}" srcOrd="15" destOrd="0" presId="urn:microsoft.com/office/officeart/2008/layout/HexagonCluster"/>
    <dgm:cxn modelId="{4DD59E79-4B16-BF41-8273-4FFCD09D53B9}" type="presParOf" srcId="{98EE561B-979A-344F-BCA3-1F989F778CA9}" destId="{C2E5B171-FFC0-BF4C-A093-F5C3820069C5}" srcOrd="0" destOrd="0" presId="urn:microsoft.com/office/officeart/2008/layout/HexagonCluster"/>
    <dgm:cxn modelId="{0A9FB5A0-3441-294D-8EFB-FBC64DBFCEC7}" type="presParOf" srcId="{B3897C6B-9DB3-3345-A83D-983A06846FFF}" destId="{5FBF993D-191E-834A-B006-286F54905675}" srcOrd="16" destOrd="0" presId="urn:microsoft.com/office/officeart/2008/layout/HexagonCluster"/>
    <dgm:cxn modelId="{98122877-647B-B047-9AD9-39380E05365E}" type="presParOf" srcId="{5FBF993D-191E-834A-B006-286F54905675}" destId="{D734CD50-7471-B24E-92D8-766CA0C9906C}" srcOrd="0" destOrd="0" presId="urn:microsoft.com/office/officeart/2008/layout/HexagonCluster"/>
    <dgm:cxn modelId="{1D0A4E18-0312-CE46-B3B3-0919B1D00D65}" type="presParOf" srcId="{B3897C6B-9DB3-3345-A83D-983A06846FFF}" destId="{B6CF20C1-48CD-2D47-83DE-F70868FEB4F6}" srcOrd="17" destOrd="0" presId="urn:microsoft.com/office/officeart/2008/layout/HexagonCluster"/>
    <dgm:cxn modelId="{6D139E99-1CFE-7A4E-B367-EB13C9941EFB}" type="presParOf" srcId="{B6CF20C1-48CD-2D47-83DE-F70868FEB4F6}" destId="{1A0144D9-65E3-9E46-94C4-4AF6A0C78A3C}" srcOrd="0" destOrd="0" presId="urn:microsoft.com/office/officeart/2008/layout/HexagonCluster"/>
    <dgm:cxn modelId="{AC1A840A-A686-4B45-84FC-3A65A85B8915}" type="presParOf" srcId="{B3897C6B-9DB3-3345-A83D-983A06846FFF}" destId="{BFAC64D8-0042-2E4C-BA4F-9B241E76F743}" srcOrd="18" destOrd="0" presId="urn:microsoft.com/office/officeart/2008/layout/HexagonCluster"/>
    <dgm:cxn modelId="{0F23CC28-1B64-7B43-B0C9-4F429055578D}" type="presParOf" srcId="{BFAC64D8-0042-2E4C-BA4F-9B241E76F743}" destId="{E0FA1BC3-B93A-5643-9B4D-BCF0E0619C21}" srcOrd="0" destOrd="0" presId="urn:microsoft.com/office/officeart/2008/layout/HexagonCluster"/>
    <dgm:cxn modelId="{F919BCA2-28E3-6E48-8D8B-D678A12BD772}" type="presParOf" srcId="{B3897C6B-9DB3-3345-A83D-983A06846FFF}" destId="{8EB527BD-A96B-9A4C-8E21-6EF03AA71AED}" srcOrd="19" destOrd="0" presId="urn:microsoft.com/office/officeart/2008/layout/HexagonCluster"/>
    <dgm:cxn modelId="{741450CE-2AF5-0548-A343-193A0B3E8E79}" type="presParOf" srcId="{8EB527BD-A96B-9A4C-8E21-6EF03AA71AED}" destId="{D1ADAABC-5642-5646-96B1-335F1F5B840E}" srcOrd="0" destOrd="0" presId="urn:microsoft.com/office/officeart/2008/layout/HexagonCluster"/>
    <dgm:cxn modelId="{6D52A0D5-9473-F141-A30C-D69C2913182F}" type="presParOf" srcId="{B3897C6B-9DB3-3345-A83D-983A06846FFF}" destId="{8CA7DF0C-14D5-9045-A4D8-CA2A7EE12870}" srcOrd="20" destOrd="0" presId="urn:microsoft.com/office/officeart/2008/layout/HexagonCluster"/>
    <dgm:cxn modelId="{76254AE7-8F3F-2A45-85B0-F59AFD4968E6}" type="presParOf" srcId="{8CA7DF0C-14D5-9045-A4D8-CA2A7EE12870}" destId="{6E48BBD3-6E03-4348-AFE9-80FAEAE8BD73}" srcOrd="0" destOrd="0" presId="urn:microsoft.com/office/officeart/2008/layout/HexagonCluster"/>
    <dgm:cxn modelId="{DA9B3C0E-B1EE-D847-A66A-3480AA3462D4}" type="presParOf" srcId="{B3897C6B-9DB3-3345-A83D-983A06846FFF}" destId="{FD42535F-6E6D-9F45-9898-1C083AA634CA}" srcOrd="21" destOrd="0" presId="urn:microsoft.com/office/officeart/2008/layout/HexagonCluster"/>
    <dgm:cxn modelId="{DCB767DA-15CD-7241-9651-FACCA2D75339}" type="presParOf" srcId="{FD42535F-6E6D-9F45-9898-1C083AA634CA}" destId="{328E445D-B846-5545-B98C-8F691F246E8F}" srcOrd="0" destOrd="0" presId="urn:microsoft.com/office/officeart/2008/layout/HexagonCluster"/>
    <dgm:cxn modelId="{F95A4E6A-419D-D041-B377-0A8E01A0E1C1}" type="presParOf" srcId="{B3897C6B-9DB3-3345-A83D-983A06846FFF}" destId="{AC493DF8-BA64-0742-949C-B2EB094C385C}" srcOrd="22" destOrd="0" presId="urn:microsoft.com/office/officeart/2008/layout/HexagonCluster"/>
    <dgm:cxn modelId="{1CC26D49-9F05-6440-9A19-C9C06EC6FA74}" type="presParOf" srcId="{AC493DF8-BA64-0742-949C-B2EB094C385C}" destId="{C4FF287E-4096-8949-A3D1-C15466D211B2}" srcOrd="0" destOrd="0" presId="urn:microsoft.com/office/officeart/2008/layout/HexagonCluster"/>
    <dgm:cxn modelId="{29D45698-57CE-AC43-98D0-739DF4F3B53F}" type="presParOf" srcId="{B3897C6B-9DB3-3345-A83D-983A06846FFF}" destId="{8A6ACFEA-827C-AB45-99DD-8DCCA4667FBF}" srcOrd="23" destOrd="0" presId="urn:microsoft.com/office/officeart/2008/layout/HexagonCluster"/>
    <dgm:cxn modelId="{43247766-976C-9D40-9987-5F262DDF3292}" type="presParOf" srcId="{8A6ACFEA-827C-AB45-99DD-8DCCA4667FBF}" destId="{63F85B43-90EA-3249-93D3-9A2B2FBD49D4}"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B2823-0CD5-4D49-8A4E-BC592463200C}" type="doc">
      <dgm:prSet loTypeId="urn:microsoft.com/office/officeart/2005/8/layout/venn1" loCatId="relationship" qsTypeId="urn:microsoft.com/office/officeart/2005/8/quickstyle/simple1" qsCatId="simple" csTypeId="urn:microsoft.com/office/officeart/2005/8/colors/accent1_2" csCatId="accent1" phldr="1"/>
      <dgm:spPr/>
    </dgm:pt>
    <dgm:pt modelId="{42C61F33-8D87-43FA-BEA7-256296957D6F}">
      <dgm:prSet phldrT="[Text]" custT="1"/>
      <dgm:spPr>
        <a:solidFill>
          <a:schemeClr val="accent2">
            <a:lumMod val="60000"/>
            <a:lumOff val="40000"/>
            <a:alpha val="50000"/>
          </a:schemeClr>
        </a:solidFill>
      </dgm:spPr>
      <dgm:t>
        <a:bodyPr/>
        <a:lstStyle/>
        <a:p>
          <a:r>
            <a:rPr lang="en-GB" sz="4000">
              <a:latin typeface="Calibri" panose="020F0502020204030204" pitchFamily="34" charset="0"/>
              <a:cs typeface="Calibri" panose="020F0502020204030204" pitchFamily="34" charset="0"/>
            </a:rPr>
            <a:t>Knowing</a:t>
          </a:r>
        </a:p>
      </dgm:t>
      <dgm:extLst>
        <a:ext uri="{E40237B7-FDA0-4F09-8148-C483321AD2D9}">
          <dgm14:cNvPr xmlns:dgm14="http://schemas.microsoft.com/office/drawing/2010/diagram" id="0" name="" descr="Knowing"/>
        </a:ext>
      </dgm:extLst>
    </dgm:pt>
    <dgm:pt modelId="{263A8D10-8E09-46E0-93F3-149DF7F31680}" type="parTrans" cxnId="{A529BB8E-9BDA-4B83-A7FA-FFDA216C13B4}">
      <dgm:prSet/>
      <dgm:spPr/>
      <dgm:t>
        <a:bodyPr/>
        <a:lstStyle/>
        <a:p>
          <a:endParaRPr lang="en-GB"/>
        </a:p>
      </dgm:t>
    </dgm:pt>
    <dgm:pt modelId="{D86CAAB2-EBDA-4E98-8B3A-7E6DE32BB961}" type="sibTrans" cxnId="{A529BB8E-9BDA-4B83-A7FA-FFDA216C13B4}">
      <dgm:prSet/>
      <dgm:spPr/>
      <dgm:t>
        <a:bodyPr/>
        <a:lstStyle/>
        <a:p>
          <a:endParaRPr lang="en-GB"/>
        </a:p>
      </dgm:t>
    </dgm:pt>
    <dgm:pt modelId="{7A5843C3-C081-4B00-9E6B-5A596E5D67D6}">
      <dgm:prSet phldrT="[Text]" custT="1"/>
      <dgm:spPr>
        <a:solidFill>
          <a:schemeClr val="accent6">
            <a:lumMod val="60000"/>
            <a:lumOff val="40000"/>
            <a:alpha val="50000"/>
          </a:schemeClr>
        </a:solidFill>
      </dgm:spPr>
      <dgm:t>
        <a:bodyPr/>
        <a:lstStyle/>
        <a:p>
          <a:r>
            <a:rPr lang="en-GB" sz="4000">
              <a:latin typeface="Calibri" panose="020F0502020204030204" pitchFamily="34" charset="0"/>
              <a:cs typeface="Calibri" panose="020F0502020204030204" pitchFamily="34" charset="0"/>
            </a:rPr>
            <a:t>Being</a:t>
          </a:r>
        </a:p>
      </dgm:t>
      <dgm:extLst>
        <a:ext uri="{E40237B7-FDA0-4F09-8148-C483321AD2D9}">
          <dgm14:cNvPr xmlns:dgm14="http://schemas.microsoft.com/office/drawing/2010/diagram" id="0" name="" descr="Being"/>
        </a:ext>
      </dgm:extLst>
    </dgm:pt>
    <dgm:pt modelId="{E9306163-F3A3-4728-95A2-DB3AD62547FF}" type="parTrans" cxnId="{4A500196-A5AD-45BF-B82C-1717A79F239C}">
      <dgm:prSet/>
      <dgm:spPr/>
      <dgm:t>
        <a:bodyPr/>
        <a:lstStyle/>
        <a:p>
          <a:endParaRPr lang="en-GB"/>
        </a:p>
      </dgm:t>
    </dgm:pt>
    <dgm:pt modelId="{28EE35AD-46B0-4A1A-AEB5-D1CD710AF1DC}" type="sibTrans" cxnId="{4A500196-A5AD-45BF-B82C-1717A79F239C}">
      <dgm:prSet/>
      <dgm:spPr/>
      <dgm:t>
        <a:bodyPr/>
        <a:lstStyle/>
        <a:p>
          <a:endParaRPr lang="en-GB"/>
        </a:p>
      </dgm:t>
    </dgm:pt>
    <dgm:pt modelId="{D9B82727-D873-4C3A-868F-5069EF5D6A3C}">
      <dgm:prSet phldrT="[Text]" custT="1"/>
      <dgm:spPr>
        <a:solidFill>
          <a:schemeClr val="accent1">
            <a:lumMod val="60000"/>
            <a:lumOff val="40000"/>
            <a:alpha val="50000"/>
          </a:schemeClr>
        </a:solidFill>
      </dgm:spPr>
      <dgm:t>
        <a:bodyPr/>
        <a:lstStyle/>
        <a:p>
          <a:r>
            <a:rPr lang="en-GB" sz="4000">
              <a:latin typeface="Calibri" panose="020F0502020204030204" pitchFamily="34" charset="0"/>
              <a:cs typeface="Calibri" panose="020F0502020204030204" pitchFamily="34" charset="0"/>
            </a:rPr>
            <a:t>Acting</a:t>
          </a:r>
        </a:p>
      </dgm:t>
      <dgm:extLst>
        <a:ext uri="{E40237B7-FDA0-4F09-8148-C483321AD2D9}">
          <dgm14:cNvPr xmlns:dgm14="http://schemas.microsoft.com/office/drawing/2010/diagram" id="0" name="" descr="Acting"/>
        </a:ext>
      </dgm:extLst>
    </dgm:pt>
    <dgm:pt modelId="{A1962655-BB14-447D-99B9-FA2E660BC105}" type="sibTrans" cxnId="{1321C8CA-AD21-4559-AD5A-0A947251EC92}">
      <dgm:prSet/>
      <dgm:spPr/>
      <dgm:t>
        <a:bodyPr/>
        <a:lstStyle/>
        <a:p>
          <a:endParaRPr lang="en-GB"/>
        </a:p>
      </dgm:t>
    </dgm:pt>
    <dgm:pt modelId="{35CF9E32-8557-4751-957B-7BB841DA095F}" type="parTrans" cxnId="{1321C8CA-AD21-4559-AD5A-0A947251EC92}">
      <dgm:prSet/>
      <dgm:spPr/>
      <dgm:t>
        <a:bodyPr/>
        <a:lstStyle/>
        <a:p>
          <a:endParaRPr lang="en-GB"/>
        </a:p>
      </dgm:t>
    </dgm:pt>
    <dgm:pt modelId="{F29187D4-A658-475E-969B-A87BC1C76DD6}" type="pres">
      <dgm:prSet presAssocID="{3E0B2823-0CD5-4D49-8A4E-BC592463200C}" presName="compositeShape" presStyleCnt="0">
        <dgm:presLayoutVars>
          <dgm:chMax val="7"/>
          <dgm:dir/>
          <dgm:resizeHandles val="exact"/>
        </dgm:presLayoutVars>
      </dgm:prSet>
      <dgm:spPr/>
    </dgm:pt>
    <dgm:pt modelId="{D6A43DB7-50FF-473A-A7CD-6997D0BFAE54}" type="pres">
      <dgm:prSet presAssocID="{42C61F33-8D87-43FA-BEA7-256296957D6F}" presName="circ1" presStyleLbl="vennNode1" presStyleIdx="0" presStyleCnt="3"/>
      <dgm:spPr/>
    </dgm:pt>
    <dgm:pt modelId="{C8CC9872-B1C6-4B30-A28E-1E55E74C25B2}" type="pres">
      <dgm:prSet presAssocID="{42C61F33-8D87-43FA-BEA7-256296957D6F}" presName="circ1Tx" presStyleLbl="revTx" presStyleIdx="0" presStyleCnt="0">
        <dgm:presLayoutVars>
          <dgm:chMax val="0"/>
          <dgm:chPref val="0"/>
          <dgm:bulletEnabled val="1"/>
        </dgm:presLayoutVars>
      </dgm:prSet>
      <dgm:spPr/>
    </dgm:pt>
    <dgm:pt modelId="{9162C6E6-D1BA-4BC4-B984-6789689BF31E}" type="pres">
      <dgm:prSet presAssocID="{7A5843C3-C081-4B00-9E6B-5A596E5D67D6}" presName="circ2" presStyleLbl="vennNode1" presStyleIdx="1" presStyleCnt="3"/>
      <dgm:spPr/>
    </dgm:pt>
    <dgm:pt modelId="{A4575A02-075D-4790-9465-5309F3FF538B}" type="pres">
      <dgm:prSet presAssocID="{7A5843C3-C081-4B00-9E6B-5A596E5D67D6}" presName="circ2Tx" presStyleLbl="revTx" presStyleIdx="0" presStyleCnt="0">
        <dgm:presLayoutVars>
          <dgm:chMax val="0"/>
          <dgm:chPref val="0"/>
          <dgm:bulletEnabled val="1"/>
        </dgm:presLayoutVars>
      </dgm:prSet>
      <dgm:spPr/>
    </dgm:pt>
    <dgm:pt modelId="{65458220-BF94-4E3A-881C-B932DE5C4825}" type="pres">
      <dgm:prSet presAssocID="{D9B82727-D873-4C3A-868F-5069EF5D6A3C}" presName="circ3" presStyleLbl="vennNode1" presStyleIdx="2" presStyleCnt="3"/>
      <dgm:spPr/>
    </dgm:pt>
    <dgm:pt modelId="{4CDD2B0F-F9E0-4D60-845C-D35695207CF6}" type="pres">
      <dgm:prSet presAssocID="{D9B82727-D873-4C3A-868F-5069EF5D6A3C}" presName="circ3Tx" presStyleLbl="revTx" presStyleIdx="0" presStyleCnt="0">
        <dgm:presLayoutVars>
          <dgm:chMax val="0"/>
          <dgm:chPref val="0"/>
          <dgm:bulletEnabled val="1"/>
        </dgm:presLayoutVars>
      </dgm:prSet>
      <dgm:spPr/>
    </dgm:pt>
  </dgm:ptLst>
  <dgm:cxnLst>
    <dgm:cxn modelId="{33B7950D-85C5-4375-BFFF-CE86F73D5B55}" type="presOf" srcId="{3E0B2823-0CD5-4D49-8A4E-BC592463200C}" destId="{F29187D4-A658-475E-969B-A87BC1C76DD6}" srcOrd="0" destOrd="0" presId="urn:microsoft.com/office/officeart/2005/8/layout/venn1"/>
    <dgm:cxn modelId="{19934350-1A0D-4B6C-A846-29BD088C918B}" type="presOf" srcId="{7A5843C3-C081-4B00-9E6B-5A596E5D67D6}" destId="{A4575A02-075D-4790-9465-5309F3FF538B}" srcOrd="1" destOrd="0" presId="urn:microsoft.com/office/officeart/2005/8/layout/venn1"/>
    <dgm:cxn modelId="{4268DB6A-19B9-44B9-9735-CC125E205558}" type="presOf" srcId="{42C61F33-8D87-43FA-BEA7-256296957D6F}" destId="{D6A43DB7-50FF-473A-A7CD-6997D0BFAE54}" srcOrd="0" destOrd="0" presId="urn:microsoft.com/office/officeart/2005/8/layout/venn1"/>
    <dgm:cxn modelId="{A529BB8E-9BDA-4B83-A7FA-FFDA216C13B4}" srcId="{3E0B2823-0CD5-4D49-8A4E-BC592463200C}" destId="{42C61F33-8D87-43FA-BEA7-256296957D6F}" srcOrd="0" destOrd="0" parTransId="{263A8D10-8E09-46E0-93F3-149DF7F31680}" sibTransId="{D86CAAB2-EBDA-4E98-8B3A-7E6DE32BB961}"/>
    <dgm:cxn modelId="{4A500196-A5AD-45BF-B82C-1717A79F239C}" srcId="{3E0B2823-0CD5-4D49-8A4E-BC592463200C}" destId="{7A5843C3-C081-4B00-9E6B-5A596E5D67D6}" srcOrd="1" destOrd="0" parTransId="{E9306163-F3A3-4728-95A2-DB3AD62547FF}" sibTransId="{28EE35AD-46B0-4A1A-AEB5-D1CD710AF1DC}"/>
    <dgm:cxn modelId="{AE2A869B-E886-49CF-9283-55EAF27881DB}" type="presOf" srcId="{D9B82727-D873-4C3A-868F-5069EF5D6A3C}" destId="{4CDD2B0F-F9E0-4D60-845C-D35695207CF6}" srcOrd="1" destOrd="0" presId="urn:microsoft.com/office/officeart/2005/8/layout/venn1"/>
    <dgm:cxn modelId="{F75902A0-AC67-48D6-8333-1CFCBB736458}" type="presOf" srcId="{7A5843C3-C081-4B00-9E6B-5A596E5D67D6}" destId="{9162C6E6-D1BA-4BC4-B984-6789689BF31E}" srcOrd="0" destOrd="0" presId="urn:microsoft.com/office/officeart/2005/8/layout/venn1"/>
    <dgm:cxn modelId="{7DF903B4-C068-4E4C-837C-01478C4AF299}" type="presOf" srcId="{D9B82727-D873-4C3A-868F-5069EF5D6A3C}" destId="{65458220-BF94-4E3A-881C-B932DE5C4825}" srcOrd="0" destOrd="0" presId="urn:microsoft.com/office/officeart/2005/8/layout/venn1"/>
    <dgm:cxn modelId="{AD3B3DB9-4A7A-4007-B536-754C77C22F62}" type="presOf" srcId="{42C61F33-8D87-43FA-BEA7-256296957D6F}" destId="{C8CC9872-B1C6-4B30-A28E-1E55E74C25B2}" srcOrd="1" destOrd="0" presId="urn:microsoft.com/office/officeart/2005/8/layout/venn1"/>
    <dgm:cxn modelId="{1321C8CA-AD21-4559-AD5A-0A947251EC92}" srcId="{3E0B2823-0CD5-4D49-8A4E-BC592463200C}" destId="{D9B82727-D873-4C3A-868F-5069EF5D6A3C}" srcOrd="2" destOrd="0" parTransId="{35CF9E32-8557-4751-957B-7BB841DA095F}" sibTransId="{A1962655-BB14-447D-99B9-FA2E660BC105}"/>
    <dgm:cxn modelId="{B87BE878-4F6E-490F-AC50-F1B7751D41DC}" type="presParOf" srcId="{F29187D4-A658-475E-969B-A87BC1C76DD6}" destId="{D6A43DB7-50FF-473A-A7CD-6997D0BFAE54}" srcOrd="0" destOrd="0" presId="urn:microsoft.com/office/officeart/2005/8/layout/venn1"/>
    <dgm:cxn modelId="{54F0876F-B603-4D00-BD2A-36C8FFF73657}" type="presParOf" srcId="{F29187D4-A658-475E-969B-A87BC1C76DD6}" destId="{C8CC9872-B1C6-4B30-A28E-1E55E74C25B2}" srcOrd="1" destOrd="0" presId="urn:microsoft.com/office/officeart/2005/8/layout/venn1"/>
    <dgm:cxn modelId="{A297F6D0-A825-4998-8345-6CD16A1DDF72}" type="presParOf" srcId="{F29187D4-A658-475E-969B-A87BC1C76DD6}" destId="{9162C6E6-D1BA-4BC4-B984-6789689BF31E}" srcOrd="2" destOrd="0" presId="urn:microsoft.com/office/officeart/2005/8/layout/venn1"/>
    <dgm:cxn modelId="{30E6ADAA-9245-46B9-A8F8-5EC8A95F2E86}" type="presParOf" srcId="{F29187D4-A658-475E-969B-A87BC1C76DD6}" destId="{A4575A02-075D-4790-9465-5309F3FF538B}" srcOrd="3" destOrd="0" presId="urn:microsoft.com/office/officeart/2005/8/layout/venn1"/>
    <dgm:cxn modelId="{BE5295A9-0416-47FE-9100-96D76B92A839}" type="presParOf" srcId="{F29187D4-A658-475E-969B-A87BC1C76DD6}" destId="{65458220-BF94-4E3A-881C-B932DE5C4825}" srcOrd="4" destOrd="0" presId="urn:microsoft.com/office/officeart/2005/8/layout/venn1"/>
    <dgm:cxn modelId="{CCDF78A1-7F26-4F66-9EA4-28A60D5CBA6D}" type="presParOf" srcId="{F29187D4-A658-475E-969B-A87BC1C76DD6}" destId="{4CDD2B0F-F9E0-4D60-845C-D35695207CF6}"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0B2823-0CD5-4D49-8A4E-BC592463200C}" type="doc">
      <dgm:prSet loTypeId="urn:microsoft.com/office/officeart/2005/8/layout/venn1" loCatId="relationship" qsTypeId="urn:microsoft.com/office/officeart/2005/8/quickstyle/simple1" qsCatId="simple" csTypeId="urn:microsoft.com/office/officeart/2005/8/colors/accent1_2" csCatId="accent1" phldr="1"/>
      <dgm:spPr/>
    </dgm:pt>
    <dgm:pt modelId="{42C61F33-8D87-43FA-BEA7-256296957D6F}">
      <dgm:prSet phldrT="[Text]" custT="1"/>
      <dgm:spPr>
        <a:solidFill>
          <a:schemeClr val="accent2">
            <a:lumMod val="40000"/>
            <a:lumOff val="60000"/>
          </a:schemeClr>
        </a:solidFill>
      </dgm:spPr>
      <dgm:t>
        <a:bodyPr/>
        <a:lstStyle/>
        <a:p>
          <a:r>
            <a:rPr lang="en-GB" sz="2200">
              <a:latin typeface="Calibri" panose="020F0502020204030204" pitchFamily="34" charset="0"/>
              <a:cs typeface="Calibri" panose="020F0502020204030204" pitchFamily="34" charset="0"/>
            </a:rPr>
            <a:t>Knowing</a:t>
          </a:r>
        </a:p>
      </dgm:t>
      <dgm:extLst>
        <a:ext uri="{E40237B7-FDA0-4F09-8148-C483321AD2D9}">
          <dgm14:cNvPr xmlns:dgm14="http://schemas.microsoft.com/office/drawing/2010/diagram" id="0" name="" descr="Knowing"/>
        </a:ext>
      </dgm:extLst>
    </dgm:pt>
    <dgm:pt modelId="{263A8D10-8E09-46E0-93F3-149DF7F31680}" type="parTrans" cxnId="{A529BB8E-9BDA-4B83-A7FA-FFDA216C13B4}">
      <dgm:prSet/>
      <dgm:spPr/>
      <dgm:t>
        <a:bodyPr/>
        <a:lstStyle/>
        <a:p>
          <a:endParaRPr lang="en-GB"/>
        </a:p>
      </dgm:t>
    </dgm:pt>
    <dgm:pt modelId="{D86CAAB2-EBDA-4E98-8B3A-7E6DE32BB961}" type="sibTrans" cxnId="{A529BB8E-9BDA-4B83-A7FA-FFDA216C13B4}">
      <dgm:prSet/>
      <dgm:spPr/>
      <dgm:t>
        <a:bodyPr/>
        <a:lstStyle/>
        <a:p>
          <a:endParaRPr lang="en-GB"/>
        </a:p>
      </dgm:t>
    </dgm:pt>
    <dgm:pt modelId="{7A5843C3-C081-4B00-9E6B-5A596E5D67D6}">
      <dgm:prSet phldrT="[Text]"/>
      <dgm:spPr>
        <a:solidFill>
          <a:schemeClr val="accent6">
            <a:lumMod val="60000"/>
            <a:lumOff val="40000"/>
            <a:alpha val="50000"/>
          </a:schemeClr>
        </a:solidFill>
      </dgm:spPr>
      <dgm:t>
        <a:bodyPr/>
        <a:lstStyle/>
        <a:p>
          <a:r>
            <a:rPr lang="en-GB">
              <a:latin typeface="Calibri" panose="020F0502020204030204" pitchFamily="34" charset="0"/>
              <a:cs typeface="Calibri" panose="020F0502020204030204" pitchFamily="34" charset="0"/>
            </a:rPr>
            <a:t>Being</a:t>
          </a:r>
        </a:p>
      </dgm:t>
      <dgm:extLst>
        <a:ext uri="{E40237B7-FDA0-4F09-8148-C483321AD2D9}">
          <dgm14:cNvPr xmlns:dgm14="http://schemas.microsoft.com/office/drawing/2010/diagram" id="0" name="" descr="Being"/>
        </a:ext>
      </dgm:extLst>
    </dgm:pt>
    <dgm:pt modelId="{E9306163-F3A3-4728-95A2-DB3AD62547FF}" type="parTrans" cxnId="{4A500196-A5AD-45BF-B82C-1717A79F239C}">
      <dgm:prSet/>
      <dgm:spPr/>
      <dgm:t>
        <a:bodyPr/>
        <a:lstStyle/>
        <a:p>
          <a:endParaRPr lang="en-GB"/>
        </a:p>
      </dgm:t>
    </dgm:pt>
    <dgm:pt modelId="{28EE35AD-46B0-4A1A-AEB5-D1CD710AF1DC}" type="sibTrans" cxnId="{4A500196-A5AD-45BF-B82C-1717A79F239C}">
      <dgm:prSet/>
      <dgm:spPr/>
      <dgm:t>
        <a:bodyPr/>
        <a:lstStyle/>
        <a:p>
          <a:endParaRPr lang="en-GB"/>
        </a:p>
      </dgm:t>
    </dgm:pt>
    <dgm:pt modelId="{D9B82727-D873-4C3A-868F-5069EF5D6A3C}">
      <dgm:prSet phldrT="[Text]"/>
      <dgm:spPr>
        <a:solidFill>
          <a:schemeClr val="accent1">
            <a:lumMod val="60000"/>
            <a:lumOff val="40000"/>
            <a:alpha val="50000"/>
          </a:schemeClr>
        </a:solidFill>
      </dgm:spPr>
      <dgm:t>
        <a:bodyPr/>
        <a:lstStyle/>
        <a:p>
          <a:r>
            <a:rPr lang="en-GB">
              <a:latin typeface="Calibri" panose="020F0502020204030204" pitchFamily="34" charset="0"/>
              <a:cs typeface="Calibri" panose="020F0502020204030204" pitchFamily="34" charset="0"/>
            </a:rPr>
            <a:t>Acting</a:t>
          </a:r>
        </a:p>
      </dgm:t>
      <dgm:extLst>
        <a:ext uri="{E40237B7-FDA0-4F09-8148-C483321AD2D9}">
          <dgm14:cNvPr xmlns:dgm14="http://schemas.microsoft.com/office/drawing/2010/diagram" id="0" name="" descr="Acting"/>
        </a:ext>
      </dgm:extLst>
    </dgm:pt>
    <dgm:pt modelId="{35CF9E32-8557-4751-957B-7BB841DA095F}" type="parTrans" cxnId="{1321C8CA-AD21-4559-AD5A-0A947251EC92}">
      <dgm:prSet/>
      <dgm:spPr/>
      <dgm:t>
        <a:bodyPr/>
        <a:lstStyle/>
        <a:p>
          <a:endParaRPr lang="en-GB"/>
        </a:p>
      </dgm:t>
    </dgm:pt>
    <dgm:pt modelId="{A1962655-BB14-447D-99B9-FA2E660BC105}" type="sibTrans" cxnId="{1321C8CA-AD21-4559-AD5A-0A947251EC92}">
      <dgm:prSet/>
      <dgm:spPr/>
      <dgm:t>
        <a:bodyPr/>
        <a:lstStyle/>
        <a:p>
          <a:endParaRPr lang="en-GB"/>
        </a:p>
      </dgm:t>
    </dgm:pt>
    <dgm:pt modelId="{F29187D4-A658-475E-969B-A87BC1C76DD6}" type="pres">
      <dgm:prSet presAssocID="{3E0B2823-0CD5-4D49-8A4E-BC592463200C}" presName="compositeShape" presStyleCnt="0">
        <dgm:presLayoutVars>
          <dgm:chMax val="7"/>
          <dgm:dir/>
          <dgm:resizeHandles val="exact"/>
        </dgm:presLayoutVars>
      </dgm:prSet>
      <dgm:spPr/>
    </dgm:pt>
    <dgm:pt modelId="{D6A43DB7-50FF-473A-A7CD-6997D0BFAE54}" type="pres">
      <dgm:prSet presAssocID="{42C61F33-8D87-43FA-BEA7-256296957D6F}" presName="circ1" presStyleLbl="vennNode1" presStyleIdx="0" presStyleCnt="3" custScaleX="164123" custScaleY="164123" custLinFactNeighborX="2293" custLinFactNeighborY="11758"/>
      <dgm:spPr/>
    </dgm:pt>
    <dgm:pt modelId="{C8CC9872-B1C6-4B30-A28E-1E55E74C25B2}" type="pres">
      <dgm:prSet presAssocID="{42C61F33-8D87-43FA-BEA7-256296957D6F}" presName="circ1Tx" presStyleLbl="revTx" presStyleIdx="0" presStyleCnt="0">
        <dgm:presLayoutVars>
          <dgm:chMax val="0"/>
          <dgm:chPref val="0"/>
          <dgm:bulletEnabled val="1"/>
        </dgm:presLayoutVars>
      </dgm:prSet>
      <dgm:spPr/>
    </dgm:pt>
    <dgm:pt modelId="{9162C6E6-D1BA-4BC4-B984-6789689BF31E}" type="pres">
      <dgm:prSet presAssocID="{7A5843C3-C081-4B00-9E6B-5A596E5D67D6}" presName="circ2" presStyleLbl="vennNode1" presStyleIdx="1" presStyleCnt="3" custScaleX="57781" custScaleY="59309" custLinFactNeighborX="20209" custLinFactNeighborY="12230"/>
      <dgm:spPr/>
    </dgm:pt>
    <dgm:pt modelId="{A4575A02-075D-4790-9465-5309F3FF538B}" type="pres">
      <dgm:prSet presAssocID="{7A5843C3-C081-4B00-9E6B-5A596E5D67D6}" presName="circ2Tx" presStyleLbl="revTx" presStyleIdx="0" presStyleCnt="0">
        <dgm:presLayoutVars>
          <dgm:chMax val="0"/>
          <dgm:chPref val="0"/>
          <dgm:bulletEnabled val="1"/>
        </dgm:presLayoutVars>
      </dgm:prSet>
      <dgm:spPr/>
    </dgm:pt>
    <dgm:pt modelId="{65458220-BF94-4E3A-881C-B932DE5C4825}" type="pres">
      <dgm:prSet presAssocID="{D9B82727-D873-4C3A-868F-5069EF5D6A3C}" presName="circ3" presStyleLbl="vennNode1" presStyleIdx="2" presStyleCnt="3" custLinFactNeighborX="-326" custLinFactNeighborY="2890"/>
      <dgm:spPr/>
    </dgm:pt>
    <dgm:pt modelId="{4CDD2B0F-F9E0-4D60-845C-D35695207CF6}" type="pres">
      <dgm:prSet presAssocID="{D9B82727-D873-4C3A-868F-5069EF5D6A3C}" presName="circ3Tx" presStyleLbl="revTx" presStyleIdx="0" presStyleCnt="0">
        <dgm:presLayoutVars>
          <dgm:chMax val="0"/>
          <dgm:chPref val="0"/>
          <dgm:bulletEnabled val="1"/>
        </dgm:presLayoutVars>
      </dgm:prSet>
      <dgm:spPr/>
    </dgm:pt>
  </dgm:ptLst>
  <dgm:cxnLst>
    <dgm:cxn modelId="{4F934726-B15C-4763-A6FD-F8A541CB8916}" type="presOf" srcId="{D9B82727-D873-4C3A-868F-5069EF5D6A3C}" destId="{65458220-BF94-4E3A-881C-B932DE5C4825}" srcOrd="0" destOrd="0" presId="urn:microsoft.com/office/officeart/2005/8/layout/venn1"/>
    <dgm:cxn modelId="{6AFA9F3F-4FAF-4D1A-93FB-0A1F749E73C1}" type="presOf" srcId="{7A5843C3-C081-4B00-9E6B-5A596E5D67D6}" destId="{A4575A02-075D-4790-9465-5309F3FF538B}" srcOrd="1" destOrd="0" presId="urn:microsoft.com/office/officeart/2005/8/layout/venn1"/>
    <dgm:cxn modelId="{4F03B857-6F9E-49A4-A261-DAF946A108FF}" type="presOf" srcId="{42C61F33-8D87-43FA-BEA7-256296957D6F}" destId="{D6A43DB7-50FF-473A-A7CD-6997D0BFAE54}" srcOrd="0" destOrd="0" presId="urn:microsoft.com/office/officeart/2005/8/layout/venn1"/>
    <dgm:cxn modelId="{AFA8736B-21F1-419D-B8AA-C272D1D70B66}" type="presOf" srcId="{3E0B2823-0CD5-4D49-8A4E-BC592463200C}" destId="{F29187D4-A658-475E-969B-A87BC1C76DD6}" srcOrd="0" destOrd="0" presId="urn:microsoft.com/office/officeart/2005/8/layout/venn1"/>
    <dgm:cxn modelId="{A529BB8E-9BDA-4B83-A7FA-FFDA216C13B4}" srcId="{3E0B2823-0CD5-4D49-8A4E-BC592463200C}" destId="{42C61F33-8D87-43FA-BEA7-256296957D6F}" srcOrd="0" destOrd="0" parTransId="{263A8D10-8E09-46E0-93F3-149DF7F31680}" sibTransId="{D86CAAB2-EBDA-4E98-8B3A-7E6DE32BB961}"/>
    <dgm:cxn modelId="{4A500196-A5AD-45BF-B82C-1717A79F239C}" srcId="{3E0B2823-0CD5-4D49-8A4E-BC592463200C}" destId="{7A5843C3-C081-4B00-9E6B-5A596E5D67D6}" srcOrd="1" destOrd="0" parTransId="{E9306163-F3A3-4728-95A2-DB3AD62547FF}" sibTransId="{28EE35AD-46B0-4A1A-AEB5-D1CD710AF1DC}"/>
    <dgm:cxn modelId="{F1709DA9-AE41-429A-B1B1-C43546CEA53F}" type="presOf" srcId="{D9B82727-D873-4C3A-868F-5069EF5D6A3C}" destId="{4CDD2B0F-F9E0-4D60-845C-D35695207CF6}" srcOrd="1" destOrd="0" presId="urn:microsoft.com/office/officeart/2005/8/layout/venn1"/>
    <dgm:cxn modelId="{1EC261AD-89E9-472A-9A55-E92AD4972BD4}" type="presOf" srcId="{42C61F33-8D87-43FA-BEA7-256296957D6F}" destId="{C8CC9872-B1C6-4B30-A28E-1E55E74C25B2}" srcOrd="1" destOrd="0" presId="urn:microsoft.com/office/officeart/2005/8/layout/venn1"/>
    <dgm:cxn modelId="{1321C8CA-AD21-4559-AD5A-0A947251EC92}" srcId="{3E0B2823-0CD5-4D49-8A4E-BC592463200C}" destId="{D9B82727-D873-4C3A-868F-5069EF5D6A3C}" srcOrd="2" destOrd="0" parTransId="{35CF9E32-8557-4751-957B-7BB841DA095F}" sibTransId="{A1962655-BB14-447D-99B9-FA2E660BC105}"/>
    <dgm:cxn modelId="{C75695D3-AF84-4537-AACF-557F7ACFCF81}" type="presOf" srcId="{7A5843C3-C081-4B00-9E6B-5A596E5D67D6}" destId="{9162C6E6-D1BA-4BC4-B984-6789689BF31E}" srcOrd="0" destOrd="0" presId="urn:microsoft.com/office/officeart/2005/8/layout/venn1"/>
    <dgm:cxn modelId="{69C8D5EE-F2AC-4A5F-9A60-DB277D740287}" type="presParOf" srcId="{F29187D4-A658-475E-969B-A87BC1C76DD6}" destId="{D6A43DB7-50FF-473A-A7CD-6997D0BFAE54}" srcOrd="0" destOrd="0" presId="urn:microsoft.com/office/officeart/2005/8/layout/venn1"/>
    <dgm:cxn modelId="{C8530391-67B8-40A5-AB7D-33502A71E8C1}" type="presParOf" srcId="{F29187D4-A658-475E-969B-A87BC1C76DD6}" destId="{C8CC9872-B1C6-4B30-A28E-1E55E74C25B2}" srcOrd="1" destOrd="0" presId="urn:microsoft.com/office/officeart/2005/8/layout/venn1"/>
    <dgm:cxn modelId="{2F45BD08-A3A7-4930-AF0D-759F073E2F02}" type="presParOf" srcId="{F29187D4-A658-475E-969B-A87BC1C76DD6}" destId="{9162C6E6-D1BA-4BC4-B984-6789689BF31E}" srcOrd="2" destOrd="0" presId="urn:microsoft.com/office/officeart/2005/8/layout/venn1"/>
    <dgm:cxn modelId="{25374398-7334-47C8-BEF0-3F25FC0D57AA}" type="presParOf" srcId="{F29187D4-A658-475E-969B-A87BC1C76DD6}" destId="{A4575A02-075D-4790-9465-5309F3FF538B}" srcOrd="3" destOrd="0" presId="urn:microsoft.com/office/officeart/2005/8/layout/venn1"/>
    <dgm:cxn modelId="{9379AAE8-0ECF-4E66-A2C0-6D5CB265BD97}" type="presParOf" srcId="{F29187D4-A658-475E-969B-A87BC1C76DD6}" destId="{65458220-BF94-4E3A-881C-B932DE5C4825}" srcOrd="4" destOrd="0" presId="urn:microsoft.com/office/officeart/2005/8/layout/venn1"/>
    <dgm:cxn modelId="{9002DB53-4077-49D9-9E31-38596956416B}" type="presParOf" srcId="{F29187D4-A658-475E-969B-A87BC1C76DD6}" destId="{4CDD2B0F-F9E0-4D60-845C-D35695207CF6}"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0B2823-0CD5-4D49-8A4E-BC592463200C}" type="doc">
      <dgm:prSet loTypeId="urn:microsoft.com/office/officeart/2005/8/layout/venn1" loCatId="relationship" qsTypeId="urn:microsoft.com/office/officeart/2005/8/quickstyle/simple1" qsCatId="simple" csTypeId="urn:microsoft.com/office/officeart/2005/8/colors/accent1_2" csCatId="accent1" phldr="1"/>
      <dgm:spPr/>
    </dgm:pt>
    <dgm:pt modelId="{42C61F33-8D87-43FA-BEA7-256296957D6F}">
      <dgm:prSet phldrT="[Text]" custT="1"/>
      <dgm:spPr>
        <a:solidFill>
          <a:schemeClr val="accent2">
            <a:lumMod val="60000"/>
            <a:lumOff val="40000"/>
            <a:alpha val="50000"/>
          </a:schemeClr>
        </a:solidFill>
      </dgm:spPr>
      <dgm:t>
        <a:bodyPr/>
        <a:lstStyle/>
        <a:p>
          <a:r>
            <a:rPr lang="en-GB" sz="1600">
              <a:latin typeface="Calibri" panose="020F0502020204030204" pitchFamily="34" charset="0"/>
              <a:cs typeface="Calibri" panose="020F0502020204030204" pitchFamily="34" charset="0"/>
            </a:rPr>
            <a:t>Knowing</a:t>
          </a:r>
        </a:p>
      </dgm:t>
      <dgm:extLst>
        <a:ext uri="{E40237B7-FDA0-4F09-8148-C483321AD2D9}">
          <dgm14:cNvPr xmlns:dgm14="http://schemas.microsoft.com/office/drawing/2010/diagram" id="0" name="" descr="Knowing"/>
        </a:ext>
      </dgm:extLst>
    </dgm:pt>
    <dgm:pt modelId="{263A8D10-8E09-46E0-93F3-149DF7F31680}" type="parTrans" cxnId="{A529BB8E-9BDA-4B83-A7FA-FFDA216C13B4}">
      <dgm:prSet/>
      <dgm:spPr/>
      <dgm:t>
        <a:bodyPr/>
        <a:lstStyle/>
        <a:p>
          <a:endParaRPr lang="en-GB" sz="1600"/>
        </a:p>
      </dgm:t>
    </dgm:pt>
    <dgm:pt modelId="{D86CAAB2-EBDA-4E98-8B3A-7E6DE32BB961}" type="sibTrans" cxnId="{A529BB8E-9BDA-4B83-A7FA-FFDA216C13B4}">
      <dgm:prSet/>
      <dgm:spPr/>
      <dgm:t>
        <a:bodyPr/>
        <a:lstStyle/>
        <a:p>
          <a:endParaRPr lang="en-GB" sz="1600"/>
        </a:p>
      </dgm:t>
    </dgm:pt>
    <dgm:pt modelId="{7A5843C3-C081-4B00-9E6B-5A596E5D67D6}">
      <dgm:prSet phldrT="[Text]" custT="1"/>
      <dgm:spPr>
        <a:solidFill>
          <a:srgbClr val="92D050">
            <a:alpha val="50000"/>
          </a:srgbClr>
        </a:solidFill>
      </dgm:spPr>
      <dgm:t>
        <a:bodyPr/>
        <a:lstStyle/>
        <a:p>
          <a:pPr algn="r"/>
          <a:r>
            <a:rPr lang="en-GB" sz="1600">
              <a:latin typeface="Calibri" panose="020F0502020204030204" pitchFamily="34" charset="0"/>
              <a:cs typeface="Calibri" panose="020F0502020204030204" pitchFamily="34" charset="0"/>
            </a:rPr>
            <a:t>Being</a:t>
          </a:r>
        </a:p>
      </dgm:t>
      <dgm:extLst>
        <a:ext uri="{E40237B7-FDA0-4F09-8148-C483321AD2D9}">
          <dgm14:cNvPr xmlns:dgm14="http://schemas.microsoft.com/office/drawing/2010/diagram" id="0" name="" descr="Being"/>
        </a:ext>
      </dgm:extLst>
    </dgm:pt>
    <dgm:pt modelId="{E9306163-F3A3-4728-95A2-DB3AD62547FF}" type="parTrans" cxnId="{4A500196-A5AD-45BF-B82C-1717A79F239C}">
      <dgm:prSet/>
      <dgm:spPr/>
      <dgm:t>
        <a:bodyPr/>
        <a:lstStyle/>
        <a:p>
          <a:endParaRPr lang="en-GB" sz="1600"/>
        </a:p>
      </dgm:t>
    </dgm:pt>
    <dgm:pt modelId="{28EE35AD-46B0-4A1A-AEB5-D1CD710AF1DC}" type="sibTrans" cxnId="{4A500196-A5AD-45BF-B82C-1717A79F239C}">
      <dgm:prSet/>
      <dgm:spPr/>
      <dgm:t>
        <a:bodyPr/>
        <a:lstStyle/>
        <a:p>
          <a:endParaRPr lang="en-GB" sz="1600"/>
        </a:p>
      </dgm:t>
    </dgm:pt>
    <dgm:pt modelId="{D9B82727-D873-4C3A-868F-5069EF5D6A3C}">
      <dgm:prSet phldrT="[Text]" custT="1"/>
      <dgm:spPr>
        <a:solidFill>
          <a:schemeClr val="accent1">
            <a:lumMod val="60000"/>
            <a:lumOff val="40000"/>
            <a:alpha val="50000"/>
          </a:schemeClr>
        </a:solidFill>
      </dgm:spPr>
      <dgm:t>
        <a:bodyPr/>
        <a:lstStyle/>
        <a:p>
          <a:r>
            <a:rPr lang="en-GB" sz="2200">
              <a:latin typeface="Calibri" panose="020F0502020204030204" pitchFamily="34" charset="0"/>
              <a:cs typeface="Calibri" panose="020F0502020204030204" pitchFamily="34" charset="0"/>
            </a:rPr>
            <a:t>Acting</a:t>
          </a:r>
        </a:p>
      </dgm:t>
      <dgm:extLst>
        <a:ext uri="{E40237B7-FDA0-4F09-8148-C483321AD2D9}">
          <dgm14:cNvPr xmlns:dgm14="http://schemas.microsoft.com/office/drawing/2010/diagram" id="0" name="" descr="Acting"/>
        </a:ext>
      </dgm:extLst>
    </dgm:pt>
    <dgm:pt modelId="{35CF9E32-8557-4751-957B-7BB841DA095F}" type="parTrans" cxnId="{1321C8CA-AD21-4559-AD5A-0A947251EC92}">
      <dgm:prSet/>
      <dgm:spPr/>
      <dgm:t>
        <a:bodyPr/>
        <a:lstStyle/>
        <a:p>
          <a:endParaRPr lang="en-GB" sz="1600"/>
        </a:p>
      </dgm:t>
    </dgm:pt>
    <dgm:pt modelId="{A1962655-BB14-447D-99B9-FA2E660BC105}" type="sibTrans" cxnId="{1321C8CA-AD21-4559-AD5A-0A947251EC92}">
      <dgm:prSet/>
      <dgm:spPr/>
      <dgm:t>
        <a:bodyPr/>
        <a:lstStyle/>
        <a:p>
          <a:endParaRPr lang="en-GB" sz="1600"/>
        </a:p>
      </dgm:t>
    </dgm:pt>
    <dgm:pt modelId="{F29187D4-A658-475E-969B-A87BC1C76DD6}" type="pres">
      <dgm:prSet presAssocID="{3E0B2823-0CD5-4D49-8A4E-BC592463200C}" presName="compositeShape" presStyleCnt="0">
        <dgm:presLayoutVars>
          <dgm:chMax val="7"/>
          <dgm:dir/>
          <dgm:resizeHandles val="exact"/>
        </dgm:presLayoutVars>
      </dgm:prSet>
      <dgm:spPr/>
    </dgm:pt>
    <dgm:pt modelId="{D6A43DB7-50FF-473A-A7CD-6997D0BFAE54}" type="pres">
      <dgm:prSet presAssocID="{42C61F33-8D87-43FA-BEA7-256296957D6F}" presName="circ1" presStyleLbl="vennNode1" presStyleIdx="0" presStyleCnt="3" custLinFactNeighborX="7907" custLinFactNeighborY="901"/>
      <dgm:spPr/>
    </dgm:pt>
    <dgm:pt modelId="{C8CC9872-B1C6-4B30-A28E-1E55E74C25B2}" type="pres">
      <dgm:prSet presAssocID="{42C61F33-8D87-43FA-BEA7-256296957D6F}" presName="circ1Tx" presStyleLbl="revTx" presStyleIdx="0" presStyleCnt="0">
        <dgm:presLayoutVars>
          <dgm:chMax val="0"/>
          <dgm:chPref val="0"/>
          <dgm:bulletEnabled val="1"/>
        </dgm:presLayoutVars>
      </dgm:prSet>
      <dgm:spPr/>
    </dgm:pt>
    <dgm:pt modelId="{9162C6E6-D1BA-4BC4-B984-6789689BF31E}" type="pres">
      <dgm:prSet presAssocID="{7A5843C3-C081-4B00-9E6B-5A596E5D67D6}" presName="circ2" presStyleLbl="vennNode1" presStyleIdx="1" presStyleCnt="3" custScaleX="80392" custScaleY="80393" custLinFactNeighborX="2137" custLinFactNeighborY="-5770"/>
      <dgm:spPr/>
    </dgm:pt>
    <dgm:pt modelId="{A4575A02-075D-4790-9465-5309F3FF538B}" type="pres">
      <dgm:prSet presAssocID="{7A5843C3-C081-4B00-9E6B-5A596E5D67D6}" presName="circ2Tx" presStyleLbl="revTx" presStyleIdx="0" presStyleCnt="0">
        <dgm:presLayoutVars>
          <dgm:chMax val="0"/>
          <dgm:chPref val="0"/>
          <dgm:bulletEnabled val="1"/>
        </dgm:presLayoutVars>
      </dgm:prSet>
      <dgm:spPr/>
    </dgm:pt>
    <dgm:pt modelId="{65458220-BF94-4E3A-881C-B932DE5C4825}" type="pres">
      <dgm:prSet presAssocID="{D9B82727-D873-4C3A-868F-5069EF5D6A3C}" presName="circ3" presStyleLbl="vennNode1" presStyleIdx="2" presStyleCnt="3" custScaleX="124106" custScaleY="124013" custLinFactNeighborX="-7039"/>
      <dgm:spPr/>
    </dgm:pt>
    <dgm:pt modelId="{4CDD2B0F-F9E0-4D60-845C-D35695207CF6}" type="pres">
      <dgm:prSet presAssocID="{D9B82727-D873-4C3A-868F-5069EF5D6A3C}" presName="circ3Tx" presStyleLbl="revTx" presStyleIdx="0" presStyleCnt="0">
        <dgm:presLayoutVars>
          <dgm:chMax val="0"/>
          <dgm:chPref val="0"/>
          <dgm:bulletEnabled val="1"/>
        </dgm:presLayoutVars>
      </dgm:prSet>
      <dgm:spPr/>
    </dgm:pt>
  </dgm:ptLst>
  <dgm:cxnLst>
    <dgm:cxn modelId="{43345D15-2292-4AF5-B6BA-9842EF25DFA3}" type="presOf" srcId="{D9B82727-D873-4C3A-868F-5069EF5D6A3C}" destId="{4CDD2B0F-F9E0-4D60-845C-D35695207CF6}" srcOrd="1" destOrd="0" presId="urn:microsoft.com/office/officeart/2005/8/layout/venn1"/>
    <dgm:cxn modelId="{96892D39-5040-4C32-BEE5-CBD089C81523}" type="presOf" srcId="{7A5843C3-C081-4B00-9E6B-5A596E5D67D6}" destId="{A4575A02-075D-4790-9465-5309F3FF538B}" srcOrd="1" destOrd="0" presId="urn:microsoft.com/office/officeart/2005/8/layout/venn1"/>
    <dgm:cxn modelId="{8E389F63-FEC7-4606-8161-DB1A52542F5B}" type="presOf" srcId="{42C61F33-8D87-43FA-BEA7-256296957D6F}" destId="{D6A43DB7-50FF-473A-A7CD-6997D0BFAE54}" srcOrd="0" destOrd="0" presId="urn:microsoft.com/office/officeart/2005/8/layout/venn1"/>
    <dgm:cxn modelId="{A529BB8E-9BDA-4B83-A7FA-FFDA216C13B4}" srcId="{3E0B2823-0CD5-4D49-8A4E-BC592463200C}" destId="{42C61F33-8D87-43FA-BEA7-256296957D6F}" srcOrd="0" destOrd="0" parTransId="{263A8D10-8E09-46E0-93F3-149DF7F31680}" sibTransId="{D86CAAB2-EBDA-4E98-8B3A-7E6DE32BB961}"/>
    <dgm:cxn modelId="{4A500196-A5AD-45BF-B82C-1717A79F239C}" srcId="{3E0B2823-0CD5-4D49-8A4E-BC592463200C}" destId="{7A5843C3-C081-4B00-9E6B-5A596E5D67D6}" srcOrd="1" destOrd="0" parTransId="{E9306163-F3A3-4728-95A2-DB3AD62547FF}" sibTransId="{28EE35AD-46B0-4A1A-AEB5-D1CD710AF1DC}"/>
    <dgm:cxn modelId="{B506819F-38E9-4813-9FE5-243A4C20726C}" type="presOf" srcId="{42C61F33-8D87-43FA-BEA7-256296957D6F}" destId="{C8CC9872-B1C6-4B30-A28E-1E55E74C25B2}" srcOrd="1" destOrd="0" presId="urn:microsoft.com/office/officeart/2005/8/layout/venn1"/>
    <dgm:cxn modelId="{B37348B3-CA56-489B-949F-7A21C2780768}" type="presOf" srcId="{D9B82727-D873-4C3A-868F-5069EF5D6A3C}" destId="{65458220-BF94-4E3A-881C-B932DE5C4825}" srcOrd="0" destOrd="0" presId="urn:microsoft.com/office/officeart/2005/8/layout/venn1"/>
    <dgm:cxn modelId="{1321C8CA-AD21-4559-AD5A-0A947251EC92}" srcId="{3E0B2823-0CD5-4D49-8A4E-BC592463200C}" destId="{D9B82727-D873-4C3A-868F-5069EF5D6A3C}" srcOrd="2" destOrd="0" parTransId="{35CF9E32-8557-4751-957B-7BB841DA095F}" sibTransId="{A1962655-BB14-447D-99B9-FA2E660BC105}"/>
    <dgm:cxn modelId="{FDB7ECE9-A3B6-489E-8EDF-39857F94C614}" type="presOf" srcId="{7A5843C3-C081-4B00-9E6B-5A596E5D67D6}" destId="{9162C6E6-D1BA-4BC4-B984-6789689BF31E}" srcOrd="0" destOrd="0" presId="urn:microsoft.com/office/officeart/2005/8/layout/venn1"/>
    <dgm:cxn modelId="{9C7565F7-DE8B-4293-A55E-82066CFE3AD0}" type="presOf" srcId="{3E0B2823-0CD5-4D49-8A4E-BC592463200C}" destId="{F29187D4-A658-475E-969B-A87BC1C76DD6}" srcOrd="0" destOrd="0" presId="urn:microsoft.com/office/officeart/2005/8/layout/venn1"/>
    <dgm:cxn modelId="{C8C6A902-9C00-4825-8BFD-5E996CA92841}" type="presParOf" srcId="{F29187D4-A658-475E-969B-A87BC1C76DD6}" destId="{D6A43DB7-50FF-473A-A7CD-6997D0BFAE54}" srcOrd="0" destOrd="0" presId="urn:microsoft.com/office/officeart/2005/8/layout/venn1"/>
    <dgm:cxn modelId="{03EDBF8B-AB5F-459F-B8D8-9B05BB97FC4B}" type="presParOf" srcId="{F29187D4-A658-475E-969B-A87BC1C76DD6}" destId="{C8CC9872-B1C6-4B30-A28E-1E55E74C25B2}" srcOrd="1" destOrd="0" presId="urn:microsoft.com/office/officeart/2005/8/layout/venn1"/>
    <dgm:cxn modelId="{CC2DCD59-F5B1-4FBB-810D-055BE9A67152}" type="presParOf" srcId="{F29187D4-A658-475E-969B-A87BC1C76DD6}" destId="{9162C6E6-D1BA-4BC4-B984-6789689BF31E}" srcOrd="2" destOrd="0" presId="urn:microsoft.com/office/officeart/2005/8/layout/venn1"/>
    <dgm:cxn modelId="{8C4FE71D-A253-4A00-A97E-73DD86A6E256}" type="presParOf" srcId="{F29187D4-A658-475E-969B-A87BC1C76DD6}" destId="{A4575A02-075D-4790-9465-5309F3FF538B}" srcOrd="3" destOrd="0" presId="urn:microsoft.com/office/officeart/2005/8/layout/venn1"/>
    <dgm:cxn modelId="{CB1E2F38-B85C-4606-8836-8555E3FCCFB7}" type="presParOf" srcId="{F29187D4-A658-475E-969B-A87BC1C76DD6}" destId="{65458220-BF94-4E3A-881C-B932DE5C4825}" srcOrd="4" destOrd="0" presId="urn:microsoft.com/office/officeart/2005/8/layout/venn1"/>
    <dgm:cxn modelId="{1FE45BE9-859E-471A-BB94-35490556FFAF}" type="presParOf" srcId="{F29187D4-A658-475E-969B-A87BC1C76DD6}" destId="{4CDD2B0F-F9E0-4D60-845C-D35695207CF6}" srcOrd="5" destOrd="0" presId="urn:microsoft.com/office/officeart/2005/8/layout/ven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0B2823-0CD5-4D49-8A4E-BC592463200C}" type="doc">
      <dgm:prSet loTypeId="urn:microsoft.com/office/officeart/2005/8/layout/venn1" loCatId="relationship" qsTypeId="urn:microsoft.com/office/officeart/2005/8/quickstyle/simple1" qsCatId="simple" csTypeId="urn:microsoft.com/office/officeart/2005/8/colors/accent1_2" csCatId="accent1" phldr="1"/>
      <dgm:spPr/>
    </dgm:pt>
    <dgm:pt modelId="{42C61F33-8D87-43FA-BEA7-256296957D6F}">
      <dgm:prSet phldrT="[Text]" custT="1"/>
      <dgm:spPr>
        <a:solidFill>
          <a:schemeClr val="accent2">
            <a:lumMod val="60000"/>
            <a:lumOff val="40000"/>
            <a:alpha val="50000"/>
          </a:schemeClr>
        </a:solidFill>
      </dgm:spPr>
      <dgm:t>
        <a:bodyPr/>
        <a:lstStyle/>
        <a:p>
          <a:r>
            <a:rPr lang="en-GB" sz="2200">
              <a:latin typeface="Calibri" panose="020F0502020204030204" pitchFamily="34" charset="0"/>
              <a:cs typeface="Calibri" panose="020F0502020204030204" pitchFamily="34" charset="0"/>
            </a:rPr>
            <a:t>Knowing</a:t>
          </a:r>
        </a:p>
      </dgm:t>
      <dgm:extLst>
        <a:ext uri="{E40237B7-FDA0-4F09-8148-C483321AD2D9}">
          <dgm14:cNvPr xmlns:dgm14="http://schemas.microsoft.com/office/drawing/2010/diagram" id="0" name="" descr="Knowing"/>
        </a:ext>
      </dgm:extLst>
    </dgm:pt>
    <dgm:pt modelId="{263A8D10-8E09-46E0-93F3-149DF7F31680}" type="parTrans" cxnId="{A529BB8E-9BDA-4B83-A7FA-FFDA216C13B4}">
      <dgm:prSet/>
      <dgm:spPr/>
      <dgm:t>
        <a:bodyPr/>
        <a:lstStyle/>
        <a:p>
          <a:endParaRPr lang="en-GB" sz="1600"/>
        </a:p>
      </dgm:t>
    </dgm:pt>
    <dgm:pt modelId="{D86CAAB2-EBDA-4E98-8B3A-7E6DE32BB961}" type="sibTrans" cxnId="{A529BB8E-9BDA-4B83-A7FA-FFDA216C13B4}">
      <dgm:prSet/>
      <dgm:spPr/>
      <dgm:t>
        <a:bodyPr/>
        <a:lstStyle/>
        <a:p>
          <a:endParaRPr lang="en-GB" sz="1600"/>
        </a:p>
      </dgm:t>
    </dgm:pt>
    <dgm:pt modelId="{7A5843C3-C081-4B00-9E6B-5A596E5D67D6}">
      <dgm:prSet phldrT="[Text]" custT="1"/>
      <dgm:spPr>
        <a:solidFill>
          <a:srgbClr val="92D050">
            <a:alpha val="50000"/>
          </a:srgbClr>
        </a:solidFill>
      </dgm:spPr>
      <dgm:t>
        <a:bodyPr/>
        <a:lstStyle/>
        <a:p>
          <a:r>
            <a:rPr lang="en-GB" sz="1800">
              <a:latin typeface="Calibri" panose="020F0502020204030204" pitchFamily="34" charset="0"/>
              <a:cs typeface="Calibri" panose="020F0502020204030204" pitchFamily="34" charset="0"/>
            </a:rPr>
            <a:t>Being</a:t>
          </a:r>
        </a:p>
      </dgm:t>
      <dgm:extLst>
        <a:ext uri="{E40237B7-FDA0-4F09-8148-C483321AD2D9}">
          <dgm14:cNvPr xmlns:dgm14="http://schemas.microsoft.com/office/drawing/2010/diagram" id="0" name="" descr="Being"/>
        </a:ext>
      </dgm:extLst>
    </dgm:pt>
    <dgm:pt modelId="{E9306163-F3A3-4728-95A2-DB3AD62547FF}" type="parTrans" cxnId="{4A500196-A5AD-45BF-B82C-1717A79F239C}">
      <dgm:prSet/>
      <dgm:spPr/>
      <dgm:t>
        <a:bodyPr/>
        <a:lstStyle/>
        <a:p>
          <a:endParaRPr lang="en-GB" sz="1600"/>
        </a:p>
      </dgm:t>
    </dgm:pt>
    <dgm:pt modelId="{28EE35AD-46B0-4A1A-AEB5-D1CD710AF1DC}" type="sibTrans" cxnId="{4A500196-A5AD-45BF-B82C-1717A79F239C}">
      <dgm:prSet/>
      <dgm:spPr/>
      <dgm:t>
        <a:bodyPr/>
        <a:lstStyle/>
        <a:p>
          <a:endParaRPr lang="en-GB" sz="1600"/>
        </a:p>
      </dgm:t>
    </dgm:pt>
    <dgm:pt modelId="{D9B82727-D873-4C3A-868F-5069EF5D6A3C}">
      <dgm:prSet phldrT="[Text]" custT="1"/>
      <dgm:spPr>
        <a:solidFill>
          <a:schemeClr val="accent1">
            <a:lumMod val="60000"/>
            <a:lumOff val="40000"/>
            <a:alpha val="50000"/>
          </a:schemeClr>
        </a:solidFill>
      </dgm:spPr>
      <dgm:t>
        <a:bodyPr/>
        <a:lstStyle/>
        <a:p>
          <a:r>
            <a:rPr lang="en-GB" sz="1800">
              <a:latin typeface="Calibri" panose="020F0502020204030204" pitchFamily="34" charset="0"/>
              <a:cs typeface="Calibri" panose="020F0502020204030204" pitchFamily="34" charset="0"/>
            </a:rPr>
            <a:t>Acting</a:t>
          </a:r>
        </a:p>
      </dgm:t>
      <dgm:extLst>
        <a:ext uri="{E40237B7-FDA0-4F09-8148-C483321AD2D9}">
          <dgm14:cNvPr xmlns:dgm14="http://schemas.microsoft.com/office/drawing/2010/diagram" id="0" name="" descr="Acting"/>
        </a:ext>
      </dgm:extLst>
    </dgm:pt>
    <dgm:pt modelId="{35CF9E32-8557-4751-957B-7BB841DA095F}" type="parTrans" cxnId="{1321C8CA-AD21-4559-AD5A-0A947251EC92}">
      <dgm:prSet/>
      <dgm:spPr/>
      <dgm:t>
        <a:bodyPr/>
        <a:lstStyle/>
        <a:p>
          <a:endParaRPr lang="en-GB" sz="1600"/>
        </a:p>
      </dgm:t>
    </dgm:pt>
    <dgm:pt modelId="{A1962655-BB14-447D-99B9-FA2E660BC105}" type="sibTrans" cxnId="{1321C8CA-AD21-4559-AD5A-0A947251EC92}">
      <dgm:prSet/>
      <dgm:spPr/>
      <dgm:t>
        <a:bodyPr/>
        <a:lstStyle/>
        <a:p>
          <a:endParaRPr lang="en-GB" sz="1600"/>
        </a:p>
      </dgm:t>
    </dgm:pt>
    <dgm:pt modelId="{F29187D4-A658-475E-969B-A87BC1C76DD6}" type="pres">
      <dgm:prSet presAssocID="{3E0B2823-0CD5-4D49-8A4E-BC592463200C}" presName="compositeShape" presStyleCnt="0">
        <dgm:presLayoutVars>
          <dgm:chMax val="7"/>
          <dgm:dir/>
          <dgm:resizeHandles val="exact"/>
        </dgm:presLayoutVars>
      </dgm:prSet>
      <dgm:spPr/>
    </dgm:pt>
    <dgm:pt modelId="{D6A43DB7-50FF-473A-A7CD-6997D0BFAE54}" type="pres">
      <dgm:prSet presAssocID="{42C61F33-8D87-43FA-BEA7-256296957D6F}" presName="circ1" presStyleLbl="vennNode1" presStyleIdx="0" presStyleCnt="3" custScaleX="137240" custScaleY="137240"/>
      <dgm:spPr/>
    </dgm:pt>
    <dgm:pt modelId="{C8CC9872-B1C6-4B30-A28E-1E55E74C25B2}" type="pres">
      <dgm:prSet presAssocID="{42C61F33-8D87-43FA-BEA7-256296957D6F}" presName="circ1Tx" presStyleLbl="revTx" presStyleIdx="0" presStyleCnt="0">
        <dgm:presLayoutVars>
          <dgm:chMax val="0"/>
          <dgm:chPref val="0"/>
          <dgm:bulletEnabled val="1"/>
        </dgm:presLayoutVars>
      </dgm:prSet>
      <dgm:spPr/>
    </dgm:pt>
    <dgm:pt modelId="{9162C6E6-D1BA-4BC4-B984-6789689BF31E}" type="pres">
      <dgm:prSet presAssocID="{7A5843C3-C081-4B00-9E6B-5A596E5D67D6}" presName="circ2" presStyleLbl="vennNode1" presStyleIdx="1" presStyleCnt="3" custScaleX="75420" custScaleY="78151"/>
      <dgm:spPr/>
    </dgm:pt>
    <dgm:pt modelId="{A4575A02-075D-4790-9465-5309F3FF538B}" type="pres">
      <dgm:prSet presAssocID="{7A5843C3-C081-4B00-9E6B-5A596E5D67D6}" presName="circ2Tx" presStyleLbl="revTx" presStyleIdx="0" presStyleCnt="0">
        <dgm:presLayoutVars>
          <dgm:chMax val="0"/>
          <dgm:chPref val="0"/>
          <dgm:bulletEnabled val="1"/>
        </dgm:presLayoutVars>
      </dgm:prSet>
      <dgm:spPr/>
    </dgm:pt>
    <dgm:pt modelId="{65458220-BF94-4E3A-881C-B932DE5C4825}" type="pres">
      <dgm:prSet presAssocID="{D9B82727-D873-4C3A-868F-5069EF5D6A3C}" presName="circ3" presStyleLbl="vennNode1" presStyleIdx="2" presStyleCnt="3" custScaleX="57917" custScaleY="59480" custLinFactNeighborX="-3568" custLinFactNeighborY="6937"/>
      <dgm:spPr/>
    </dgm:pt>
    <dgm:pt modelId="{4CDD2B0F-F9E0-4D60-845C-D35695207CF6}" type="pres">
      <dgm:prSet presAssocID="{D9B82727-D873-4C3A-868F-5069EF5D6A3C}" presName="circ3Tx" presStyleLbl="revTx" presStyleIdx="0" presStyleCnt="0">
        <dgm:presLayoutVars>
          <dgm:chMax val="0"/>
          <dgm:chPref val="0"/>
          <dgm:bulletEnabled val="1"/>
        </dgm:presLayoutVars>
      </dgm:prSet>
      <dgm:spPr/>
    </dgm:pt>
  </dgm:ptLst>
  <dgm:cxnLst>
    <dgm:cxn modelId="{DA950F18-D7A3-4801-9B53-1D02F0E1DCB1}" type="presOf" srcId="{D9B82727-D873-4C3A-868F-5069EF5D6A3C}" destId="{4CDD2B0F-F9E0-4D60-845C-D35695207CF6}" srcOrd="1" destOrd="0" presId="urn:microsoft.com/office/officeart/2005/8/layout/venn1"/>
    <dgm:cxn modelId="{89A5023A-69CC-4716-9E1C-F743A2F276B7}" type="presOf" srcId="{7A5843C3-C081-4B00-9E6B-5A596E5D67D6}" destId="{9162C6E6-D1BA-4BC4-B984-6789689BF31E}" srcOrd="0" destOrd="0" presId="urn:microsoft.com/office/officeart/2005/8/layout/venn1"/>
    <dgm:cxn modelId="{FBBDA544-7795-4F11-821A-C24E0B787F24}" type="presOf" srcId="{42C61F33-8D87-43FA-BEA7-256296957D6F}" destId="{D6A43DB7-50FF-473A-A7CD-6997D0BFAE54}" srcOrd="0" destOrd="0" presId="urn:microsoft.com/office/officeart/2005/8/layout/venn1"/>
    <dgm:cxn modelId="{D23EFD6B-0EA2-429F-9702-44CDD0364F75}" type="presOf" srcId="{42C61F33-8D87-43FA-BEA7-256296957D6F}" destId="{C8CC9872-B1C6-4B30-A28E-1E55E74C25B2}" srcOrd="1" destOrd="0" presId="urn:microsoft.com/office/officeart/2005/8/layout/venn1"/>
    <dgm:cxn modelId="{A529BB8E-9BDA-4B83-A7FA-FFDA216C13B4}" srcId="{3E0B2823-0CD5-4D49-8A4E-BC592463200C}" destId="{42C61F33-8D87-43FA-BEA7-256296957D6F}" srcOrd="0" destOrd="0" parTransId="{263A8D10-8E09-46E0-93F3-149DF7F31680}" sibTransId="{D86CAAB2-EBDA-4E98-8B3A-7E6DE32BB961}"/>
    <dgm:cxn modelId="{4A500196-A5AD-45BF-B82C-1717A79F239C}" srcId="{3E0B2823-0CD5-4D49-8A4E-BC592463200C}" destId="{7A5843C3-C081-4B00-9E6B-5A596E5D67D6}" srcOrd="1" destOrd="0" parTransId="{E9306163-F3A3-4728-95A2-DB3AD62547FF}" sibTransId="{28EE35AD-46B0-4A1A-AEB5-D1CD710AF1DC}"/>
    <dgm:cxn modelId="{BBDBE7C4-6B99-48DE-AA6B-E4CEBDBEAC0F}" type="presOf" srcId="{7A5843C3-C081-4B00-9E6B-5A596E5D67D6}" destId="{A4575A02-075D-4790-9465-5309F3FF538B}" srcOrd="1" destOrd="0" presId="urn:microsoft.com/office/officeart/2005/8/layout/venn1"/>
    <dgm:cxn modelId="{1321C8CA-AD21-4559-AD5A-0A947251EC92}" srcId="{3E0B2823-0CD5-4D49-8A4E-BC592463200C}" destId="{D9B82727-D873-4C3A-868F-5069EF5D6A3C}" srcOrd="2" destOrd="0" parTransId="{35CF9E32-8557-4751-957B-7BB841DA095F}" sibTransId="{A1962655-BB14-447D-99B9-FA2E660BC105}"/>
    <dgm:cxn modelId="{EFB66ACC-34F9-4667-904A-046223CBD042}" type="presOf" srcId="{3E0B2823-0CD5-4D49-8A4E-BC592463200C}" destId="{F29187D4-A658-475E-969B-A87BC1C76DD6}" srcOrd="0" destOrd="0" presId="urn:microsoft.com/office/officeart/2005/8/layout/venn1"/>
    <dgm:cxn modelId="{E93459E7-4B3D-4789-A16C-1AFB00F0BDF1}" type="presOf" srcId="{D9B82727-D873-4C3A-868F-5069EF5D6A3C}" destId="{65458220-BF94-4E3A-881C-B932DE5C4825}" srcOrd="0" destOrd="0" presId="urn:microsoft.com/office/officeart/2005/8/layout/venn1"/>
    <dgm:cxn modelId="{A3172647-6910-4389-9F2E-6C04729F8FB2}" type="presParOf" srcId="{F29187D4-A658-475E-969B-A87BC1C76DD6}" destId="{D6A43DB7-50FF-473A-A7CD-6997D0BFAE54}" srcOrd="0" destOrd="0" presId="urn:microsoft.com/office/officeart/2005/8/layout/venn1"/>
    <dgm:cxn modelId="{3CC3DB5B-EF37-47DE-A8C0-D865835A7CB2}" type="presParOf" srcId="{F29187D4-A658-475E-969B-A87BC1C76DD6}" destId="{C8CC9872-B1C6-4B30-A28E-1E55E74C25B2}" srcOrd="1" destOrd="0" presId="urn:microsoft.com/office/officeart/2005/8/layout/venn1"/>
    <dgm:cxn modelId="{E840BA36-789A-4148-B09B-079AC19DA7E3}" type="presParOf" srcId="{F29187D4-A658-475E-969B-A87BC1C76DD6}" destId="{9162C6E6-D1BA-4BC4-B984-6789689BF31E}" srcOrd="2" destOrd="0" presId="urn:microsoft.com/office/officeart/2005/8/layout/venn1"/>
    <dgm:cxn modelId="{700C85FB-E22E-467E-9866-2F22F2D20C40}" type="presParOf" srcId="{F29187D4-A658-475E-969B-A87BC1C76DD6}" destId="{A4575A02-075D-4790-9465-5309F3FF538B}" srcOrd="3" destOrd="0" presId="urn:microsoft.com/office/officeart/2005/8/layout/venn1"/>
    <dgm:cxn modelId="{1E3C21CB-E705-4052-8C9E-42293442376B}" type="presParOf" srcId="{F29187D4-A658-475E-969B-A87BC1C76DD6}" destId="{65458220-BF94-4E3A-881C-B932DE5C4825}" srcOrd="4" destOrd="0" presId="urn:microsoft.com/office/officeart/2005/8/layout/venn1"/>
    <dgm:cxn modelId="{85BCE58E-6127-4C30-9C67-68C0BC874DA0}" type="presParOf" srcId="{F29187D4-A658-475E-969B-A87BC1C76DD6}" destId="{4CDD2B0F-F9E0-4D60-845C-D35695207CF6}" srcOrd="5" destOrd="0" presId="urn:microsoft.com/office/officeart/2005/8/layout/ven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9032B7-0307-8C44-9D2C-D547B2ABE462}" type="doc">
      <dgm:prSet loTypeId="urn:microsoft.com/office/officeart/2005/8/layout/vList3" loCatId="" qsTypeId="urn:microsoft.com/office/officeart/2005/8/quickstyle/simple4" qsCatId="simple" csTypeId="urn:microsoft.com/office/officeart/2005/8/colors/accent0_3" csCatId="mainScheme" phldr="1"/>
      <dgm:spPr/>
      <dgm:t>
        <a:bodyPr/>
        <a:lstStyle/>
        <a:p>
          <a:endParaRPr lang="en-US"/>
        </a:p>
      </dgm:t>
    </dgm:pt>
    <dgm:pt modelId="{05BA94BB-C6F8-1449-A9BD-F07D8047E365}">
      <dgm:prSet phldrT="[Text]"/>
      <dgm:spPr>
        <a:solidFill>
          <a:schemeClr val="accent2">
            <a:lumMod val="20000"/>
            <a:lumOff val="80000"/>
          </a:schemeClr>
        </a:solidFill>
      </dgm:spPr>
      <dgm:t>
        <a:bodyPr/>
        <a:lstStyle/>
        <a:p>
          <a:pPr algn="l"/>
          <a:r>
            <a:rPr lang="en-US" b="1">
              <a:solidFill>
                <a:schemeClr val="tx1"/>
              </a:solidFill>
              <a:latin typeface="Arial"/>
              <a:cs typeface="Arial"/>
            </a:rPr>
            <a:t>Knowledge</a:t>
          </a:r>
          <a:r>
            <a:rPr lang="en-US" b="1">
              <a:latin typeface="Arial"/>
              <a:cs typeface="Arial"/>
            </a:rPr>
            <a:t> </a:t>
          </a:r>
          <a:r>
            <a:rPr lang="en-US" b="1">
              <a:solidFill>
                <a:schemeClr val="tx1"/>
              </a:solidFill>
              <a:latin typeface="Arial"/>
              <a:cs typeface="Arial"/>
            </a:rPr>
            <a:t>and understanding (mainly subject based)</a:t>
          </a:r>
        </a:p>
      </dgm:t>
      <dgm:extLst>
        <a:ext uri="{E40237B7-FDA0-4F09-8148-C483321AD2D9}">
          <dgm14:cNvPr xmlns:dgm14="http://schemas.microsoft.com/office/drawing/2010/diagram" id="0" name="" descr="Knowledge and understanding (mainly subject based)&#10;"/>
        </a:ext>
      </dgm:extLst>
    </dgm:pt>
    <dgm:pt modelId="{0CB4FEB9-0E24-DE4B-A7A6-5B663D9D59EB}" type="parTrans" cxnId="{433DBECC-34DA-E541-95C7-6B70FDE2F610}">
      <dgm:prSet/>
      <dgm:spPr/>
      <dgm:t>
        <a:bodyPr/>
        <a:lstStyle/>
        <a:p>
          <a:endParaRPr lang="en-US"/>
        </a:p>
      </dgm:t>
    </dgm:pt>
    <dgm:pt modelId="{A2D275C1-C04F-534A-A2A2-F2A4C34402C8}" type="sibTrans" cxnId="{433DBECC-34DA-E541-95C7-6B70FDE2F610}">
      <dgm:prSet/>
      <dgm:spPr/>
      <dgm:t>
        <a:bodyPr/>
        <a:lstStyle/>
        <a:p>
          <a:endParaRPr lang="en-US"/>
        </a:p>
      </dgm:t>
    </dgm:pt>
    <dgm:pt modelId="{97E501E3-64B0-FD43-8BB5-20533EECECC0}">
      <dgm:prSet phldrT="[Text]"/>
      <dgm:spPr>
        <a:solidFill>
          <a:schemeClr val="accent2">
            <a:lumMod val="20000"/>
            <a:lumOff val="80000"/>
          </a:schemeClr>
        </a:solidFill>
      </dgm:spPr>
      <dgm:t>
        <a:bodyPr/>
        <a:lstStyle/>
        <a:p>
          <a:pPr algn="l"/>
          <a:r>
            <a:rPr lang="en-US" b="1">
              <a:solidFill>
                <a:schemeClr val="tx1"/>
              </a:solidFill>
              <a:latin typeface="Arial"/>
              <a:cs typeface="Arial"/>
            </a:rPr>
            <a:t>Practice (applied knowledge and understanding)</a:t>
          </a:r>
        </a:p>
      </dgm:t>
      <dgm:extLst>
        <a:ext uri="{E40237B7-FDA0-4F09-8148-C483321AD2D9}">
          <dgm14:cNvPr xmlns:dgm14="http://schemas.microsoft.com/office/drawing/2010/diagram" id="0" name="" descr="Practice (applied knowledge and understanding)&#10;"/>
        </a:ext>
      </dgm:extLst>
    </dgm:pt>
    <dgm:pt modelId="{2F24A764-612C-464F-BE1F-4AB002BD00A5}" type="parTrans" cxnId="{0B6A38ED-E0FA-2D41-A9B7-476BE43BCEBF}">
      <dgm:prSet/>
      <dgm:spPr/>
      <dgm:t>
        <a:bodyPr/>
        <a:lstStyle/>
        <a:p>
          <a:endParaRPr lang="en-US"/>
        </a:p>
      </dgm:t>
    </dgm:pt>
    <dgm:pt modelId="{94CC9366-163E-5E47-8C5A-7F245A0B70E6}" type="sibTrans" cxnId="{0B6A38ED-E0FA-2D41-A9B7-476BE43BCEBF}">
      <dgm:prSet/>
      <dgm:spPr/>
      <dgm:t>
        <a:bodyPr/>
        <a:lstStyle/>
        <a:p>
          <a:endParaRPr lang="en-US"/>
        </a:p>
      </dgm:t>
    </dgm:pt>
    <dgm:pt modelId="{CDF8E8F5-BC81-CF49-B389-12FDCD4EC6EF}">
      <dgm:prSet phldrT="[Text]"/>
      <dgm:spPr>
        <a:solidFill>
          <a:schemeClr val="accent2">
            <a:lumMod val="20000"/>
            <a:lumOff val="80000"/>
          </a:schemeClr>
        </a:solidFill>
      </dgm:spPr>
      <dgm:t>
        <a:bodyPr/>
        <a:lstStyle/>
        <a:p>
          <a:pPr algn="l" rtl="0"/>
          <a:r>
            <a:rPr lang="en-US" b="1">
              <a:solidFill>
                <a:schemeClr val="tx1"/>
              </a:solidFill>
              <a:latin typeface="Arial"/>
              <a:cs typeface="Arial"/>
            </a:rPr>
            <a:t>Autonomy, accountability and working with others.</a:t>
          </a:r>
        </a:p>
      </dgm:t>
      <dgm:extLst>
        <a:ext uri="{E40237B7-FDA0-4F09-8148-C483321AD2D9}">
          <dgm14:cNvPr xmlns:dgm14="http://schemas.microsoft.com/office/drawing/2010/diagram" id="0" name="" descr="Autonomy, accountability and working with others.&#10;"/>
        </a:ext>
      </dgm:extLst>
    </dgm:pt>
    <dgm:pt modelId="{005A75A0-5133-9348-A35D-F73BB5F1652E}" type="parTrans" cxnId="{8B895067-901D-F24C-ADE9-D23B0C8B8B46}">
      <dgm:prSet/>
      <dgm:spPr/>
      <dgm:t>
        <a:bodyPr/>
        <a:lstStyle/>
        <a:p>
          <a:endParaRPr lang="en-US"/>
        </a:p>
      </dgm:t>
    </dgm:pt>
    <dgm:pt modelId="{B465B76D-2087-1E40-8EE5-67114F029EA4}" type="sibTrans" cxnId="{8B895067-901D-F24C-ADE9-D23B0C8B8B46}">
      <dgm:prSet/>
      <dgm:spPr/>
      <dgm:t>
        <a:bodyPr/>
        <a:lstStyle/>
        <a:p>
          <a:endParaRPr lang="en-US"/>
        </a:p>
      </dgm:t>
    </dgm:pt>
    <dgm:pt modelId="{5699165C-8822-5843-BB74-7819CD20A86F}">
      <dgm:prSet/>
      <dgm:spPr>
        <a:solidFill>
          <a:schemeClr val="accent2">
            <a:lumMod val="20000"/>
            <a:lumOff val="80000"/>
          </a:schemeClr>
        </a:solidFill>
      </dgm:spPr>
      <dgm:t>
        <a:bodyPr/>
        <a:lstStyle/>
        <a:p>
          <a:pPr algn="l"/>
          <a:r>
            <a:rPr lang="en-US" b="1">
              <a:solidFill>
                <a:schemeClr val="tx1"/>
              </a:solidFill>
              <a:latin typeface="Arial"/>
              <a:cs typeface="Arial"/>
            </a:rPr>
            <a:t>Communication, numeracy and IT skills</a:t>
          </a:r>
        </a:p>
      </dgm:t>
      <dgm:extLst>
        <a:ext uri="{E40237B7-FDA0-4F09-8148-C483321AD2D9}">
          <dgm14:cNvPr xmlns:dgm14="http://schemas.microsoft.com/office/drawing/2010/diagram" id="0" name="" descr="Communication, numeracy and IT skills&#10;"/>
        </a:ext>
      </dgm:extLst>
    </dgm:pt>
    <dgm:pt modelId="{6AC23DC3-95AD-3749-AF59-29678D047E39}" type="parTrans" cxnId="{AB4FE1E4-27CF-934C-8E7E-FE9A7D1C1779}">
      <dgm:prSet/>
      <dgm:spPr/>
      <dgm:t>
        <a:bodyPr/>
        <a:lstStyle/>
        <a:p>
          <a:endParaRPr lang="en-US"/>
        </a:p>
      </dgm:t>
    </dgm:pt>
    <dgm:pt modelId="{7F1CE507-4D70-9847-9F35-16F964CDC79A}" type="sibTrans" cxnId="{AB4FE1E4-27CF-934C-8E7E-FE9A7D1C1779}">
      <dgm:prSet/>
      <dgm:spPr/>
      <dgm:t>
        <a:bodyPr/>
        <a:lstStyle/>
        <a:p>
          <a:endParaRPr lang="en-US"/>
        </a:p>
      </dgm:t>
    </dgm:pt>
    <dgm:pt modelId="{DAD07B5E-E816-4C41-ABE4-5683CDB8097C}">
      <dgm:prSet phldrT="[Text]"/>
      <dgm:spPr>
        <a:solidFill>
          <a:schemeClr val="accent2">
            <a:lumMod val="20000"/>
            <a:lumOff val="80000"/>
          </a:schemeClr>
        </a:solidFill>
      </dgm:spPr>
      <dgm:t>
        <a:bodyPr/>
        <a:lstStyle/>
        <a:p>
          <a:pPr algn="l"/>
          <a:r>
            <a:rPr lang="en-US" b="1">
              <a:solidFill>
                <a:schemeClr val="tx1"/>
              </a:solidFill>
              <a:latin typeface="Arial"/>
              <a:cs typeface="Arial"/>
            </a:rPr>
            <a:t>Generic cognitive skills (e.g. evaluation, critical analysis)</a:t>
          </a:r>
        </a:p>
      </dgm:t>
      <dgm:extLst>
        <a:ext uri="{E40237B7-FDA0-4F09-8148-C483321AD2D9}">
          <dgm14:cNvPr xmlns:dgm14="http://schemas.microsoft.com/office/drawing/2010/diagram" id="0" name="" descr="Generic cognitive skills (e.g. evaluation, critical analysis)&#10;"/>
        </a:ext>
      </dgm:extLst>
    </dgm:pt>
    <dgm:pt modelId="{B14F8E2E-45B6-0D4B-B630-D43E7A4D8855}" type="parTrans" cxnId="{F5B975B8-42A9-6D48-86E3-2CEACF3C3155}">
      <dgm:prSet/>
      <dgm:spPr/>
      <dgm:t>
        <a:bodyPr/>
        <a:lstStyle/>
        <a:p>
          <a:endParaRPr lang="en-US"/>
        </a:p>
      </dgm:t>
    </dgm:pt>
    <dgm:pt modelId="{CBA6A97D-4005-7243-A76D-BC72B698644E}" type="sibTrans" cxnId="{F5B975B8-42A9-6D48-86E3-2CEACF3C3155}">
      <dgm:prSet/>
      <dgm:spPr/>
      <dgm:t>
        <a:bodyPr/>
        <a:lstStyle/>
        <a:p>
          <a:endParaRPr lang="en-US"/>
        </a:p>
      </dgm:t>
    </dgm:pt>
    <dgm:pt modelId="{083DBC1C-B7A2-D940-95FF-2F80E5BFF0DD}" type="pres">
      <dgm:prSet presAssocID="{1A9032B7-0307-8C44-9D2C-D547B2ABE462}" presName="linearFlow" presStyleCnt="0">
        <dgm:presLayoutVars>
          <dgm:dir/>
          <dgm:resizeHandles val="exact"/>
        </dgm:presLayoutVars>
      </dgm:prSet>
      <dgm:spPr/>
    </dgm:pt>
    <dgm:pt modelId="{6A871679-8046-C34A-AC85-2C3706600EAF}" type="pres">
      <dgm:prSet presAssocID="{05BA94BB-C6F8-1449-A9BD-F07D8047E365}" presName="composite" presStyleCnt="0"/>
      <dgm:spPr/>
    </dgm:pt>
    <dgm:pt modelId="{C399C086-8559-DA4E-BD73-E03A457CCED8}" type="pres">
      <dgm:prSet presAssocID="{05BA94BB-C6F8-1449-A9BD-F07D8047E365}" presName="imgShp" presStyleLbl="fgImgPlace1" presStyleIdx="0" presStyleCnt="5"/>
      <dgm:spPr>
        <a:blipFill>
          <a:blip xmlns:r="http://schemas.openxmlformats.org/officeDocument/2006/relationships" r:embed="rId1">
            <a:duotone>
              <a:schemeClr val="accent2">
                <a:shade val="45000"/>
                <a:satMod val="135000"/>
              </a:schemeClr>
              <a:prstClr val="white"/>
            </a:duotone>
            <a:extLst>
              <a:ext uri="{BEBA8EAE-BF5A-486C-A8C5-ECC9F3942E4B}">
                <a14:imgProps xmlns:a14="http://schemas.microsoft.com/office/drawing/2010/main">
                  <a14:imgLayer r:embed="rId2">
                    <a14:imgEffect>
                      <a14:colorTemperature colorTemp="5967"/>
                    </a14:imgEffect>
                    <a14:imgEffect>
                      <a14:saturation sat="400000"/>
                    </a14:imgEffect>
                  </a14:imgLayer>
                </a14:imgProps>
              </a:ext>
              <a:ext uri="{28A0092B-C50C-407E-A947-70E740481C1C}">
                <a14:useLocalDpi xmlns:a14="http://schemas.microsoft.com/office/drawing/2010/main" val="0"/>
              </a:ext>
            </a:extLst>
          </a:blip>
          <a:stretch>
            <a:fillRect/>
          </a:stretch>
        </a:blipFill>
      </dgm:spPr>
      <dgm:extLst>
        <a:ext uri="{E40237B7-FDA0-4F09-8148-C483321AD2D9}">
          <dgm14:cNvPr xmlns:dgm14="http://schemas.microsoft.com/office/drawing/2010/diagram" id="0" name="" title="1"/>
        </a:ext>
      </dgm:extLst>
    </dgm:pt>
    <dgm:pt modelId="{6FD1255A-B501-E14B-8735-B18CDE3C533B}" type="pres">
      <dgm:prSet presAssocID="{05BA94BB-C6F8-1449-A9BD-F07D8047E365}" presName="txShp" presStyleLbl="node1" presStyleIdx="0" presStyleCnt="5">
        <dgm:presLayoutVars>
          <dgm:bulletEnabled val="1"/>
        </dgm:presLayoutVars>
      </dgm:prSet>
      <dgm:spPr/>
    </dgm:pt>
    <dgm:pt modelId="{6E7866AF-6B2A-544F-8B13-EFDC25DF6A8E}" type="pres">
      <dgm:prSet presAssocID="{A2D275C1-C04F-534A-A2A2-F2A4C34402C8}" presName="spacing" presStyleCnt="0"/>
      <dgm:spPr/>
    </dgm:pt>
    <dgm:pt modelId="{68CCA980-40CA-024E-80D2-BB8082383B05}" type="pres">
      <dgm:prSet presAssocID="{97E501E3-64B0-FD43-8BB5-20533EECECC0}" presName="composite" presStyleCnt="0"/>
      <dgm:spPr/>
    </dgm:pt>
    <dgm:pt modelId="{568A5B40-ADB9-1948-8258-0414ACD280C1}" type="pres">
      <dgm:prSet presAssocID="{97E501E3-64B0-FD43-8BB5-20533EECECC0}" presName="imgShp" presStyleLbl="fgImgPlace1" presStyleIdx="1" presStyleCnt="5"/>
      <dgm:spPr>
        <a:blipFill>
          <a:blip xmlns:r="http://schemas.openxmlformats.org/officeDocument/2006/relationships"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title="2"/>
        </a:ext>
      </dgm:extLst>
    </dgm:pt>
    <dgm:pt modelId="{C86B0C92-8E10-484E-9ED2-EA31840B32D4}" type="pres">
      <dgm:prSet presAssocID="{97E501E3-64B0-FD43-8BB5-20533EECECC0}" presName="txShp" presStyleLbl="node1" presStyleIdx="1" presStyleCnt="5">
        <dgm:presLayoutVars>
          <dgm:bulletEnabled val="1"/>
        </dgm:presLayoutVars>
      </dgm:prSet>
      <dgm:spPr/>
    </dgm:pt>
    <dgm:pt modelId="{BB37DB73-E025-5840-8319-A45E182E2348}" type="pres">
      <dgm:prSet presAssocID="{94CC9366-163E-5E47-8C5A-7F245A0B70E6}" presName="spacing" presStyleCnt="0"/>
      <dgm:spPr/>
    </dgm:pt>
    <dgm:pt modelId="{8F571439-6E20-5C43-872E-1CBFB61E576E}" type="pres">
      <dgm:prSet presAssocID="{DAD07B5E-E816-4C41-ABE4-5683CDB8097C}" presName="composite" presStyleCnt="0"/>
      <dgm:spPr/>
    </dgm:pt>
    <dgm:pt modelId="{0769E0F0-D397-FA45-B026-A21D61159A9D}" type="pres">
      <dgm:prSet presAssocID="{DAD07B5E-E816-4C41-ABE4-5683CDB8097C}" presName="imgShp" presStyleLbl="fgImgPlace1" presStyleIdx="2" presStyleCnt="5"/>
      <dgm:spPr>
        <a:blipFill>
          <a:blip xmlns:r="http://schemas.openxmlformats.org/officeDocument/2006/relationships"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title="3"/>
        </a:ext>
      </dgm:extLst>
    </dgm:pt>
    <dgm:pt modelId="{68A8D56C-0E01-2B4F-9DB1-36433213EB4D}" type="pres">
      <dgm:prSet presAssocID="{DAD07B5E-E816-4C41-ABE4-5683CDB8097C}" presName="txShp" presStyleLbl="node1" presStyleIdx="2" presStyleCnt="5">
        <dgm:presLayoutVars>
          <dgm:bulletEnabled val="1"/>
        </dgm:presLayoutVars>
      </dgm:prSet>
      <dgm:spPr/>
    </dgm:pt>
    <dgm:pt modelId="{65B50417-06A1-F74D-802D-8A66411F8A73}" type="pres">
      <dgm:prSet presAssocID="{CBA6A97D-4005-7243-A76D-BC72B698644E}" presName="spacing" presStyleCnt="0"/>
      <dgm:spPr/>
    </dgm:pt>
    <dgm:pt modelId="{596BD2E7-FC01-9543-9080-14B4DC67C059}" type="pres">
      <dgm:prSet presAssocID="{5699165C-8822-5843-BB74-7819CD20A86F}" presName="composite" presStyleCnt="0"/>
      <dgm:spPr/>
    </dgm:pt>
    <dgm:pt modelId="{CEB0D8AF-7FFC-A541-8AE1-B783DD92706F}" type="pres">
      <dgm:prSet presAssocID="{5699165C-8822-5843-BB74-7819CD20A86F}" presName="imgShp" presStyleLbl="fgImgPlace1" presStyleIdx="3" presStyleCnt="5"/>
      <dgm:spPr>
        <a:blipFill>
          <a:blip xmlns:r="http://schemas.openxmlformats.org/officeDocument/2006/relationships" r:embed="rId7">
            <a:duotone>
              <a:schemeClr val="accent2">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title="4"/>
        </a:ext>
      </dgm:extLst>
    </dgm:pt>
    <dgm:pt modelId="{EE656B6B-B6BF-5B47-B3E3-67914F53A24D}" type="pres">
      <dgm:prSet presAssocID="{5699165C-8822-5843-BB74-7819CD20A86F}" presName="txShp" presStyleLbl="node1" presStyleIdx="3" presStyleCnt="5">
        <dgm:presLayoutVars>
          <dgm:bulletEnabled val="1"/>
        </dgm:presLayoutVars>
      </dgm:prSet>
      <dgm:spPr/>
    </dgm:pt>
    <dgm:pt modelId="{7FE23D53-22E1-214C-AA62-48446EF65D9A}" type="pres">
      <dgm:prSet presAssocID="{7F1CE507-4D70-9847-9F35-16F964CDC79A}" presName="spacing" presStyleCnt="0"/>
      <dgm:spPr/>
    </dgm:pt>
    <dgm:pt modelId="{203EE37A-8349-4F41-9E7D-3C0AF05987BC}" type="pres">
      <dgm:prSet presAssocID="{CDF8E8F5-BC81-CF49-B389-12FDCD4EC6EF}" presName="composite" presStyleCnt="0"/>
      <dgm:spPr/>
    </dgm:pt>
    <dgm:pt modelId="{E34B23DC-5875-0545-8433-6A2CEF7BCD8A}" type="pres">
      <dgm:prSet presAssocID="{CDF8E8F5-BC81-CF49-B389-12FDCD4EC6EF}" presName="imgShp" presStyleLbl="fgImgPlace1" presStyleIdx="4" presStyleCnt="5"/>
      <dgm:spPr>
        <a:blipFill>
          <a:blip xmlns:r="http://schemas.openxmlformats.org/officeDocument/2006/relationships" r:embed="rId9">
            <a:duotone>
              <a:schemeClr val="accent2">
                <a:shade val="45000"/>
                <a:satMod val="135000"/>
              </a:schemeClr>
              <a:prstClr val="white"/>
            </a:duotone>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title="5"/>
        </a:ext>
      </dgm:extLst>
    </dgm:pt>
    <dgm:pt modelId="{56B94C35-36C1-8044-9645-0CC73D95847B}" type="pres">
      <dgm:prSet presAssocID="{CDF8E8F5-BC81-CF49-B389-12FDCD4EC6EF}" presName="txShp" presStyleLbl="node1" presStyleIdx="4" presStyleCnt="5">
        <dgm:presLayoutVars>
          <dgm:bulletEnabled val="1"/>
        </dgm:presLayoutVars>
      </dgm:prSet>
      <dgm:spPr/>
    </dgm:pt>
  </dgm:ptLst>
  <dgm:cxnLst>
    <dgm:cxn modelId="{5707A630-DF79-704A-9E68-28729D08A71C}" type="presOf" srcId="{1A9032B7-0307-8C44-9D2C-D547B2ABE462}" destId="{083DBC1C-B7A2-D940-95FF-2F80E5BFF0DD}" srcOrd="0" destOrd="0" presId="urn:microsoft.com/office/officeart/2005/8/layout/vList3"/>
    <dgm:cxn modelId="{FCC0D764-B2F8-4D40-89D9-AFA52C155DFC}" type="presOf" srcId="{5699165C-8822-5843-BB74-7819CD20A86F}" destId="{EE656B6B-B6BF-5B47-B3E3-67914F53A24D}" srcOrd="0" destOrd="0" presId="urn:microsoft.com/office/officeart/2005/8/layout/vList3"/>
    <dgm:cxn modelId="{8B895067-901D-F24C-ADE9-D23B0C8B8B46}" srcId="{1A9032B7-0307-8C44-9D2C-D547B2ABE462}" destId="{CDF8E8F5-BC81-CF49-B389-12FDCD4EC6EF}" srcOrd="4" destOrd="0" parTransId="{005A75A0-5133-9348-A35D-F73BB5F1652E}" sibTransId="{B465B76D-2087-1E40-8EE5-67114F029EA4}"/>
    <dgm:cxn modelId="{F5B975B8-42A9-6D48-86E3-2CEACF3C3155}" srcId="{1A9032B7-0307-8C44-9D2C-D547B2ABE462}" destId="{DAD07B5E-E816-4C41-ABE4-5683CDB8097C}" srcOrd="2" destOrd="0" parTransId="{B14F8E2E-45B6-0D4B-B630-D43E7A4D8855}" sibTransId="{CBA6A97D-4005-7243-A76D-BC72B698644E}"/>
    <dgm:cxn modelId="{9A16F3CA-1A2F-4203-B976-2BD6149B24A7}" type="presOf" srcId="{DAD07B5E-E816-4C41-ABE4-5683CDB8097C}" destId="{68A8D56C-0E01-2B4F-9DB1-36433213EB4D}" srcOrd="0" destOrd="0" presId="urn:microsoft.com/office/officeart/2005/8/layout/vList3"/>
    <dgm:cxn modelId="{433DBECC-34DA-E541-95C7-6B70FDE2F610}" srcId="{1A9032B7-0307-8C44-9D2C-D547B2ABE462}" destId="{05BA94BB-C6F8-1449-A9BD-F07D8047E365}" srcOrd="0" destOrd="0" parTransId="{0CB4FEB9-0E24-DE4B-A7A6-5B663D9D59EB}" sibTransId="{A2D275C1-C04F-534A-A2A2-F2A4C34402C8}"/>
    <dgm:cxn modelId="{AB4FE1E4-27CF-934C-8E7E-FE9A7D1C1779}" srcId="{1A9032B7-0307-8C44-9D2C-D547B2ABE462}" destId="{5699165C-8822-5843-BB74-7819CD20A86F}" srcOrd="3" destOrd="0" parTransId="{6AC23DC3-95AD-3749-AF59-29678D047E39}" sibTransId="{7F1CE507-4D70-9847-9F35-16F964CDC79A}"/>
    <dgm:cxn modelId="{AC1839E5-4813-478C-90FB-79A206F3FF7A}" type="presOf" srcId="{CDF8E8F5-BC81-CF49-B389-12FDCD4EC6EF}" destId="{56B94C35-36C1-8044-9645-0CC73D95847B}" srcOrd="0" destOrd="0" presId="urn:microsoft.com/office/officeart/2005/8/layout/vList3"/>
    <dgm:cxn modelId="{0B6A38ED-E0FA-2D41-A9B7-476BE43BCEBF}" srcId="{1A9032B7-0307-8C44-9D2C-D547B2ABE462}" destId="{97E501E3-64B0-FD43-8BB5-20533EECECC0}" srcOrd="1" destOrd="0" parTransId="{2F24A764-612C-464F-BE1F-4AB002BD00A5}" sibTransId="{94CC9366-163E-5E47-8C5A-7F245A0B70E6}"/>
    <dgm:cxn modelId="{7A35F6F4-035E-415B-86D0-2A8E24CFC24E}" type="presOf" srcId="{05BA94BB-C6F8-1449-A9BD-F07D8047E365}" destId="{6FD1255A-B501-E14B-8735-B18CDE3C533B}" srcOrd="0" destOrd="0" presId="urn:microsoft.com/office/officeart/2005/8/layout/vList3"/>
    <dgm:cxn modelId="{5D168AF9-9B6B-4844-B328-0588BC36A10E}" type="presOf" srcId="{97E501E3-64B0-FD43-8BB5-20533EECECC0}" destId="{C86B0C92-8E10-484E-9ED2-EA31840B32D4}" srcOrd="0" destOrd="0" presId="urn:microsoft.com/office/officeart/2005/8/layout/vList3"/>
    <dgm:cxn modelId="{F7CD0930-8F41-4A59-A6ED-58442AF1BDF4}" type="presParOf" srcId="{083DBC1C-B7A2-D940-95FF-2F80E5BFF0DD}" destId="{6A871679-8046-C34A-AC85-2C3706600EAF}" srcOrd="0" destOrd="0" presId="urn:microsoft.com/office/officeart/2005/8/layout/vList3"/>
    <dgm:cxn modelId="{7F29E8B5-EBA1-407E-BE2E-E7B8CFCA7D7A}" type="presParOf" srcId="{6A871679-8046-C34A-AC85-2C3706600EAF}" destId="{C399C086-8559-DA4E-BD73-E03A457CCED8}" srcOrd="0" destOrd="0" presId="urn:microsoft.com/office/officeart/2005/8/layout/vList3"/>
    <dgm:cxn modelId="{3FAC0709-A4C4-4B6F-BC13-B24FE60464CA}" type="presParOf" srcId="{6A871679-8046-C34A-AC85-2C3706600EAF}" destId="{6FD1255A-B501-E14B-8735-B18CDE3C533B}" srcOrd="1" destOrd="0" presId="urn:microsoft.com/office/officeart/2005/8/layout/vList3"/>
    <dgm:cxn modelId="{CA583B4F-7B24-4DA5-BF8A-773D59336A34}" type="presParOf" srcId="{083DBC1C-B7A2-D940-95FF-2F80E5BFF0DD}" destId="{6E7866AF-6B2A-544F-8B13-EFDC25DF6A8E}" srcOrd="1" destOrd="0" presId="urn:microsoft.com/office/officeart/2005/8/layout/vList3"/>
    <dgm:cxn modelId="{2FCA3158-4364-434A-9753-681BFDE49F00}" type="presParOf" srcId="{083DBC1C-B7A2-D940-95FF-2F80E5BFF0DD}" destId="{68CCA980-40CA-024E-80D2-BB8082383B05}" srcOrd="2" destOrd="0" presId="urn:microsoft.com/office/officeart/2005/8/layout/vList3"/>
    <dgm:cxn modelId="{DB36A431-4C68-4B4F-A4AB-7BAC6DE3087A}" type="presParOf" srcId="{68CCA980-40CA-024E-80D2-BB8082383B05}" destId="{568A5B40-ADB9-1948-8258-0414ACD280C1}" srcOrd="0" destOrd="0" presId="urn:microsoft.com/office/officeart/2005/8/layout/vList3"/>
    <dgm:cxn modelId="{B3DC3370-9214-4E9A-9A9F-AD5E926B88D8}" type="presParOf" srcId="{68CCA980-40CA-024E-80D2-BB8082383B05}" destId="{C86B0C92-8E10-484E-9ED2-EA31840B32D4}" srcOrd="1" destOrd="0" presId="urn:microsoft.com/office/officeart/2005/8/layout/vList3"/>
    <dgm:cxn modelId="{5C467156-0580-474D-83E5-15F5FDD68D67}" type="presParOf" srcId="{083DBC1C-B7A2-D940-95FF-2F80E5BFF0DD}" destId="{BB37DB73-E025-5840-8319-A45E182E2348}" srcOrd="3" destOrd="0" presId="urn:microsoft.com/office/officeart/2005/8/layout/vList3"/>
    <dgm:cxn modelId="{84C22EDA-6E24-400C-AAFE-3304A0095193}" type="presParOf" srcId="{083DBC1C-B7A2-D940-95FF-2F80E5BFF0DD}" destId="{8F571439-6E20-5C43-872E-1CBFB61E576E}" srcOrd="4" destOrd="0" presId="urn:microsoft.com/office/officeart/2005/8/layout/vList3"/>
    <dgm:cxn modelId="{8910BEE8-ED63-4562-8410-4BD9CDAE3338}" type="presParOf" srcId="{8F571439-6E20-5C43-872E-1CBFB61E576E}" destId="{0769E0F0-D397-FA45-B026-A21D61159A9D}" srcOrd="0" destOrd="0" presId="urn:microsoft.com/office/officeart/2005/8/layout/vList3"/>
    <dgm:cxn modelId="{6CF2A44D-9814-4204-862C-BD1EF05F3CA0}" type="presParOf" srcId="{8F571439-6E20-5C43-872E-1CBFB61E576E}" destId="{68A8D56C-0E01-2B4F-9DB1-36433213EB4D}" srcOrd="1" destOrd="0" presId="urn:microsoft.com/office/officeart/2005/8/layout/vList3"/>
    <dgm:cxn modelId="{02C5C828-9CD5-45F7-B018-0193800E9153}" type="presParOf" srcId="{083DBC1C-B7A2-D940-95FF-2F80E5BFF0DD}" destId="{65B50417-06A1-F74D-802D-8A66411F8A73}" srcOrd="5" destOrd="0" presId="urn:microsoft.com/office/officeart/2005/8/layout/vList3"/>
    <dgm:cxn modelId="{2CA0A92A-2065-4E8B-BCC5-F5D40739BF7E}" type="presParOf" srcId="{083DBC1C-B7A2-D940-95FF-2F80E5BFF0DD}" destId="{596BD2E7-FC01-9543-9080-14B4DC67C059}" srcOrd="6" destOrd="0" presId="urn:microsoft.com/office/officeart/2005/8/layout/vList3"/>
    <dgm:cxn modelId="{4C5F86CA-BAD9-4F15-91CD-AC427D170083}" type="presParOf" srcId="{596BD2E7-FC01-9543-9080-14B4DC67C059}" destId="{CEB0D8AF-7FFC-A541-8AE1-B783DD92706F}" srcOrd="0" destOrd="0" presId="urn:microsoft.com/office/officeart/2005/8/layout/vList3"/>
    <dgm:cxn modelId="{C4EE655F-1088-4215-92ED-08FDC2F49A87}" type="presParOf" srcId="{596BD2E7-FC01-9543-9080-14B4DC67C059}" destId="{EE656B6B-B6BF-5B47-B3E3-67914F53A24D}" srcOrd="1" destOrd="0" presId="urn:microsoft.com/office/officeart/2005/8/layout/vList3"/>
    <dgm:cxn modelId="{8E5B6A5F-D6AF-4085-9C05-E94ED11E2133}" type="presParOf" srcId="{083DBC1C-B7A2-D940-95FF-2F80E5BFF0DD}" destId="{7FE23D53-22E1-214C-AA62-48446EF65D9A}" srcOrd="7" destOrd="0" presId="urn:microsoft.com/office/officeart/2005/8/layout/vList3"/>
    <dgm:cxn modelId="{367A8998-03D3-41BA-93BA-E280C06237F2}" type="presParOf" srcId="{083DBC1C-B7A2-D940-95FF-2F80E5BFF0DD}" destId="{203EE37A-8349-4F41-9E7D-3C0AF05987BC}" srcOrd="8" destOrd="0" presId="urn:microsoft.com/office/officeart/2005/8/layout/vList3"/>
    <dgm:cxn modelId="{8CEFEE58-6DE8-449A-9F4A-21E06DABDCC4}" type="presParOf" srcId="{203EE37A-8349-4F41-9E7D-3C0AF05987BC}" destId="{E34B23DC-5875-0545-8433-6A2CEF7BCD8A}" srcOrd="0" destOrd="0" presId="urn:microsoft.com/office/officeart/2005/8/layout/vList3"/>
    <dgm:cxn modelId="{89D7A19E-1917-4CE7-A0D0-67E7C4585AFB}" type="presParOf" srcId="{203EE37A-8349-4F41-9E7D-3C0AF05987BC}" destId="{56B94C35-36C1-8044-9645-0CC73D95847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C05FF6-47E2-A542-A4CE-95415E3F6C47}" type="doc">
      <dgm:prSet loTypeId="urn:microsoft.com/office/officeart/2005/8/layout/hProcess9" loCatId="" qsTypeId="urn:microsoft.com/office/officeart/2005/8/quickstyle/simple1" qsCatId="simple" csTypeId="urn:microsoft.com/office/officeart/2005/8/colors/accent0_3" csCatId="mainScheme" phldr="1"/>
      <dgm:spPr/>
      <dgm:t>
        <a:bodyPr/>
        <a:lstStyle/>
        <a:p>
          <a:endParaRPr lang="en-US"/>
        </a:p>
      </dgm:t>
    </dgm:pt>
    <dgm:pt modelId="{33DE8A6B-3373-7744-A000-3202B30B6518}">
      <dgm:prSet custT="1"/>
      <dgm:spPr>
        <a:solidFill>
          <a:schemeClr val="accent2">
            <a:lumMod val="40000"/>
            <a:lumOff val="60000"/>
          </a:schemeClr>
        </a:solidFill>
        <a:ln>
          <a:solidFill>
            <a:schemeClr val="tx1"/>
          </a:solidFill>
        </a:ln>
      </dgm:spPr>
      <dgm:t>
        <a:bodyPr/>
        <a:lstStyle/>
        <a:p>
          <a:r>
            <a:rPr lang="en-GB" sz="2000" b="1">
              <a:solidFill>
                <a:schemeClr val="tx1"/>
              </a:solidFill>
              <a:latin typeface="Calibri" panose="020F0502020204030204" pitchFamily="34" charset="0"/>
              <a:cs typeface="Calibri" panose="020F0502020204030204" pitchFamily="34" charset="0"/>
            </a:rPr>
            <a:t>What else needs doing and who will do it? </a:t>
          </a:r>
        </a:p>
      </dgm:t>
      <dgm:extLst>
        <a:ext uri="{E40237B7-FDA0-4F09-8148-C483321AD2D9}">
          <dgm14:cNvPr xmlns:dgm14="http://schemas.microsoft.com/office/drawing/2010/diagram" id="0" name="" descr="•What else needs doing and who will do it? &#10;"/>
        </a:ext>
      </dgm:extLst>
    </dgm:pt>
    <dgm:pt modelId="{F0FE9B26-5734-5043-85A9-A00E006AF3E8}" type="parTrans" cxnId="{E4179341-8A6F-1546-AC84-35E722FAD3E4}">
      <dgm:prSet/>
      <dgm:spPr/>
      <dgm:t>
        <a:bodyPr/>
        <a:lstStyle/>
        <a:p>
          <a:endParaRPr lang="en-US"/>
        </a:p>
      </dgm:t>
    </dgm:pt>
    <dgm:pt modelId="{D0C231A0-41FD-DF43-B58C-1E2C86FD03DB}" type="sibTrans" cxnId="{E4179341-8A6F-1546-AC84-35E722FAD3E4}">
      <dgm:prSet/>
      <dgm:spPr/>
      <dgm:t>
        <a:bodyPr/>
        <a:lstStyle/>
        <a:p>
          <a:endParaRPr lang="en-US"/>
        </a:p>
      </dgm:t>
    </dgm:pt>
    <dgm:pt modelId="{49704C0F-7823-2643-AE38-6B9372EB38F5}">
      <dgm:prSet custT="1"/>
      <dgm:spPr>
        <a:solidFill>
          <a:schemeClr val="accent2">
            <a:lumMod val="40000"/>
            <a:lumOff val="60000"/>
          </a:schemeClr>
        </a:solidFill>
        <a:ln>
          <a:solidFill>
            <a:schemeClr val="tx1"/>
          </a:solidFill>
        </a:ln>
      </dgm:spPr>
      <dgm:t>
        <a:bodyPr/>
        <a:lstStyle/>
        <a:p>
          <a:r>
            <a:rPr lang="en-GB" sz="2000" b="1">
              <a:solidFill>
                <a:schemeClr val="tx1"/>
              </a:solidFill>
              <a:latin typeface="Calibri" panose="020F0502020204030204" pitchFamily="34" charset="0"/>
              <a:cs typeface="Calibri" panose="020F0502020204030204" pitchFamily="34" charset="0"/>
            </a:rPr>
            <a:t>Assess the risks</a:t>
          </a:r>
        </a:p>
      </dgm:t>
      <dgm:extLst>
        <a:ext uri="{E40237B7-FDA0-4F09-8148-C483321AD2D9}">
          <dgm14:cNvPr xmlns:dgm14="http://schemas.microsoft.com/office/drawing/2010/diagram" id="0" name="" descr="Assess the risks&#10;"/>
        </a:ext>
      </dgm:extLst>
    </dgm:pt>
    <dgm:pt modelId="{EF1C7EE1-F42A-4C47-A7C6-732B330EABB1}" type="parTrans" cxnId="{7293F1DC-D58F-EF43-AE62-962A18F12ECF}">
      <dgm:prSet/>
      <dgm:spPr/>
      <dgm:t>
        <a:bodyPr/>
        <a:lstStyle/>
        <a:p>
          <a:endParaRPr lang="en-US"/>
        </a:p>
      </dgm:t>
    </dgm:pt>
    <dgm:pt modelId="{F834B949-D589-7549-8636-F90463C710A9}" type="sibTrans" cxnId="{7293F1DC-D58F-EF43-AE62-962A18F12ECF}">
      <dgm:prSet/>
      <dgm:spPr/>
      <dgm:t>
        <a:bodyPr/>
        <a:lstStyle/>
        <a:p>
          <a:endParaRPr lang="en-US"/>
        </a:p>
      </dgm:t>
    </dgm:pt>
    <dgm:pt modelId="{4A75F813-0870-3245-ABE1-E9A6496719CB}">
      <dgm:prSet custT="1"/>
      <dgm:spPr>
        <a:solidFill>
          <a:schemeClr val="accent2">
            <a:lumMod val="40000"/>
            <a:lumOff val="60000"/>
          </a:schemeClr>
        </a:solidFill>
        <a:ln>
          <a:solidFill>
            <a:schemeClr val="tx1"/>
          </a:solidFill>
        </a:ln>
      </dgm:spPr>
      <dgm:t>
        <a:bodyPr/>
        <a:lstStyle/>
        <a:p>
          <a:r>
            <a:rPr lang="en-GB" sz="2000" b="1">
              <a:solidFill>
                <a:schemeClr val="tx1"/>
              </a:solidFill>
              <a:latin typeface="Calibri" panose="020F0502020204030204" pitchFamily="34" charset="0"/>
              <a:cs typeface="Calibri" panose="020F0502020204030204" pitchFamily="34" charset="0"/>
            </a:rPr>
            <a:t>Resources needed?</a:t>
          </a:r>
        </a:p>
      </dgm:t>
      <dgm:extLst>
        <a:ext uri="{E40237B7-FDA0-4F09-8148-C483321AD2D9}">
          <dgm14:cNvPr xmlns:dgm14="http://schemas.microsoft.com/office/drawing/2010/diagram" id="0" name="" descr="Resources needed?&#10;"/>
        </a:ext>
      </dgm:extLst>
    </dgm:pt>
    <dgm:pt modelId="{BE9F6FEE-9118-EF41-841E-F4602BAE32E0}" type="parTrans" cxnId="{335A6088-B365-0246-8C75-FD3528D75AF3}">
      <dgm:prSet/>
      <dgm:spPr/>
      <dgm:t>
        <a:bodyPr/>
        <a:lstStyle/>
        <a:p>
          <a:endParaRPr lang="en-US"/>
        </a:p>
      </dgm:t>
    </dgm:pt>
    <dgm:pt modelId="{429F6DCC-3F43-564F-850A-64AA18FDC895}" type="sibTrans" cxnId="{335A6088-B365-0246-8C75-FD3528D75AF3}">
      <dgm:prSet/>
      <dgm:spPr/>
      <dgm:t>
        <a:bodyPr/>
        <a:lstStyle/>
        <a:p>
          <a:endParaRPr lang="en-US"/>
        </a:p>
      </dgm:t>
    </dgm:pt>
    <dgm:pt modelId="{B08FF8DD-6BE9-8546-8860-614025DF7829}">
      <dgm:prSet custT="1"/>
      <dgm:spPr>
        <a:solidFill>
          <a:schemeClr val="accent2">
            <a:lumMod val="40000"/>
            <a:lumOff val="60000"/>
          </a:schemeClr>
        </a:solidFill>
        <a:ln>
          <a:solidFill>
            <a:schemeClr val="tx1"/>
          </a:solidFill>
        </a:ln>
      </dgm:spPr>
      <dgm:t>
        <a:bodyPr/>
        <a:lstStyle/>
        <a:p>
          <a:r>
            <a:rPr lang="en-GB" sz="2000" b="1">
              <a:solidFill>
                <a:schemeClr val="tx1"/>
              </a:solidFill>
              <a:latin typeface="Calibri" panose="020F0502020204030204" pitchFamily="34" charset="0"/>
              <a:cs typeface="Calibri" panose="020F0502020204030204" pitchFamily="34" charset="0"/>
            </a:rPr>
            <a:t>Set a date for your next team meeting</a:t>
          </a:r>
        </a:p>
      </dgm:t>
      <dgm:extLst>
        <a:ext uri="{E40237B7-FDA0-4F09-8148-C483321AD2D9}">
          <dgm14:cNvPr xmlns:dgm14="http://schemas.microsoft.com/office/drawing/2010/diagram" id="0" name="" descr="Set a date for your next team meeting&#10;"/>
        </a:ext>
      </dgm:extLst>
    </dgm:pt>
    <dgm:pt modelId="{212AC977-D5DC-D948-9409-E21A62714AEE}" type="parTrans" cxnId="{7DC6A33C-C1CB-2742-8CFF-3BFCE2A76BA3}">
      <dgm:prSet/>
      <dgm:spPr/>
      <dgm:t>
        <a:bodyPr/>
        <a:lstStyle/>
        <a:p>
          <a:endParaRPr lang="en-US"/>
        </a:p>
      </dgm:t>
    </dgm:pt>
    <dgm:pt modelId="{1C597675-D2B8-AD4A-8DF6-F7F44105CD99}" type="sibTrans" cxnId="{7DC6A33C-C1CB-2742-8CFF-3BFCE2A76BA3}">
      <dgm:prSet/>
      <dgm:spPr/>
      <dgm:t>
        <a:bodyPr/>
        <a:lstStyle/>
        <a:p>
          <a:endParaRPr lang="en-US"/>
        </a:p>
      </dgm:t>
    </dgm:pt>
    <dgm:pt modelId="{507A8642-AAB8-8042-905D-DC5520AB2A7B}">
      <dgm:prSet custT="1"/>
      <dgm:spPr>
        <a:solidFill>
          <a:schemeClr val="accent2">
            <a:lumMod val="40000"/>
            <a:lumOff val="60000"/>
          </a:schemeClr>
        </a:solidFill>
        <a:ln>
          <a:solidFill>
            <a:schemeClr val="tx1"/>
          </a:solidFill>
        </a:ln>
      </dgm:spPr>
      <dgm:t>
        <a:bodyPr/>
        <a:lstStyle/>
        <a:p>
          <a:r>
            <a:rPr lang="en-GB" sz="2000" b="1">
              <a:solidFill>
                <a:schemeClr val="tx1"/>
              </a:solidFill>
              <a:latin typeface="Calibri" panose="020F0502020204030204" pitchFamily="34" charset="0"/>
              <a:cs typeface="Calibri" panose="020F0502020204030204" pitchFamily="34" charset="0"/>
            </a:rPr>
            <a:t>What post-</a:t>
          </a:r>
          <a:r>
            <a:rPr lang="en-GB" sz="2000" b="1" err="1">
              <a:solidFill>
                <a:schemeClr val="tx1"/>
              </a:solidFill>
              <a:latin typeface="Calibri" panose="020F0502020204030204" pitchFamily="34" charset="0"/>
              <a:cs typeface="Calibri" panose="020F0502020204030204" pitchFamily="34" charset="0"/>
            </a:rPr>
            <a:t>ELDeR</a:t>
          </a:r>
          <a:r>
            <a:rPr lang="en-GB" sz="2000" b="1">
              <a:solidFill>
                <a:schemeClr val="tx1"/>
              </a:solidFill>
              <a:latin typeface="Calibri" panose="020F0502020204030204" pitchFamily="34" charset="0"/>
              <a:cs typeface="Calibri" panose="020F0502020204030204" pitchFamily="34" charset="0"/>
            </a:rPr>
            <a:t> </a:t>
          </a:r>
          <a:br>
            <a:rPr lang="en-GB" sz="2000" b="1">
              <a:solidFill>
                <a:schemeClr val="tx1"/>
              </a:solidFill>
              <a:latin typeface="Calibri" panose="020F0502020204030204" pitchFamily="34" charset="0"/>
              <a:cs typeface="Calibri" panose="020F0502020204030204" pitchFamily="34" charset="0"/>
            </a:rPr>
          </a:br>
          <a:r>
            <a:rPr lang="en-GB" sz="2000" b="1">
              <a:solidFill>
                <a:schemeClr val="tx1"/>
              </a:solidFill>
              <a:latin typeface="Calibri" panose="020F0502020204030204" pitchFamily="34" charset="0"/>
              <a:cs typeface="Calibri" panose="020F0502020204030204" pitchFamily="34" charset="0"/>
            </a:rPr>
            <a:t>follow-up would be useful?</a:t>
          </a:r>
        </a:p>
      </dgm:t>
      <dgm:extLst>
        <a:ext uri="{E40237B7-FDA0-4F09-8148-C483321AD2D9}">
          <dgm14:cNvPr xmlns:dgm14="http://schemas.microsoft.com/office/drawing/2010/diagram" id="0" name="" descr="•What post-ELDeR &#10;follow-up would be useful?&#10;"/>
        </a:ext>
      </dgm:extLst>
    </dgm:pt>
    <dgm:pt modelId="{6CDB10C3-6619-D243-A459-5E339EA579C7}" type="parTrans" cxnId="{48F0125D-054C-BA4D-9BDD-723A971B3408}">
      <dgm:prSet/>
      <dgm:spPr/>
      <dgm:t>
        <a:bodyPr/>
        <a:lstStyle/>
        <a:p>
          <a:endParaRPr lang="en-US"/>
        </a:p>
      </dgm:t>
    </dgm:pt>
    <dgm:pt modelId="{741783F1-236B-D74A-B4D8-12460C0B9B1F}" type="sibTrans" cxnId="{48F0125D-054C-BA4D-9BDD-723A971B3408}">
      <dgm:prSet/>
      <dgm:spPr/>
      <dgm:t>
        <a:bodyPr/>
        <a:lstStyle/>
        <a:p>
          <a:endParaRPr lang="en-US"/>
        </a:p>
      </dgm:t>
    </dgm:pt>
    <dgm:pt modelId="{240C5A09-57D6-F447-A7AA-511A952D7EF4}" type="pres">
      <dgm:prSet presAssocID="{87C05FF6-47E2-A542-A4CE-95415E3F6C47}" presName="CompostProcess" presStyleCnt="0">
        <dgm:presLayoutVars>
          <dgm:dir/>
          <dgm:resizeHandles val="exact"/>
        </dgm:presLayoutVars>
      </dgm:prSet>
      <dgm:spPr/>
    </dgm:pt>
    <dgm:pt modelId="{A38AB6DE-5BA0-A945-BEEE-EF7761F7F576}" type="pres">
      <dgm:prSet presAssocID="{87C05FF6-47E2-A542-A4CE-95415E3F6C47}" presName="arrow" presStyleLbl="bgShp" presStyleIdx="0" presStyleCnt="1"/>
      <dgm:spPr>
        <a:solidFill>
          <a:schemeClr val="accent2"/>
        </a:solidFill>
      </dgm:spPr>
    </dgm:pt>
    <dgm:pt modelId="{D0E97768-B457-9D48-98B1-AB6034BEEC75}" type="pres">
      <dgm:prSet presAssocID="{87C05FF6-47E2-A542-A4CE-95415E3F6C47}" presName="linearProcess" presStyleCnt="0"/>
      <dgm:spPr/>
    </dgm:pt>
    <dgm:pt modelId="{0E980744-15E0-7447-9334-E740B7B55D4A}" type="pres">
      <dgm:prSet presAssocID="{33DE8A6B-3373-7744-A000-3202B30B6518}" presName="textNode" presStyleLbl="node1" presStyleIdx="0" presStyleCnt="5" custScaleX="112195">
        <dgm:presLayoutVars>
          <dgm:bulletEnabled val="1"/>
        </dgm:presLayoutVars>
      </dgm:prSet>
      <dgm:spPr/>
    </dgm:pt>
    <dgm:pt modelId="{883127E7-E888-6842-A67F-7FF6E93B7B90}" type="pres">
      <dgm:prSet presAssocID="{D0C231A0-41FD-DF43-B58C-1E2C86FD03DB}" presName="sibTrans" presStyleCnt="0"/>
      <dgm:spPr/>
    </dgm:pt>
    <dgm:pt modelId="{96D93705-A27A-174C-9CDA-4E6E88A9761C}" type="pres">
      <dgm:prSet presAssocID="{49704C0F-7823-2643-AE38-6B9372EB38F5}" presName="textNode" presStyleLbl="node1" presStyleIdx="1" presStyleCnt="5">
        <dgm:presLayoutVars>
          <dgm:bulletEnabled val="1"/>
        </dgm:presLayoutVars>
      </dgm:prSet>
      <dgm:spPr/>
    </dgm:pt>
    <dgm:pt modelId="{3898A5C9-6B1E-FF4D-A4B8-87888412F5FD}" type="pres">
      <dgm:prSet presAssocID="{F834B949-D589-7549-8636-F90463C710A9}" presName="sibTrans" presStyleCnt="0"/>
      <dgm:spPr/>
    </dgm:pt>
    <dgm:pt modelId="{22B1CAD2-2258-8647-8AF0-868553E1C233}" type="pres">
      <dgm:prSet presAssocID="{4A75F813-0870-3245-ABE1-E9A6496719CB}" presName="textNode" presStyleLbl="node1" presStyleIdx="2" presStyleCnt="5">
        <dgm:presLayoutVars>
          <dgm:bulletEnabled val="1"/>
        </dgm:presLayoutVars>
      </dgm:prSet>
      <dgm:spPr/>
    </dgm:pt>
    <dgm:pt modelId="{A5ACE268-CFF0-CF47-8270-DBCD80659236}" type="pres">
      <dgm:prSet presAssocID="{429F6DCC-3F43-564F-850A-64AA18FDC895}" presName="sibTrans" presStyleCnt="0"/>
      <dgm:spPr/>
    </dgm:pt>
    <dgm:pt modelId="{DFAF8DB4-307A-084C-8FA1-1E4C85690748}" type="pres">
      <dgm:prSet presAssocID="{B08FF8DD-6BE9-8546-8860-614025DF7829}" presName="textNode" presStyleLbl="node1" presStyleIdx="3" presStyleCnt="5">
        <dgm:presLayoutVars>
          <dgm:bulletEnabled val="1"/>
        </dgm:presLayoutVars>
      </dgm:prSet>
      <dgm:spPr/>
    </dgm:pt>
    <dgm:pt modelId="{359FC46F-9786-9E42-B422-950036C70C7E}" type="pres">
      <dgm:prSet presAssocID="{1C597675-D2B8-AD4A-8DF6-F7F44105CD99}" presName="sibTrans" presStyleCnt="0"/>
      <dgm:spPr/>
    </dgm:pt>
    <dgm:pt modelId="{AEE2B75E-879C-B84F-B2DC-C8B60AB1FC0A}" type="pres">
      <dgm:prSet presAssocID="{507A8642-AAB8-8042-905D-DC5520AB2A7B}" presName="textNode" presStyleLbl="node1" presStyleIdx="4" presStyleCnt="5">
        <dgm:presLayoutVars>
          <dgm:bulletEnabled val="1"/>
        </dgm:presLayoutVars>
      </dgm:prSet>
      <dgm:spPr/>
    </dgm:pt>
  </dgm:ptLst>
  <dgm:cxnLst>
    <dgm:cxn modelId="{FE481733-839E-4B76-8A57-2E7A86A63D5D}" type="presOf" srcId="{507A8642-AAB8-8042-905D-DC5520AB2A7B}" destId="{AEE2B75E-879C-B84F-B2DC-C8B60AB1FC0A}" srcOrd="0" destOrd="0" presId="urn:microsoft.com/office/officeart/2005/8/layout/hProcess9"/>
    <dgm:cxn modelId="{860ABA3B-DC54-4A09-A7BB-C33578660974}" type="presOf" srcId="{87C05FF6-47E2-A542-A4CE-95415E3F6C47}" destId="{240C5A09-57D6-F447-A7AA-511A952D7EF4}" srcOrd="0" destOrd="0" presId="urn:microsoft.com/office/officeart/2005/8/layout/hProcess9"/>
    <dgm:cxn modelId="{7DC6A33C-C1CB-2742-8CFF-3BFCE2A76BA3}" srcId="{87C05FF6-47E2-A542-A4CE-95415E3F6C47}" destId="{B08FF8DD-6BE9-8546-8860-614025DF7829}" srcOrd="3" destOrd="0" parTransId="{212AC977-D5DC-D948-9409-E21A62714AEE}" sibTransId="{1C597675-D2B8-AD4A-8DF6-F7F44105CD99}"/>
    <dgm:cxn modelId="{E4179341-8A6F-1546-AC84-35E722FAD3E4}" srcId="{87C05FF6-47E2-A542-A4CE-95415E3F6C47}" destId="{33DE8A6B-3373-7744-A000-3202B30B6518}" srcOrd="0" destOrd="0" parTransId="{F0FE9B26-5734-5043-85A9-A00E006AF3E8}" sibTransId="{D0C231A0-41FD-DF43-B58C-1E2C86FD03DB}"/>
    <dgm:cxn modelId="{F2C25855-F343-4A3A-949F-42745FB9178B}" type="presOf" srcId="{B08FF8DD-6BE9-8546-8860-614025DF7829}" destId="{DFAF8DB4-307A-084C-8FA1-1E4C85690748}" srcOrd="0" destOrd="0" presId="urn:microsoft.com/office/officeart/2005/8/layout/hProcess9"/>
    <dgm:cxn modelId="{48F0125D-054C-BA4D-9BDD-723A971B3408}" srcId="{87C05FF6-47E2-A542-A4CE-95415E3F6C47}" destId="{507A8642-AAB8-8042-905D-DC5520AB2A7B}" srcOrd="4" destOrd="0" parTransId="{6CDB10C3-6619-D243-A459-5E339EA579C7}" sibTransId="{741783F1-236B-D74A-B4D8-12460C0B9B1F}"/>
    <dgm:cxn modelId="{F0950769-220B-4176-A000-8EA0886860FF}" type="presOf" srcId="{49704C0F-7823-2643-AE38-6B9372EB38F5}" destId="{96D93705-A27A-174C-9CDA-4E6E88A9761C}" srcOrd="0" destOrd="0" presId="urn:microsoft.com/office/officeart/2005/8/layout/hProcess9"/>
    <dgm:cxn modelId="{C462A17F-B43E-4DA7-9BFF-A73932DAA0FF}" type="presOf" srcId="{33DE8A6B-3373-7744-A000-3202B30B6518}" destId="{0E980744-15E0-7447-9334-E740B7B55D4A}" srcOrd="0" destOrd="0" presId="urn:microsoft.com/office/officeart/2005/8/layout/hProcess9"/>
    <dgm:cxn modelId="{335A6088-B365-0246-8C75-FD3528D75AF3}" srcId="{87C05FF6-47E2-A542-A4CE-95415E3F6C47}" destId="{4A75F813-0870-3245-ABE1-E9A6496719CB}" srcOrd="2" destOrd="0" parTransId="{BE9F6FEE-9118-EF41-841E-F4602BAE32E0}" sibTransId="{429F6DCC-3F43-564F-850A-64AA18FDC895}"/>
    <dgm:cxn modelId="{47735D95-469A-4FD7-BA42-E01A4F817A67}" type="presOf" srcId="{4A75F813-0870-3245-ABE1-E9A6496719CB}" destId="{22B1CAD2-2258-8647-8AF0-868553E1C233}" srcOrd="0" destOrd="0" presId="urn:microsoft.com/office/officeart/2005/8/layout/hProcess9"/>
    <dgm:cxn modelId="{7293F1DC-D58F-EF43-AE62-962A18F12ECF}" srcId="{87C05FF6-47E2-A542-A4CE-95415E3F6C47}" destId="{49704C0F-7823-2643-AE38-6B9372EB38F5}" srcOrd="1" destOrd="0" parTransId="{EF1C7EE1-F42A-4C47-A7C6-732B330EABB1}" sibTransId="{F834B949-D589-7549-8636-F90463C710A9}"/>
    <dgm:cxn modelId="{4E9F7F11-7AAB-4F7B-9EDB-9F7B3C52848F}" type="presParOf" srcId="{240C5A09-57D6-F447-A7AA-511A952D7EF4}" destId="{A38AB6DE-5BA0-A945-BEEE-EF7761F7F576}" srcOrd="0" destOrd="0" presId="urn:microsoft.com/office/officeart/2005/8/layout/hProcess9"/>
    <dgm:cxn modelId="{4B07181E-CF32-4A80-BAE1-38588899731C}" type="presParOf" srcId="{240C5A09-57D6-F447-A7AA-511A952D7EF4}" destId="{D0E97768-B457-9D48-98B1-AB6034BEEC75}" srcOrd="1" destOrd="0" presId="urn:microsoft.com/office/officeart/2005/8/layout/hProcess9"/>
    <dgm:cxn modelId="{4DFFCED2-6562-4A59-B2A6-91D898FBF900}" type="presParOf" srcId="{D0E97768-B457-9D48-98B1-AB6034BEEC75}" destId="{0E980744-15E0-7447-9334-E740B7B55D4A}" srcOrd="0" destOrd="0" presId="urn:microsoft.com/office/officeart/2005/8/layout/hProcess9"/>
    <dgm:cxn modelId="{5B3539B1-F946-4DB0-93BB-F556769B4076}" type="presParOf" srcId="{D0E97768-B457-9D48-98B1-AB6034BEEC75}" destId="{883127E7-E888-6842-A67F-7FF6E93B7B90}" srcOrd="1" destOrd="0" presId="urn:microsoft.com/office/officeart/2005/8/layout/hProcess9"/>
    <dgm:cxn modelId="{3FA8E756-919C-43A6-A722-35072AEE35FD}" type="presParOf" srcId="{D0E97768-B457-9D48-98B1-AB6034BEEC75}" destId="{96D93705-A27A-174C-9CDA-4E6E88A9761C}" srcOrd="2" destOrd="0" presId="urn:microsoft.com/office/officeart/2005/8/layout/hProcess9"/>
    <dgm:cxn modelId="{AD9A4391-FA82-46AB-9C7F-EFFACFD831E7}" type="presParOf" srcId="{D0E97768-B457-9D48-98B1-AB6034BEEC75}" destId="{3898A5C9-6B1E-FF4D-A4B8-87888412F5FD}" srcOrd="3" destOrd="0" presId="urn:microsoft.com/office/officeart/2005/8/layout/hProcess9"/>
    <dgm:cxn modelId="{2D632A25-EE45-4B52-9085-F1C683CE249E}" type="presParOf" srcId="{D0E97768-B457-9D48-98B1-AB6034BEEC75}" destId="{22B1CAD2-2258-8647-8AF0-868553E1C233}" srcOrd="4" destOrd="0" presId="urn:microsoft.com/office/officeart/2005/8/layout/hProcess9"/>
    <dgm:cxn modelId="{91C591D5-7689-45CE-B702-A91FD01467A7}" type="presParOf" srcId="{D0E97768-B457-9D48-98B1-AB6034BEEC75}" destId="{A5ACE268-CFF0-CF47-8270-DBCD80659236}" srcOrd="5" destOrd="0" presId="urn:microsoft.com/office/officeart/2005/8/layout/hProcess9"/>
    <dgm:cxn modelId="{EE974728-B93C-41DD-BB18-C1B738359855}" type="presParOf" srcId="{D0E97768-B457-9D48-98B1-AB6034BEEC75}" destId="{DFAF8DB4-307A-084C-8FA1-1E4C85690748}" srcOrd="6" destOrd="0" presId="urn:microsoft.com/office/officeart/2005/8/layout/hProcess9"/>
    <dgm:cxn modelId="{AC47C567-4EE1-40F0-85C6-D74BB0A08505}" type="presParOf" srcId="{D0E97768-B457-9D48-98B1-AB6034BEEC75}" destId="{359FC46F-9786-9E42-B422-950036C70C7E}" srcOrd="7" destOrd="0" presId="urn:microsoft.com/office/officeart/2005/8/layout/hProcess9"/>
    <dgm:cxn modelId="{10546A4A-F25E-4227-B287-53A2F6797383}" type="presParOf" srcId="{D0E97768-B457-9D48-98B1-AB6034BEEC75}" destId="{AEE2B75E-879C-B84F-B2DC-C8B60AB1FC0A}"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8A223-4943-FF4D-87D8-34C0C72F8050}">
      <dsp:nvSpPr>
        <dsp:cNvPr id="0" name=""/>
        <dsp:cNvSpPr/>
      </dsp:nvSpPr>
      <dsp:spPr>
        <a:xfrm>
          <a:off x="1692547" y="3112250"/>
          <a:ext cx="1966817" cy="1688876"/>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pitchFamily="34" charset="0"/>
              <a:cs typeface="Calibri" panose="020F0502020204030204" pitchFamily="34" charset="0"/>
            </a:rPr>
            <a:t>At the heart of ELDeR is the design of student learning experiences</a:t>
          </a:r>
        </a:p>
      </dsp:txBody>
      <dsp:txXfrm>
        <a:off x="1997188" y="3373841"/>
        <a:ext cx="1357535" cy="1165694"/>
      </dsp:txXfrm>
    </dsp:sp>
    <dsp:sp modelId="{8A1BD49D-9371-784E-8099-8364C75B026B}">
      <dsp:nvSpPr>
        <dsp:cNvPr id="0" name=""/>
        <dsp:cNvSpPr/>
      </dsp:nvSpPr>
      <dsp:spPr>
        <a:xfrm>
          <a:off x="19771" y="5499356"/>
          <a:ext cx="229427" cy="1979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ADB5AD-0FAF-E44A-A58D-A8C3914F19F3}">
      <dsp:nvSpPr>
        <dsp:cNvPr id="0" name=""/>
        <dsp:cNvSpPr/>
      </dsp:nvSpPr>
      <dsp:spPr>
        <a:xfrm>
          <a:off x="0" y="2168842"/>
          <a:ext cx="1966817" cy="1688876"/>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2C6DD7-1524-7342-B948-D7BEEE026659}">
      <dsp:nvSpPr>
        <dsp:cNvPr id="0" name=""/>
        <dsp:cNvSpPr/>
      </dsp:nvSpPr>
      <dsp:spPr>
        <a:xfrm>
          <a:off x="2285785" y="5344089"/>
          <a:ext cx="229427" cy="1979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52DFC8-71D4-E44A-AFDE-89C000476D4C}">
      <dsp:nvSpPr>
        <dsp:cNvPr id="0" name=""/>
        <dsp:cNvSpPr/>
      </dsp:nvSpPr>
      <dsp:spPr>
        <a:xfrm>
          <a:off x="3385095" y="2173744"/>
          <a:ext cx="1966817" cy="1688876"/>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2-day, collaborative, team-based, learning design workshop</a:t>
          </a:r>
        </a:p>
      </dsp:txBody>
      <dsp:txXfrm>
        <a:off x="3689736" y="2435335"/>
        <a:ext cx="1357535" cy="1165694"/>
      </dsp:txXfrm>
    </dsp:sp>
    <dsp:sp modelId="{2BB6CC8F-265C-A84A-A25D-9C9602D84F8D}">
      <dsp:nvSpPr>
        <dsp:cNvPr id="0" name=""/>
        <dsp:cNvSpPr/>
      </dsp:nvSpPr>
      <dsp:spPr>
        <a:xfrm>
          <a:off x="1288325" y="5119467"/>
          <a:ext cx="229427" cy="1979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7F6801-38B2-B24C-B649-E6D7A6843641}">
      <dsp:nvSpPr>
        <dsp:cNvPr id="0" name=""/>
        <dsp:cNvSpPr/>
      </dsp:nvSpPr>
      <dsp:spPr>
        <a:xfrm>
          <a:off x="5076600" y="3108988"/>
          <a:ext cx="1966817" cy="1688876"/>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CE0904-8852-5B4F-B827-B5C1C63B7B65}">
      <dsp:nvSpPr>
        <dsp:cNvPr id="0" name=""/>
        <dsp:cNvSpPr/>
      </dsp:nvSpPr>
      <dsp:spPr>
        <a:xfrm>
          <a:off x="2161949" y="5343777"/>
          <a:ext cx="229427" cy="1979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7E1687B-4423-9242-BB78-FA4E86D04222}">
      <dsp:nvSpPr>
        <dsp:cNvPr id="0" name=""/>
        <dsp:cNvSpPr/>
      </dsp:nvSpPr>
      <dsp:spPr>
        <a:xfrm>
          <a:off x="1692547" y="1245569"/>
          <a:ext cx="1966817" cy="1688876"/>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Facilitators and learning designers</a:t>
          </a:r>
        </a:p>
      </dsp:txBody>
      <dsp:txXfrm>
        <a:off x="1997188" y="1507160"/>
        <a:ext cx="1357535" cy="1165694"/>
      </dsp:txXfrm>
    </dsp:sp>
    <dsp:sp modelId="{14BB934E-D59D-B948-A0A1-D139B9D9BAE9}">
      <dsp:nvSpPr>
        <dsp:cNvPr id="0" name=""/>
        <dsp:cNvSpPr/>
      </dsp:nvSpPr>
      <dsp:spPr>
        <a:xfrm>
          <a:off x="973937" y="5226361"/>
          <a:ext cx="229427" cy="1979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52FF218-F32A-724E-83DD-87C4A1D7809C}">
      <dsp:nvSpPr>
        <dsp:cNvPr id="0" name=""/>
        <dsp:cNvSpPr/>
      </dsp:nvSpPr>
      <dsp:spPr>
        <a:xfrm>
          <a:off x="3385095" y="306519"/>
          <a:ext cx="1966817" cy="1688876"/>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23CAD-4F09-144D-9F87-BC6A8E925876}">
      <dsp:nvSpPr>
        <dsp:cNvPr id="0" name=""/>
        <dsp:cNvSpPr/>
      </dsp:nvSpPr>
      <dsp:spPr>
        <a:xfrm>
          <a:off x="19773" y="5510377"/>
          <a:ext cx="229427" cy="1979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7CA096E-4D91-FE4D-99ED-1906984FB0E8}">
      <dsp:nvSpPr>
        <dsp:cNvPr id="0" name=""/>
        <dsp:cNvSpPr/>
      </dsp:nvSpPr>
      <dsp:spPr>
        <a:xfrm>
          <a:off x="6764228" y="2133760"/>
          <a:ext cx="1966817" cy="1688876"/>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pitchFamily="34" charset="0"/>
              <a:cs typeface="Calibri" panose="020F0502020204030204" pitchFamily="34" charset="0"/>
            </a:rPr>
            <a:t>Framework to develop: building blocks for course</a:t>
          </a:r>
        </a:p>
      </dsp:txBody>
      <dsp:txXfrm>
        <a:off x="7068869" y="2395351"/>
        <a:ext cx="1357535" cy="1165694"/>
      </dsp:txXfrm>
    </dsp:sp>
    <dsp:sp modelId="{1D4F0C6A-4EFA-6D49-939E-BA149677C058}">
      <dsp:nvSpPr>
        <dsp:cNvPr id="0" name=""/>
        <dsp:cNvSpPr/>
      </dsp:nvSpPr>
      <dsp:spPr>
        <a:xfrm>
          <a:off x="6778534" y="1989958"/>
          <a:ext cx="229427" cy="197923"/>
        </a:xfrm>
        <a:prstGeom prst="hexagon">
          <a:avLst>
            <a:gd name="adj" fmla="val 25000"/>
            <a:gd name="vf" fmla="val 115470"/>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1B10BF-FC4C-2B49-9DA3-7F319C13EE84}">
      <dsp:nvSpPr>
        <dsp:cNvPr id="0" name=""/>
        <dsp:cNvSpPr/>
      </dsp:nvSpPr>
      <dsp:spPr>
        <a:xfrm>
          <a:off x="5095229" y="1244258"/>
          <a:ext cx="1966817" cy="1688876"/>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E5B171-FFC0-BF4C-A093-F5C3820069C5}">
      <dsp:nvSpPr>
        <dsp:cNvPr id="0" name=""/>
        <dsp:cNvSpPr/>
      </dsp:nvSpPr>
      <dsp:spPr>
        <a:xfrm>
          <a:off x="1922599" y="5416858"/>
          <a:ext cx="229427" cy="1979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734CD50-7471-B24E-92D8-766CA0C9906C}">
      <dsp:nvSpPr>
        <dsp:cNvPr id="0" name=""/>
        <dsp:cNvSpPr/>
      </dsp:nvSpPr>
      <dsp:spPr>
        <a:xfrm>
          <a:off x="6769148" y="324462"/>
          <a:ext cx="1966817" cy="1688876"/>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pitchFamily="34" charset="0"/>
              <a:cs typeface="Calibri" panose="020F0502020204030204" pitchFamily="34" charset="0"/>
            </a:rPr>
            <a:t>This is a safe space. There are no silly questions</a:t>
          </a:r>
        </a:p>
      </dsp:txBody>
      <dsp:txXfrm>
        <a:off x="7073789" y="586053"/>
        <a:ext cx="1357535" cy="1165694"/>
      </dsp:txXfrm>
    </dsp:sp>
    <dsp:sp modelId="{1A0144D9-65E3-9E46-94C4-4AF6A0C78A3C}">
      <dsp:nvSpPr>
        <dsp:cNvPr id="0" name=""/>
        <dsp:cNvSpPr/>
      </dsp:nvSpPr>
      <dsp:spPr>
        <a:xfrm>
          <a:off x="1455869" y="5045938"/>
          <a:ext cx="229427" cy="1979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0FA1BC3-B93A-5643-9B4D-BCF0E0619C21}">
      <dsp:nvSpPr>
        <dsp:cNvPr id="0" name=""/>
        <dsp:cNvSpPr/>
      </dsp:nvSpPr>
      <dsp:spPr>
        <a:xfrm>
          <a:off x="8461696" y="1266775"/>
          <a:ext cx="1966817" cy="1688876"/>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ADAABC-5642-5646-96B1-335F1F5B840E}">
      <dsp:nvSpPr>
        <dsp:cNvPr id="0" name=""/>
        <dsp:cNvSpPr/>
      </dsp:nvSpPr>
      <dsp:spPr>
        <a:xfrm>
          <a:off x="283055" y="5477543"/>
          <a:ext cx="229427" cy="1979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E48BBD3-6E03-4348-AFE9-80FAEAE8BD73}">
      <dsp:nvSpPr>
        <dsp:cNvPr id="0" name=""/>
        <dsp:cNvSpPr/>
      </dsp:nvSpPr>
      <dsp:spPr>
        <a:xfrm>
          <a:off x="8461696" y="3130738"/>
          <a:ext cx="1966817" cy="1688876"/>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pitchFamily="34" charset="0"/>
              <a:cs typeface="Calibri" panose="020F0502020204030204" pitchFamily="34" charset="0"/>
            </a:rPr>
            <a:t>Collaborative document populated live – digital artefact to take away</a:t>
          </a:r>
        </a:p>
      </dsp:txBody>
      <dsp:txXfrm>
        <a:off x="8766337" y="3392329"/>
        <a:ext cx="1357535" cy="1165694"/>
      </dsp:txXfrm>
    </dsp:sp>
    <dsp:sp modelId="{328E445D-B846-5545-B98C-8F691F246E8F}">
      <dsp:nvSpPr>
        <dsp:cNvPr id="0" name=""/>
        <dsp:cNvSpPr/>
      </dsp:nvSpPr>
      <dsp:spPr>
        <a:xfrm>
          <a:off x="8851722" y="4609728"/>
          <a:ext cx="229427" cy="197923"/>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FF287E-4096-8949-A3D1-C15466D211B2}">
      <dsp:nvSpPr>
        <dsp:cNvPr id="0" name=""/>
        <dsp:cNvSpPr/>
      </dsp:nvSpPr>
      <dsp:spPr>
        <a:xfrm>
          <a:off x="6769148" y="4055107"/>
          <a:ext cx="1966817" cy="1688876"/>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37000" b="-37000"/>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F85B43-90EA-3249-93D3-9A2B2FBD49D4}">
      <dsp:nvSpPr>
        <dsp:cNvPr id="0" name=""/>
        <dsp:cNvSpPr/>
      </dsp:nvSpPr>
      <dsp:spPr>
        <a:xfrm>
          <a:off x="8486724" y="4796233"/>
          <a:ext cx="229427" cy="197923"/>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43DB7-50FF-473A-A7CD-6997D0BFAE54}">
      <dsp:nvSpPr>
        <dsp:cNvPr id="0" name=""/>
        <dsp:cNvSpPr/>
      </dsp:nvSpPr>
      <dsp:spPr>
        <a:xfrm>
          <a:off x="2519161" y="62594"/>
          <a:ext cx="3004556" cy="3004556"/>
        </a:xfrm>
        <a:prstGeom prst="ellipse">
          <a:avLst/>
        </a:prstGeom>
        <a:solidFill>
          <a:schemeClr val="accent2">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GB" sz="4000" kern="1200">
              <a:latin typeface="Calibri" panose="020F0502020204030204" pitchFamily="34" charset="0"/>
              <a:cs typeface="Calibri" panose="020F0502020204030204" pitchFamily="34" charset="0"/>
            </a:rPr>
            <a:t>Knowing</a:t>
          </a:r>
        </a:p>
      </dsp:txBody>
      <dsp:txXfrm>
        <a:off x="2919769" y="588392"/>
        <a:ext cx="2203341" cy="1352050"/>
      </dsp:txXfrm>
    </dsp:sp>
    <dsp:sp modelId="{9162C6E6-D1BA-4BC4-B984-6789689BF31E}">
      <dsp:nvSpPr>
        <dsp:cNvPr id="0" name=""/>
        <dsp:cNvSpPr/>
      </dsp:nvSpPr>
      <dsp:spPr>
        <a:xfrm>
          <a:off x="3603305" y="1940442"/>
          <a:ext cx="3004556" cy="3004556"/>
        </a:xfrm>
        <a:prstGeom prst="ellipse">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GB" sz="4000" kern="1200">
              <a:latin typeface="Calibri" panose="020F0502020204030204" pitchFamily="34" charset="0"/>
              <a:cs typeface="Calibri" panose="020F0502020204030204" pitchFamily="34" charset="0"/>
            </a:rPr>
            <a:t>Being</a:t>
          </a:r>
        </a:p>
      </dsp:txBody>
      <dsp:txXfrm>
        <a:off x="4522199" y="2716619"/>
        <a:ext cx="1802733" cy="1652506"/>
      </dsp:txXfrm>
    </dsp:sp>
    <dsp:sp modelId="{65458220-BF94-4E3A-881C-B932DE5C4825}">
      <dsp:nvSpPr>
        <dsp:cNvPr id="0" name=""/>
        <dsp:cNvSpPr/>
      </dsp:nvSpPr>
      <dsp:spPr>
        <a:xfrm>
          <a:off x="1435017" y="1940442"/>
          <a:ext cx="3004556" cy="3004556"/>
        </a:xfrm>
        <a:prstGeom prst="ellipse">
          <a:avLst/>
        </a:prstGeom>
        <a:solidFill>
          <a:schemeClr val="accent1">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GB" sz="4000" kern="1200">
              <a:latin typeface="Calibri" panose="020F0502020204030204" pitchFamily="34" charset="0"/>
              <a:cs typeface="Calibri" panose="020F0502020204030204" pitchFamily="34" charset="0"/>
            </a:rPr>
            <a:t>Acting</a:t>
          </a:r>
        </a:p>
      </dsp:txBody>
      <dsp:txXfrm>
        <a:off x="1717946" y="2716619"/>
        <a:ext cx="1802733" cy="1652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43DB7-50FF-473A-A7CD-6997D0BFAE54}">
      <dsp:nvSpPr>
        <dsp:cNvPr id="0" name=""/>
        <dsp:cNvSpPr/>
      </dsp:nvSpPr>
      <dsp:spPr>
        <a:xfrm>
          <a:off x="249686" y="-39163"/>
          <a:ext cx="2935797" cy="2935797"/>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panose="020F0502020204030204" pitchFamily="34" charset="0"/>
              <a:cs typeface="Calibri" panose="020F0502020204030204" pitchFamily="34" charset="0"/>
            </a:rPr>
            <a:t>Knowing</a:t>
          </a:r>
        </a:p>
      </dsp:txBody>
      <dsp:txXfrm>
        <a:off x="641125" y="474600"/>
        <a:ext cx="2152918" cy="1321108"/>
      </dsp:txXfrm>
    </dsp:sp>
    <dsp:sp modelId="{9162C6E6-D1BA-4BC4-B984-6789689BF31E}">
      <dsp:nvSpPr>
        <dsp:cNvPr id="0" name=""/>
        <dsp:cNvSpPr/>
      </dsp:nvSpPr>
      <dsp:spPr>
        <a:xfrm>
          <a:off x="2166726" y="1920391"/>
          <a:ext cx="1033574" cy="1060906"/>
        </a:xfrm>
        <a:prstGeom prst="ellipse">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a:latin typeface="Calibri" panose="020F0502020204030204" pitchFamily="34" charset="0"/>
              <a:cs typeface="Calibri" panose="020F0502020204030204" pitchFamily="34" charset="0"/>
            </a:rPr>
            <a:t>Being</a:t>
          </a:r>
        </a:p>
      </dsp:txBody>
      <dsp:txXfrm>
        <a:off x="2482828" y="2194458"/>
        <a:ext cx="620144" cy="583498"/>
      </dsp:txXfrm>
    </dsp:sp>
    <dsp:sp modelId="{65458220-BF94-4E3A-881C-B932DE5C4825}">
      <dsp:nvSpPr>
        <dsp:cNvPr id="0" name=""/>
        <dsp:cNvSpPr/>
      </dsp:nvSpPr>
      <dsp:spPr>
        <a:xfrm>
          <a:off x="130896" y="1442007"/>
          <a:ext cx="1788778" cy="1788778"/>
        </a:xfrm>
        <a:prstGeom prst="ellipse">
          <a:avLst/>
        </a:prstGeom>
        <a:solidFill>
          <a:schemeClr val="accent1">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a:latin typeface="Calibri" panose="020F0502020204030204" pitchFamily="34" charset="0"/>
              <a:cs typeface="Calibri" panose="020F0502020204030204" pitchFamily="34" charset="0"/>
            </a:rPr>
            <a:t>Acting</a:t>
          </a:r>
        </a:p>
      </dsp:txBody>
      <dsp:txXfrm>
        <a:off x="299339" y="1904108"/>
        <a:ext cx="1073267" cy="983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43DB7-50FF-473A-A7CD-6997D0BFAE54}">
      <dsp:nvSpPr>
        <dsp:cNvPr id="0" name=""/>
        <dsp:cNvSpPr/>
      </dsp:nvSpPr>
      <dsp:spPr>
        <a:xfrm>
          <a:off x="1122781" y="-56706"/>
          <a:ext cx="1878358" cy="1878358"/>
        </a:xfrm>
        <a:prstGeom prst="ellipse">
          <a:avLst/>
        </a:prstGeom>
        <a:solidFill>
          <a:schemeClr val="accent2">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kern="1200">
              <a:latin typeface="Calibri" panose="020F0502020204030204" pitchFamily="34" charset="0"/>
              <a:cs typeface="Calibri" panose="020F0502020204030204" pitchFamily="34" charset="0"/>
            </a:rPr>
            <a:t>Knowing</a:t>
          </a:r>
        </a:p>
      </dsp:txBody>
      <dsp:txXfrm>
        <a:off x="1373229" y="272006"/>
        <a:ext cx="1377463" cy="845261"/>
      </dsp:txXfrm>
    </dsp:sp>
    <dsp:sp modelId="{9162C6E6-D1BA-4BC4-B984-6789689BF31E}">
      <dsp:nvSpPr>
        <dsp:cNvPr id="0" name=""/>
        <dsp:cNvSpPr/>
      </dsp:nvSpPr>
      <dsp:spPr>
        <a:xfrm>
          <a:off x="1876329" y="1176107"/>
          <a:ext cx="1510050" cy="1510068"/>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711200">
            <a:lnSpc>
              <a:spcPct val="90000"/>
            </a:lnSpc>
            <a:spcBef>
              <a:spcPct val="0"/>
            </a:spcBef>
            <a:spcAft>
              <a:spcPct val="35000"/>
            </a:spcAft>
            <a:buNone/>
          </a:pPr>
          <a:r>
            <a:rPr lang="en-GB" sz="1600" kern="1200">
              <a:latin typeface="Calibri" panose="020F0502020204030204" pitchFamily="34" charset="0"/>
              <a:cs typeface="Calibri" panose="020F0502020204030204" pitchFamily="34" charset="0"/>
            </a:rPr>
            <a:t>Being</a:t>
          </a:r>
        </a:p>
      </dsp:txBody>
      <dsp:txXfrm>
        <a:off x="2338153" y="1566208"/>
        <a:ext cx="906030" cy="830537"/>
      </dsp:txXfrm>
    </dsp:sp>
    <dsp:sp modelId="{65458220-BF94-4E3A-881C-B932DE5C4825}">
      <dsp:nvSpPr>
        <dsp:cNvPr id="0" name=""/>
        <dsp:cNvSpPr/>
      </dsp:nvSpPr>
      <dsp:spPr>
        <a:xfrm>
          <a:off x="0" y="874819"/>
          <a:ext cx="2331155" cy="2329409"/>
        </a:xfrm>
        <a:prstGeom prst="ellipse">
          <a:avLst/>
        </a:prstGeom>
        <a:solidFill>
          <a:schemeClr val="accent1">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panose="020F0502020204030204" pitchFamily="34" charset="0"/>
              <a:cs typeface="Calibri" panose="020F0502020204030204" pitchFamily="34" charset="0"/>
            </a:rPr>
            <a:t>Acting</a:t>
          </a:r>
        </a:p>
      </dsp:txBody>
      <dsp:txXfrm>
        <a:off x="219517" y="1476583"/>
        <a:ext cx="1398693" cy="12811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43DB7-50FF-473A-A7CD-6997D0BFAE54}">
      <dsp:nvSpPr>
        <dsp:cNvPr id="0" name=""/>
        <dsp:cNvSpPr/>
      </dsp:nvSpPr>
      <dsp:spPr>
        <a:xfrm>
          <a:off x="320582" y="-32984"/>
          <a:ext cx="2565620" cy="2565620"/>
        </a:xfrm>
        <a:prstGeom prst="ellipse">
          <a:avLst/>
        </a:prstGeom>
        <a:solidFill>
          <a:schemeClr val="accent2">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panose="020F0502020204030204" pitchFamily="34" charset="0"/>
              <a:cs typeface="Calibri" panose="020F0502020204030204" pitchFamily="34" charset="0"/>
            </a:rPr>
            <a:t>Knowing</a:t>
          </a:r>
        </a:p>
      </dsp:txBody>
      <dsp:txXfrm>
        <a:off x="662664" y="415998"/>
        <a:ext cx="1881454" cy="1154529"/>
      </dsp:txXfrm>
    </dsp:sp>
    <dsp:sp modelId="{9162C6E6-D1BA-4BC4-B984-6789689BF31E}">
      <dsp:nvSpPr>
        <dsp:cNvPr id="0" name=""/>
        <dsp:cNvSpPr/>
      </dsp:nvSpPr>
      <dsp:spPr>
        <a:xfrm>
          <a:off x="1572982" y="1687732"/>
          <a:ext cx="1409931" cy="1460986"/>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latin typeface="Calibri" panose="020F0502020204030204" pitchFamily="34" charset="0"/>
              <a:cs typeface="Calibri" panose="020F0502020204030204" pitchFamily="34" charset="0"/>
            </a:rPr>
            <a:t>Being</a:t>
          </a:r>
        </a:p>
      </dsp:txBody>
      <dsp:txXfrm>
        <a:off x="2004186" y="2065153"/>
        <a:ext cx="845959" cy="803542"/>
      </dsp:txXfrm>
    </dsp:sp>
    <dsp:sp modelId="{65458220-BF94-4E3A-881C-B932DE5C4825}">
      <dsp:nvSpPr>
        <dsp:cNvPr id="0" name=""/>
        <dsp:cNvSpPr/>
      </dsp:nvSpPr>
      <dsp:spPr>
        <a:xfrm>
          <a:off x="320772" y="1991937"/>
          <a:ext cx="1082723" cy="1111943"/>
        </a:xfrm>
        <a:prstGeom prst="ellipse">
          <a:avLst/>
        </a:prstGeom>
        <a:solidFill>
          <a:schemeClr val="accent1">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latin typeface="Calibri" panose="020F0502020204030204" pitchFamily="34" charset="0"/>
              <a:cs typeface="Calibri" panose="020F0502020204030204" pitchFamily="34" charset="0"/>
            </a:rPr>
            <a:t>Acting</a:t>
          </a:r>
        </a:p>
      </dsp:txBody>
      <dsp:txXfrm>
        <a:off x="422728" y="2279189"/>
        <a:ext cx="649634" cy="611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1255A-B501-E14B-8735-B18CDE3C533B}">
      <dsp:nvSpPr>
        <dsp:cNvPr id="0" name=""/>
        <dsp:cNvSpPr/>
      </dsp:nvSpPr>
      <dsp:spPr>
        <a:xfrm rot="10800000">
          <a:off x="1823866" y="2384"/>
          <a:ext cx="6619624" cy="626069"/>
        </a:xfrm>
        <a:prstGeom prst="homePlate">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6079"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tx1"/>
              </a:solidFill>
              <a:latin typeface="Arial"/>
              <a:cs typeface="Arial"/>
            </a:rPr>
            <a:t>Knowledge</a:t>
          </a:r>
          <a:r>
            <a:rPr lang="en-US" sz="1800" b="1" kern="1200">
              <a:latin typeface="Arial"/>
              <a:cs typeface="Arial"/>
            </a:rPr>
            <a:t> </a:t>
          </a:r>
          <a:r>
            <a:rPr lang="en-US" sz="1800" b="1" kern="1200">
              <a:solidFill>
                <a:schemeClr val="tx1"/>
              </a:solidFill>
              <a:latin typeface="Arial"/>
              <a:cs typeface="Arial"/>
            </a:rPr>
            <a:t>and understanding (mainly subject based)</a:t>
          </a:r>
        </a:p>
      </dsp:txBody>
      <dsp:txXfrm rot="10800000">
        <a:off x="1980383" y="2384"/>
        <a:ext cx="6463107" cy="626069"/>
      </dsp:txXfrm>
    </dsp:sp>
    <dsp:sp modelId="{C399C086-8559-DA4E-BD73-E03A457CCED8}">
      <dsp:nvSpPr>
        <dsp:cNvPr id="0" name=""/>
        <dsp:cNvSpPr/>
      </dsp:nvSpPr>
      <dsp:spPr>
        <a:xfrm>
          <a:off x="1510831" y="2384"/>
          <a:ext cx="626069" cy="626069"/>
        </a:xfrm>
        <a:prstGeom prst="ellipse">
          <a:avLst/>
        </a:prstGeom>
        <a:blipFill>
          <a:blip xmlns:r="http://schemas.openxmlformats.org/officeDocument/2006/relationships" r:embed="rId1">
            <a:duotone>
              <a:schemeClr val="accent2">
                <a:shade val="45000"/>
                <a:satMod val="135000"/>
              </a:schemeClr>
              <a:prstClr val="white"/>
            </a:duotone>
            <a:extLst>
              <a:ext uri="{BEBA8EAE-BF5A-486C-A8C5-ECC9F3942E4B}">
                <a14:imgProps xmlns:a14="http://schemas.microsoft.com/office/drawing/2010/main">
                  <a14:imgLayer r:embed="rId2">
                    <a14:imgEffect>
                      <a14:colorTemperature colorTemp="5967"/>
                    </a14:imgEffect>
                    <a14:imgEffect>
                      <a14:saturation sat="400000"/>
                    </a14:imgEffect>
                  </a14:imgLayer>
                </a14:imgProps>
              </a:ext>
              <a:ext uri="{28A0092B-C50C-407E-A947-70E740481C1C}">
                <a14:useLocalDpi xmlns:a14="http://schemas.microsoft.com/office/drawing/2010/main" val="0"/>
              </a:ext>
            </a:extLst>
          </a:blip>
          <a:stretch>
            <a:fillRect/>
          </a:stretch>
        </a:blipFill>
        <a:ln>
          <a:noFill/>
        </a:ln>
        <a:effectLst/>
      </dsp:spPr>
      <dsp:style>
        <a:lnRef idx="0">
          <a:scrgbClr r="0" g="0" b="0"/>
        </a:lnRef>
        <a:fillRef idx="1">
          <a:scrgbClr r="0" g="0" b="0"/>
        </a:fillRef>
        <a:effectRef idx="2">
          <a:scrgbClr r="0" g="0" b="0"/>
        </a:effectRef>
        <a:fontRef idx="minor"/>
      </dsp:style>
    </dsp:sp>
    <dsp:sp modelId="{C86B0C92-8E10-484E-9ED2-EA31840B32D4}">
      <dsp:nvSpPr>
        <dsp:cNvPr id="0" name=""/>
        <dsp:cNvSpPr/>
      </dsp:nvSpPr>
      <dsp:spPr>
        <a:xfrm rot="10800000">
          <a:off x="1823866" y="809616"/>
          <a:ext cx="6619624" cy="626069"/>
        </a:xfrm>
        <a:prstGeom prst="homePlate">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6079"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tx1"/>
              </a:solidFill>
              <a:latin typeface="Arial"/>
              <a:cs typeface="Arial"/>
            </a:rPr>
            <a:t>Practice (applied knowledge and understanding)</a:t>
          </a:r>
        </a:p>
      </dsp:txBody>
      <dsp:txXfrm rot="10800000">
        <a:off x="1980383" y="809616"/>
        <a:ext cx="6463107" cy="626069"/>
      </dsp:txXfrm>
    </dsp:sp>
    <dsp:sp modelId="{568A5B40-ADB9-1948-8258-0414ACD280C1}">
      <dsp:nvSpPr>
        <dsp:cNvPr id="0" name=""/>
        <dsp:cNvSpPr/>
      </dsp:nvSpPr>
      <dsp:spPr>
        <a:xfrm>
          <a:off x="1510831" y="809616"/>
          <a:ext cx="626069" cy="626069"/>
        </a:xfrm>
        <a:prstGeom prst="ellipse">
          <a:avLst/>
        </a:prstGeom>
        <a:blipFill>
          <a:blip xmlns:r="http://schemas.openxmlformats.org/officeDocument/2006/relationships"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A8D56C-0E01-2B4F-9DB1-36433213EB4D}">
      <dsp:nvSpPr>
        <dsp:cNvPr id="0" name=""/>
        <dsp:cNvSpPr/>
      </dsp:nvSpPr>
      <dsp:spPr>
        <a:xfrm rot="10800000">
          <a:off x="1823866" y="1616849"/>
          <a:ext cx="6619624" cy="626069"/>
        </a:xfrm>
        <a:prstGeom prst="homePlate">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6079"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tx1"/>
              </a:solidFill>
              <a:latin typeface="Arial"/>
              <a:cs typeface="Arial"/>
            </a:rPr>
            <a:t>Generic cognitive skills (e.g. evaluation, critical analysis)</a:t>
          </a:r>
        </a:p>
      </dsp:txBody>
      <dsp:txXfrm rot="10800000">
        <a:off x="1980383" y="1616849"/>
        <a:ext cx="6463107" cy="626069"/>
      </dsp:txXfrm>
    </dsp:sp>
    <dsp:sp modelId="{0769E0F0-D397-FA45-B026-A21D61159A9D}">
      <dsp:nvSpPr>
        <dsp:cNvPr id="0" name=""/>
        <dsp:cNvSpPr/>
      </dsp:nvSpPr>
      <dsp:spPr>
        <a:xfrm>
          <a:off x="1510831" y="1616849"/>
          <a:ext cx="626069" cy="626069"/>
        </a:xfrm>
        <a:prstGeom prst="ellipse">
          <a:avLst/>
        </a:prstGeom>
        <a:blipFill>
          <a:blip xmlns:r="http://schemas.openxmlformats.org/officeDocument/2006/relationships"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E656B6B-B6BF-5B47-B3E3-67914F53A24D}">
      <dsp:nvSpPr>
        <dsp:cNvPr id="0" name=""/>
        <dsp:cNvSpPr/>
      </dsp:nvSpPr>
      <dsp:spPr>
        <a:xfrm rot="10800000">
          <a:off x="1823866" y="2424081"/>
          <a:ext cx="6619624" cy="626069"/>
        </a:xfrm>
        <a:prstGeom prst="homePlate">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6079"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tx1"/>
              </a:solidFill>
              <a:latin typeface="Arial"/>
              <a:cs typeface="Arial"/>
            </a:rPr>
            <a:t>Communication, numeracy and IT skills</a:t>
          </a:r>
        </a:p>
      </dsp:txBody>
      <dsp:txXfrm rot="10800000">
        <a:off x="1980383" y="2424081"/>
        <a:ext cx="6463107" cy="626069"/>
      </dsp:txXfrm>
    </dsp:sp>
    <dsp:sp modelId="{CEB0D8AF-7FFC-A541-8AE1-B783DD92706F}">
      <dsp:nvSpPr>
        <dsp:cNvPr id="0" name=""/>
        <dsp:cNvSpPr/>
      </dsp:nvSpPr>
      <dsp:spPr>
        <a:xfrm>
          <a:off x="1510831" y="2424081"/>
          <a:ext cx="626069" cy="626069"/>
        </a:xfrm>
        <a:prstGeom prst="ellipse">
          <a:avLst/>
        </a:prstGeom>
        <a:blipFill>
          <a:blip xmlns:r="http://schemas.openxmlformats.org/officeDocument/2006/relationships" r:embed="rId7">
            <a:duotone>
              <a:schemeClr val="accent2">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56B94C35-36C1-8044-9645-0CC73D95847B}">
      <dsp:nvSpPr>
        <dsp:cNvPr id="0" name=""/>
        <dsp:cNvSpPr/>
      </dsp:nvSpPr>
      <dsp:spPr>
        <a:xfrm rot="10800000">
          <a:off x="1823866" y="3231313"/>
          <a:ext cx="6619624" cy="626069"/>
        </a:xfrm>
        <a:prstGeom prst="homePlate">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6079" tIns="68580" rIns="128016" bIns="68580" numCol="1" spcCol="1270" anchor="ctr" anchorCtr="0">
          <a:noAutofit/>
        </a:bodyPr>
        <a:lstStyle/>
        <a:p>
          <a:pPr marL="0" lvl="0" indent="0" algn="l" defTabSz="800100" rtl="0">
            <a:lnSpc>
              <a:spcPct val="90000"/>
            </a:lnSpc>
            <a:spcBef>
              <a:spcPct val="0"/>
            </a:spcBef>
            <a:spcAft>
              <a:spcPct val="35000"/>
            </a:spcAft>
            <a:buNone/>
          </a:pPr>
          <a:r>
            <a:rPr lang="en-US" sz="1800" b="1" kern="1200">
              <a:solidFill>
                <a:schemeClr val="tx1"/>
              </a:solidFill>
              <a:latin typeface="Arial"/>
              <a:cs typeface="Arial"/>
            </a:rPr>
            <a:t>Autonomy, accountability and working with others.</a:t>
          </a:r>
        </a:p>
      </dsp:txBody>
      <dsp:txXfrm rot="10800000">
        <a:off x="1980383" y="3231313"/>
        <a:ext cx="6463107" cy="626069"/>
      </dsp:txXfrm>
    </dsp:sp>
    <dsp:sp modelId="{E34B23DC-5875-0545-8433-6A2CEF7BCD8A}">
      <dsp:nvSpPr>
        <dsp:cNvPr id="0" name=""/>
        <dsp:cNvSpPr/>
      </dsp:nvSpPr>
      <dsp:spPr>
        <a:xfrm>
          <a:off x="1510831" y="3231313"/>
          <a:ext cx="626069" cy="626069"/>
        </a:xfrm>
        <a:prstGeom prst="ellipse">
          <a:avLst/>
        </a:prstGeom>
        <a:blipFill>
          <a:blip xmlns:r="http://schemas.openxmlformats.org/officeDocument/2006/relationships" r:embed="rId9">
            <a:duotone>
              <a:schemeClr val="accent2">
                <a:shade val="45000"/>
                <a:satMod val="135000"/>
              </a:schemeClr>
              <a:prstClr val="white"/>
            </a:duotone>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AB6DE-5BA0-A945-BEEE-EF7761F7F576}">
      <dsp:nvSpPr>
        <dsp:cNvPr id="0" name=""/>
        <dsp:cNvSpPr/>
      </dsp:nvSpPr>
      <dsp:spPr>
        <a:xfrm>
          <a:off x="823644" y="0"/>
          <a:ext cx="9334636" cy="4619766"/>
        </a:xfrm>
        <a:prstGeom prst="rightArrow">
          <a:avLst/>
        </a:prstGeom>
        <a:solidFill>
          <a:schemeClr val="accent2"/>
        </a:solidFill>
        <a:ln>
          <a:noFill/>
        </a:ln>
        <a:effectLst/>
      </dsp:spPr>
      <dsp:style>
        <a:lnRef idx="0">
          <a:scrgbClr r="0" g="0" b="0"/>
        </a:lnRef>
        <a:fillRef idx="1">
          <a:scrgbClr r="0" g="0" b="0"/>
        </a:fillRef>
        <a:effectRef idx="0">
          <a:scrgbClr r="0" g="0" b="0"/>
        </a:effectRef>
        <a:fontRef idx="minor"/>
      </dsp:style>
    </dsp:sp>
    <dsp:sp modelId="{0E980744-15E0-7447-9334-E740B7B55D4A}">
      <dsp:nvSpPr>
        <dsp:cNvPr id="0" name=""/>
        <dsp:cNvSpPr/>
      </dsp:nvSpPr>
      <dsp:spPr>
        <a:xfrm>
          <a:off x="6174" y="1385930"/>
          <a:ext cx="2126123" cy="1847906"/>
        </a:xfrm>
        <a:prstGeom prst="roundRect">
          <a:avLst/>
        </a:prstGeom>
        <a:solidFill>
          <a:schemeClr val="accent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Calibri" panose="020F0502020204030204" pitchFamily="34" charset="0"/>
              <a:cs typeface="Calibri" panose="020F0502020204030204" pitchFamily="34" charset="0"/>
            </a:rPr>
            <a:t>What else needs doing and who will do it? </a:t>
          </a:r>
        </a:p>
      </dsp:txBody>
      <dsp:txXfrm>
        <a:off x="96381" y="1476137"/>
        <a:ext cx="1945709" cy="1667492"/>
      </dsp:txXfrm>
    </dsp:sp>
    <dsp:sp modelId="{96D93705-A27A-174C-9CDA-4E6E88A9761C}">
      <dsp:nvSpPr>
        <dsp:cNvPr id="0" name=""/>
        <dsp:cNvSpPr/>
      </dsp:nvSpPr>
      <dsp:spPr>
        <a:xfrm>
          <a:off x="2448135" y="1385930"/>
          <a:ext cx="1895025" cy="1847906"/>
        </a:xfrm>
        <a:prstGeom prst="roundRect">
          <a:avLst/>
        </a:prstGeom>
        <a:solidFill>
          <a:schemeClr val="accent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Calibri" panose="020F0502020204030204" pitchFamily="34" charset="0"/>
              <a:cs typeface="Calibri" panose="020F0502020204030204" pitchFamily="34" charset="0"/>
            </a:rPr>
            <a:t>Assess the risks</a:t>
          </a:r>
        </a:p>
      </dsp:txBody>
      <dsp:txXfrm>
        <a:off x="2538342" y="1476137"/>
        <a:ext cx="1714611" cy="1667492"/>
      </dsp:txXfrm>
    </dsp:sp>
    <dsp:sp modelId="{22B1CAD2-2258-8647-8AF0-868553E1C233}">
      <dsp:nvSpPr>
        <dsp:cNvPr id="0" name=""/>
        <dsp:cNvSpPr/>
      </dsp:nvSpPr>
      <dsp:spPr>
        <a:xfrm>
          <a:off x="4658998" y="1385930"/>
          <a:ext cx="1895025" cy="1847906"/>
        </a:xfrm>
        <a:prstGeom prst="roundRect">
          <a:avLst/>
        </a:prstGeom>
        <a:solidFill>
          <a:schemeClr val="accent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Calibri" panose="020F0502020204030204" pitchFamily="34" charset="0"/>
              <a:cs typeface="Calibri" panose="020F0502020204030204" pitchFamily="34" charset="0"/>
            </a:rPr>
            <a:t>Resources needed?</a:t>
          </a:r>
        </a:p>
      </dsp:txBody>
      <dsp:txXfrm>
        <a:off x="4749205" y="1476137"/>
        <a:ext cx="1714611" cy="1667492"/>
      </dsp:txXfrm>
    </dsp:sp>
    <dsp:sp modelId="{DFAF8DB4-307A-084C-8FA1-1E4C85690748}">
      <dsp:nvSpPr>
        <dsp:cNvPr id="0" name=""/>
        <dsp:cNvSpPr/>
      </dsp:nvSpPr>
      <dsp:spPr>
        <a:xfrm>
          <a:off x="6869862" y="1385930"/>
          <a:ext cx="1895025" cy="1847906"/>
        </a:xfrm>
        <a:prstGeom prst="roundRect">
          <a:avLst/>
        </a:prstGeom>
        <a:solidFill>
          <a:schemeClr val="accent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Calibri" panose="020F0502020204030204" pitchFamily="34" charset="0"/>
              <a:cs typeface="Calibri" panose="020F0502020204030204" pitchFamily="34" charset="0"/>
            </a:rPr>
            <a:t>Set a date for your next team meeting</a:t>
          </a:r>
        </a:p>
      </dsp:txBody>
      <dsp:txXfrm>
        <a:off x="6960069" y="1476137"/>
        <a:ext cx="1714611" cy="1667492"/>
      </dsp:txXfrm>
    </dsp:sp>
    <dsp:sp modelId="{AEE2B75E-879C-B84F-B2DC-C8B60AB1FC0A}">
      <dsp:nvSpPr>
        <dsp:cNvPr id="0" name=""/>
        <dsp:cNvSpPr/>
      </dsp:nvSpPr>
      <dsp:spPr>
        <a:xfrm>
          <a:off x="9080725" y="1385930"/>
          <a:ext cx="1895025" cy="1847906"/>
        </a:xfrm>
        <a:prstGeom prst="roundRect">
          <a:avLst/>
        </a:prstGeom>
        <a:solidFill>
          <a:schemeClr val="accent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Calibri" panose="020F0502020204030204" pitchFamily="34" charset="0"/>
              <a:cs typeface="Calibri" panose="020F0502020204030204" pitchFamily="34" charset="0"/>
            </a:rPr>
            <a:t>What post-</a:t>
          </a:r>
          <a:r>
            <a:rPr lang="en-GB" sz="2000" b="1" kern="1200" err="1">
              <a:solidFill>
                <a:schemeClr val="tx1"/>
              </a:solidFill>
              <a:latin typeface="Calibri" panose="020F0502020204030204" pitchFamily="34" charset="0"/>
              <a:cs typeface="Calibri" panose="020F0502020204030204" pitchFamily="34" charset="0"/>
            </a:rPr>
            <a:t>ELDeR</a:t>
          </a:r>
          <a:r>
            <a:rPr lang="en-GB" sz="2000" b="1" kern="1200">
              <a:solidFill>
                <a:schemeClr val="tx1"/>
              </a:solidFill>
              <a:latin typeface="Calibri" panose="020F0502020204030204" pitchFamily="34" charset="0"/>
              <a:cs typeface="Calibri" panose="020F0502020204030204" pitchFamily="34" charset="0"/>
            </a:rPr>
            <a:t> </a:t>
          </a:r>
          <a:br>
            <a:rPr lang="en-GB" sz="2000" b="1" kern="1200">
              <a:solidFill>
                <a:schemeClr val="tx1"/>
              </a:solidFill>
              <a:latin typeface="Calibri" panose="020F0502020204030204" pitchFamily="34" charset="0"/>
              <a:cs typeface="Calibri" panose="020F0502020204030204" pitchFamily="34" charset="0"/>
            </a:rPr>
          </a:br>
          <a:r>
            <a:rPr lang="en-GB" sz="2000" b="1" kern="1200">
              <a:solidFill>
                <a:schemeClr val="tx1"/>
              </a:solidFill>
              <a:latin typeface="Calibri" panose="020F0502020204030204" pitchFamily="34" charset="0"/>
              <a:cs typeface="Calibri" panose="020F0502020204030204" pitchFamily="34" charset="0"/>
            </a:rPr>
            <a:t>follow-up would be useful?</a:t>
          </a:r>
        </a:p>
      </dsp:txBody>
      <dsp:txXfrm>
        <a:off x="9170932" y="1476137"/>
        <a:ext cx="1714611" cy="1667492"/>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2DC206-9E43-C84E-9B69-2F0BF18B56C1}" type="datetimeFigureOut">
              <a:rPr lang="en-US" smtClean="0"/>
              <a:t>8/31/22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35FA5-B08D-614B-8031-E5D914EF7522}" type="slidenum">
              <a:rPr lang="en-US" smtClean="0"/>
              <a:t>‹#›</a:t>
            </a:fld>
            <a:endParaRPr lang="en-US"/>
          </a:p>
        </p:txBody>
      </p:sp>
    </p:spTree>
    <p:extLst>
      <p:ext uri="{BB962C8B-B14F-4D97-AF65-F5344CB8AC3E}">
        <p14:creationId xmlns:p14="http://schemas.microsoft.com/office/powerpoint/2010/main" val="4176786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cqf.org.uk/about-the-framework/"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scqf.org.uk/about-the-framework/interactive-framewor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9A9BAC3-8500-0746-8CC5-5412A9043B99}" type="slidenum">
              <a:rPr lang="en-US" smtClean="0"/>
              <a:t>1</a:t>
            </a:fld>
            <a:endParaRPr lang="en-US"/>
          </a:p>
        </p:txBody>
      </p:sp>
    </p:spTree>
    <p:extLst>
      <p:ext uri="{BB962C8B-B14F-4D97-AF65-F5344CB8AC3E}">
        <p14:creationId xmlns:p14="http://schemas.microsoft.com/office/powerpoint/2010/main" val="1890680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The next step is to translate this into the learning outcomes for the course. If you already have these in your course specification, copy and paste them in below. You might also want to add in your learning outcomes for the programme, to see how they map together.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We will check these as a team for: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Sense (are they clear to the learner?)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Level (are they appropriate to the level of the course?)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Assess-ability (is it clear how the learner will be able to demonstrate achievement?)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As a Scottish Higher Education Institution, we use the Scottish Credit and Qualifications Framework (SCQF) to guide the level of our learning outcomes.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Each learning outcome falls into one of five characteristics: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knowledge and understanding (mainly subject based);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practice (applied knowledge and understanding);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generic cognitive skills (e.g. evaluation, critical analysis);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communication, numeracy and IT skills; and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autonomy, accountability and working with others. </a:t>
            </a:r>
          </a:p>
          <a:p>
            <a:pPr rtl="0" fontAlgn="base"/>
            <a:r>
              <a:rPr lang="en-GB" sz="1200" b="0" i="0" kern="1200">
                <a:solidFill>
                  <a:schemeClr val="tx1"/>
                </a:solidFill>
                <a:effectLst/>
                <a:latin typeface="+mn-lt"/>
                <a:ea typeface="+mn-ea"/>
                <a:cs typeface="+mn-cs"/>
              </a:rPr>
              <a:t> </a:t>
            </a:r>
          </a:p>
          <a:p>
            <a:r>
              <a:rPr lang="en-GB" sz="1200" b="0" kern="1200">
                <a:solidFill>
                  <a:schemeClr val="tx1"/>
                </a:solidFill>
                <a:effectLst/>
                <a:latin typeface="+mn-lt"/>
                <a:ea typeface="+mn-ea"/>
                <a:cs typeface="+mn-cs"/>
              </a:rPr>
              <a:t>SCQF About the Framework: </a:t>
            </a:r>
            <a:r>
              <a:rPr lang="en-GB" sz="1200" b="0" i="0" u="sng" kern="1200">
                <a:solidFill>
                  <a:schemeClr val="tx1"/>
                </a:solidFill>
                <a:effectLst/>
                <a:latin typeface="+mn-lt"/>
                <a:ea typeface="+mn-ea"/>
                <a:cs typeface="+mn-cs"/>
                <a:hlinkClick r:id="rId3"/>
              </a:rPr>
              <a:t>https://scqf.org.uk/about-the-framework/</a:t>
            </a:r>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r>
              <a:rPr lang="en-GB" sz="1200" b="0" kern="1200">
                <a:solidFill>
                  <a:schemeClr val="tx1"/>
                </a:solidFill>
                <a:effectLst/>
                <a:latin typeface="+mn-lt"/>
                <a:ea typeface="+mn-ea"/>
                <a:cs typeface="+mn-cs"/>
              </a:rPr>
              <a:t>SCQF Interactive Framework: </a:t>
            </a:r>
            <a:r>
              <a:rPr lang="en-GB" sz="1200" b="0" i="0" u="sng" kern="1200">
                <a:solidFill>
                  <a:schemeClr val="tx1"/>
                </a:solidFill>
                <a:effectLst/>
                <a:latin typeface="+mn-lt"/>
                <a:ea typeface="+mn-ea"/>
                <a:cs typeface="+mn-cs"/>
                <a:hlinkClick r:id="rId4"/>
              </a:rPr>
              <a:t>https://scqf.org.uk/about-the-framework/interactive-framework/</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9A9BAC3-8500-0746-8CC5-5412A9043B99}" type="slidenum">
              <a:rPr lang="en-US" smtClean="0"/>
              <a:t>10</a:t>
            </a:fld>
            <a:endParaRPr lang="en-US"/>
          </a:p>
        </p:txBody>
      </p:sp>
    </p:spTree>
    <p:extLst>
      <p:ext uri="{BB962C8B-B14F-4D97-AF65-F5344CB8AC3E}">
        <p14:creationId xmlns:p14="http://schemas.microsoft.com/office/powerpoint/2010/main" val="386427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Show examples</a:t>
            </a:r>
            <a:endParaRPr lang="en-GB"/>
          </a:p>
        </p:txBody>
      </p:sp>
      <p:sp>
        <p:nvSpPr>
          <p:cNvPr id="4" name="Slide Number Placeholder 3"/>
          <p:cNvSpPr>
            <a:spLocks noGrp="1"/>
          </p:cNvSpPr>
          <p:nvPr>
            <p:ph type="sldNum" sz="quarter" idx="10"/>
          </p:nvPr>
        </p:nvSpPr>
        <p:spPr/>
        <p:txBody>
          <a:bodyPr/>
          <a:lstStyle/>
          <a:p>
            <a:fld id="{B9A9BAC3-8500-0746-8CC5-5412A9043B99}" type="slidenum">
              <a:rPr lang="en-US" smtClean="0"/>
              <a:t>11</a:t>
            </a:fld>
            <a:endParaRPr lang="en-US"/>
          </a:p>
        </p:txBody>
      </p:sp>
    </p:spTree>
    <p:extLst>
      <p:ext uri="{BB962C8B-B14F-4D97-AF65-F5344CB8AC3E}">
        <p14:creationId xmlns:p14="http://schemas.microsoft.com/office/powerpoint/2010/main" val="691994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10"/>
          </p:nvPr>
        </p:nvSpPr>
        <p:spPr/>
        <p:txBody>
          <a:bodyPr/>
          <a:lstStyle/>
          <a:p>
            <a:fld id="{B9A9BAC3-8500-0746-8CC5-5412A9043B99}" type="slidenum">
              <a:rPr lang="en-US" smtClean="0"/>
              <a:t>12</a:t>
            </a:fld>
            <a:endParaRPr lang="en-US"/>
          </a:p>
        </p:txBody>
      </p:sp>
    </p:spTree>
    <p:extLst>
      <p:ext uri="{BB962C8B-B14F-4D97-AF65-F5344CB8AC3E}">
        <p14:creationId xmlns:p14="http://schemas.microsoft.com/office/powerpoint/2010/main" val="4044963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9A9BAC3-8500-0746-8CC5-5412A9043B99}" type="slidenum">
              <a:rPr lang="en-US" smtClean="0"/>
              <a:t>13</a:t>
            </a:fld>
            <a:endParaRPr lang="en-US"/>
          </a:p>
        </p:txBody>
      </p:sp>
    </p:spTree>
    <p:extLst>
      <p:ext uri="{BB962C8B-B14F-4D97-AF65-F5344CB8AC3E}">
        <p14:creationId xmlns:p14="http://schemas.microsoft.com/office/powerpoint/2010/main" val="23708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All the resources that you now have around you form a blueprint (your mission, your assessment plans, the look and feel of your course,) but you need to create a process of integration and flow. You can do this by ‘storyboarding’.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Storyboarding means visually representing a process that you can later build. It needs to show what the key players do, how they move through the process, what the critical moments are in the ‘story’ and of course what it’s all leading to and what happens in the end.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 </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You don’t need to get into the nitty gritty details at this stage. Think more about sequencing and progression. You might also want to start thinking about the best use of contact time (if you have it).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If you’ve taught this programme or course before in a different mode, you may find it useful to reflect on learning activities that have worked well for your outcomes, as well as those that haven’t worked as well. Some of this good practice may be translated to the online environment.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It’s helpful at this stage to keep your audience in mind. If your learners have varying levels of previous knowledge and experience, or the course in question is taught across a range of programmes, you may need more than one activity for each outcome to make it relevant and engaging for all your learners. Diagnostic or self-assessment activities early on can help you adjust and target these activities appropriately.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If you have activities or resources that you know work well, make a note of them. We’ll build them into structured learning activities later on.</a:t>
            </a:r>
          </a:p>
          <a:p>
            <a:endParaRPr lang="en-US"/>
          </a:p>
          <a:p>
            <a:endParaRPr lang="en-US"/>
          </a:p>
          <a:p>
            <a:pPr rtl="0" fontAlgn="base"/>
            <a:r>
              <a:rPr lang="en-US" sz="1200" b="0" i="0" kern="1200">
                <a:solidFill>
                  <a:schemeClr val="tx1"/>
                </a:solidFill>
                <a:effectLst/>
                <a:latin typeface="+mn-lt"/>
                <a:ea typeface="+mn-ea"/>
                <a:cs typeface="+mn-cs"/>
              </a:rPr>
              <a:t>Learning design board</a:t>
            </a:r>
            <a:r>
              <a:rPr lang="en-US" sz="1200" b="1" i="0" kern="1200">
                <a:solidFill>
                  <a:schemeClr val="tx1"/>
                </a:solidFill>
                <a:effectLst/>
                <a:latin typeface="+mn-lt"/>
                <a:ea typeface="+mn-ea"/>
                <a:cs typeface="+mn-cs"/>
              </a:rPr>
              <a:t> - </a:t>
            </a:r>
            <a:r>
              <a:rPr lang="en-GB" sz="1200" b="0" i="0" kern="1200">
                <a:solidFill>
                  <a:schemeClr val="tx1"/>
                </a:solidFill>
                <a:effectLst/>
                <a:latin typeface="+mn-lt"/>
                <a:ea typeface="+mn-ea"/>
                <a:cs typeface="+mn-cs"/>
              </a:rPr>
              <a:t>Your blank course canvas. This will consist of the course title (e.g. ‘Evaluation of Predictive Models’). You will need to populate this with content.</a:t>
            </a:r>
            <a:r>
              <a:rPr lang="en-US" sz="1200" b="1"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Learning sequences​ - </a:t>
            </a:r>
            <a:r>
              <a:rPr lang="en-GB" sz="1200" b="0" i="0" kern="1200">
                <a:solidFill>
                  <a:schemeClr val="tx1"/>
                </a:solidFill>
                <a:effectLst/>
                <a:latin typeface="+mn-lt"/>
                <a:ea typeface="+mn-ea"/>
                <a:cs typeface="+mn-cs"/>
              </a:rPr>
              <a:t>Input your topic titles – this will be the outline of your topics in your modules, the starting point of your learning sequence which will consist of a variety of activities.</a:t>
            </a:r>
            <a:r>
              <a:rPr lang="en-US"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ABC cards </a:t>
            </a:r>
            <a:r>
              <a:rPr lang="en-US" sz="1200" b="0" i="0"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The cards will form the activities within the module. A mixture of colours within each learning sequence on the board will represent a variety of activities on the online platform, ensuring that the module is engaging and stimulates the learners’ interest.​</a:t>
            </a:r>
          </a:p>
          <a:p>
            <a:endParaRPr lang="en-US"/>
          </a:p>
        </p:txBody>
      </p:sp>
      <p:sp>
        <p:nvSpPr>
          <p:cNvPr id="4" name="Slide Number Placeholder 3"/>
          <p:cNvSpPr>
            <a:spLocks noGrp="1"/>
          </p:cNvSpPr>
          <p:nvPr>
            <p:ph type="sldNum" sz="quarter" idx="5"/>
          </p:nvPr>
        </p:nvSpPr>
        <p:spPr/>
        <p:txBody>
          <a:bodyPr/>
          <a:lstStyle/>
          <a:p>
            <a:fld id="{B9A9BAC3-8500-0746-8CC5-5412A9043B99}" type="slidenum">
              <a:rPr lang="en-US" smtClean="0"/>
              <a:t>14</a:t>
            </a:fld>
            <a:endParaRPr lang="en-US"/>
          </a:p>
        </p:txBody>
      </p:sp>
    </p:spTree>
    <p:extLst>
      <p:ext uri="{BB962C8B-B14F-4D97-AF65-F5344CB8AC3E}">
        <p14:creationId xmlns:p14="http://schemas.microsoft.com/office/powerpoint/2010/main" val="339768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35FA5-B08D-614B-8031-E5D914EF7522}" type="slidenum">
              <a:rPr lang="en-US" smtClean="0"/>
              <a:t>15</a:t>
            </a:fld>
            <a:endParaRPr lang="en-US"/>
          </a:p>
        </p:txBody>
      </p:sp>
    </p:spTree>
    <p:extLst>
      <p:ext uri="{BB962C8B-B14F-4D97-AF65-F5344CB8AC3E}">
        <p14:creationId xmlns:p14="http://schemas.microsoft.com/office/powerpoint/2010/main" val="2032590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F35FA5-B08D-614B-8031-E5D914EF7522}" type="slidenum">
              <a:rPr lang="en-US" smtClean="0"/>
              <a:t>16</a:t>
            </a:fld>
            <a:endParaRPr lang="en-US"/>
          </a:p>
        </p:txBody>
      </p:sp>
    </p:spTree>
    <p:extLst>
      <p:ext uri="{BB962C8B-B14F-4D97-AF65-F5344CB8AC3E}">
        <p14:creationId xmlns:p14="http://schemas.microsoft.com/office/powerpoint/2010/main" val="3173646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Diversifying assessment (ideas): </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Crisis management scenario</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Seen exam questions</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Blogs</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Self-critique of practice</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Portfolios</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Book review</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Research bid</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Dragons den pitch</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Tender for a contract</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Popular account of an experiment</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Teach a concept to the class</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Problem-based case scenarios</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Respond to a news article</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Annotated photo montage</a:t>
            </a:r>
          </a:p>
          <a:p>
            <a:pPr marL="285750" indent="-285750">
              <a:buFont typeface="Arial" panose="020B0604020202020204" pitchFamily="34" charset="0"/>
              <a:buChar char="•"/>
            </a:pPr>
            <a:r>
              <a:rPr lang="en-GB" altLang="en-US">
                <a:latin typeface="Calibri" panose="020F0502020204030204" pitchFamily="34" charset="0"/>
                <a:cs typeface="Calibri" panose="020F0502020204030204" pitchFamily="34" charset="0"/>
              </a:rPr>
              <a:t>Debates</a:t>
            </a:r>
          </a:p>
          <a:p>
            <a:pPr marL="285750" indent="-285750">
              <a:buFont typeface="Arial" panose="020B0604020202020204" pitchFamily="34" charset="0"/>
              <a:buChar char="•"/>
            </a:pPr>
            <a:r>
              <a:rPr lang="en-GB" altLang="en-US" err="1">
                <a:latin typeface="Calibri" panose="020F0502020204030204" pitchFamily="34" charset="0"/>
                <a:cs typeface="Calibri" panose="020F0502020204030204" pitchFamily="34" charset="0"/>
              </a:rPr>
              <a:t>PeerWise</a:t>
            </a:r>
            <a:endParaRPr lang="en-GB" altLang="en-US">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B9A9BAC3-8500-0746-8CC5-5412A9043B99}" type="slidenum">
              <a:rPr lang="en-US" smtClean="0"/>
              <a:t>17</a:t>
            </a:fld>
            <a:endParaRPr lang="en-US"/>
          </a:p>
        </p:txBody>
      </p:sp>
    </p:spTree>
    <p:extLst>
      <p:ext uri="{BB962C8B-B14F-4D97-AF65-F5344CB8AC3E}">
        <p14:creationId xmlns:p14="http://schemas.microsoft.com/office/powerpoint/2010/main" val="2875693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A9BAC3-8500-0746-8CC5-5412A9043B99}" type="slidenum">
              <a:rPr lang="en-US" smtClean="0"/>
              <a:t>18</a:t>
            </a:fld>
            <a:endParaRPr lang="en-US"/>
          </a:p>
        </p:txBody>
      </p:sp>
    </p:spTree>
    <p:extLst>
      <p:ext uri="{BB962C8B-B14F-4D97-AF65-F5344CB8AC3E}">
        <p14:creationId xmlns:p14="http://schemas.microsoft.com/office/powerpoint/2010/main" val="3557080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Complete the storyboard from Day 1. Storyboard stage almost always runs into day 2. This is not an issue and it has been commented that actually “sleeping on it” provides some reflection time for changes, alterations, new directions to come to light. </a:t>
            </a:r>
            <a:endParaRPr lang="en-US"/>
          </a:p>
        </p:txBody>
      </p:sp>
      <p:sp>
        <p:nvSpPr>
          <p:cNvPr id="4" name="Slide Number Placeholder 3"/>
          <p:cNvSpPr>
            <a:spLocks noGrp="1"/>
          </p:cNvSpPr>
          <p:nvPr>
            <p:ph type="sldNum" sz="quarter" idx="5"/>
          </p:nvPr>
        </p:nvSpPr>
        <p:spPr/>
        <p:txBody>
          <a:bodyPr/>
          <a:lstStyle/>
          <a:p>
            <a:fld id="{B9A9BAC3-8500-0746-8CC5-5412A9043B99}" type="slidenum">
              <a:rPr lang="en-US" smtClean="0"/>
              <a:t>19</a:t>
            </a:fld>
            <a:endParaRPr lang="en-US"/>
          </a:p>
        </p:txBody>
      </p:sp>
    </p:spTree>
    <p:extLst>
      <p:ext uri="{BB962C8B-B14F-4D97-AF65-F5344CB8AC3E}">
        <p14:creationId xmlns:p14="http://schemas.microsoft.com/office/powerpoint/2010/main" val="259665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B9A9BAC3-8500-0746-8CC5-5412A9043B99}" type="slidenum">
              <a:rPr lang="en-US" smtClean="0"/>
              <a:t>2</a:t>
            </a:fld>
            <a:endParaRPr lang="en-US"/>
          </a:p>
        </p:txBody>
      </p:sp>
    </p:spTree>
    <p:extLst>
      <p:ext uri="{BB962C8B-B14F-4D97-AF65-F5344CB8AC3E}">
        <p14:creationId xmlns:p14="http://schemas.microsoft.com/office/powerpoint/2010/main" val="4049987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FACILITATOR: Update list of learning outcomes after Day 1</a:t>
            </a:r>
            <a:endParaRPr lang="en-US"/>
          </a:p>
        </p:txBody>
      </p:sp>
      <p:sp>
        <p:nvSpPr>
          <p:cNvPr id="4" name="Slide Number Placeholder 3"/>
          <p:cNvSpPr>
            <a:spLocks noGrp="1"/>
          </p:cNvSpPr>
          <p:nvPr>
            <p:ph type="sldNum" sz="quarter" idx="5"/>
          </p:nvPr>
        </p:nvSpPr>
        <p:spPr/>
        <p:txBody>
          <a:bodyPr/>
          <a:lstStyle/>
          <a:p>
            <a:fld id="{B9A9BAC3-8500-0746-8CC5-5412A9043B99}" type="slidenum">
              <a:rPr lang="en-US" smtClean="0"/>
              <a:t>20</a:t>
            </a:fld>
            <a:endParaRPr lang="en-US"/>
          </a:p>
        </p:txBody>
      </p:sp>
    </p:spTree>
    <p:extLst>
      <p:ext uri="{BB962C8B-B14F-4D97-AF65-F5344CB8AC3E}">
        <p14:creationId xmlns:p14="http://schemas.microsoft.com/office/powerpoint/2010/main" val="3004636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effectLst/>
                <a:latin typeface="+mn-lt"/>
                <a:ea typeface="+mn-ea"/>
                <a:cs typeface="+mn-cs"/>
              </a:rPr>
              <a:t>Ask your students, colleagues, peers, and managers to come and help you for an hour or two. It’s useful if people know something about the topic but they do not have to be experts. They will be your ‘critical friends’. </a:t>
            </a:r>
          </a:p>
          <a:p>
            <a:pPr rtl="0" fontAlgn="base"/>
            <a:r>
              <a:rPr lang="en-GB" sz="1200" b="0" i="0" kern="1200">
                <a:effectLst/>
                <a:latin typeface="+mn-lt"/>
                <a:ea typeface="+mn-ea"/>
                <a:cs typeface="+mn-cs"/>
              </a:rPr>
              <a:t> </a:t>
            </a:r>
            <a:endParaRPr lang="en-GB" sz="1200" b="0" i="0" kern="1200">
              <a:latin typeface="+mn-lt"/>
              <a:cs typeface="Calibri"/>
            </a:endParaRPr>
          </a:p>
          <a:p>
            <a:pPr rtl="0" fontAlgn="base"/>
            <a:r>
              <a:rPr lang="en-GB" sz="1200" b="0" i="0" kern="1200">
                <a:effectLst/>
                <a:latin typeface="+mn-lt"/>
                <a:ea typeface="+mn-ea"/>
                <a:cs typeface="+mn-cs"/>
              </a:rPr>
              <a:t>Ensure that by the time the reality checkers arrive you have a storyboard ready for them to feedback on. Depending on how many activities you have designed, you may need to allow up to an hour. Ask the reality checkers to make notes on a form which has some basic guidance and they can leave with you. </a:t>
            </a:r>
            <a:endParaRPr lang="en-GB" sz="1200" b="0" i="0" kern="1200">
              <a:latin typeface="+mn-lt"/>
              <a:cs typeface="Calibri"/>
            </a:endParaRPr>
          </a:p>
          <a:p>
            <a:pPr rtl="0" fontAlgn="base"/>
            <a:r>
              <a:rPr lang="en-GB" sz="1200" b="0" i="0" kern="1200">
                <a:effectLst/>
                <a:latin typeface="+mn-lt"/>
                <a:ea typeface="+mn-ea"/>
                <a:cs typeface="+mn-cs"/>
              </a:rPr>
              <a:t> </a:t>
            </a:r>
            <a:endParaRPr lang="en-GB" sz="1200" b="0" i="0" kern="1200">
              <a:latin typeface="+mn-lt"/>
              <a:cs typeface="Calibri"/>
            </a:endParaRPr>
          </a:p>
          <a:p>
            <a:pPr rtl="0" fontAlgn="base"/>
            <a:r>
              <a:rPr lang="en-GB" sz="1200" b="0" i="0" kern="1200">
                <a:effectLst/>
                <a:latin typeface="+mn-lt"/>
                <a:ea typeface="+mn-ea"/>
                <a:cs typeface="+mn-cs"/>
              </a:rPr>
              <a:t>(</a:t>
            </a:r>
            <a:r>
              <a:rPr lang="en-US">
                <a:cs typeface="Calibri"/>
              </a:rPr>
              <a:t>FACILITATOR: </a:t>
            </a:r>
            <a:r>
              <a:rPr lang="en-GB" sz="1200" b="0" i="0" kern="1200">
                <a:effectLst/>
                <a:latin typeface="+mn-lt"/>
                <a:ea typeface="+mn-ea"/>
                <a:cs typeface="+mn-cs"/>
              </a:rPr>
              <a:t>Provide form. Sit out of their way but be available in case they need help. Do not interrupt or intervene. If they ask for help, offer enough to get them started again. Do not enter into explanations but encourage them to work autonomously as much as possible.)</a:t>
            </a:r>
            <a:endParaRPr lang="en-GB" sz="1200" b="0" i="0" kern="1200">
              <a:latin typeface="+mn-lt"/>
              <a:cs typeface="Calibri"/>
            </a:endParaRPr>
          </a:p>
          <a:p>
            <a:pPr rtl="0" fontAlgn="base"/>
            <a:endParaRPr lang="en-GB" sz="1200" b="0" i="0" kern="1200">
              <a:effectLst/>
              <a:latin typeface="+mn-lt"/>
              <a:ea typeface="+mn-ea"/>
              <a:cs typeface="+mn-cs"/>
            </a:endParaRPr>
          </a:p>
          <a:p>
            <a:pPr rtl="0" fontAlgn="base"/>
            <a:r>
              <a:rPr lang="en-GB" sz="1200" b="0" i="0" kern="1200">
                <a:effectLst/>
                <a:latin typeface="+mn-lt"/>
                <a:ea typeface="+mn-ea"/>
                <a:cs typeface="+mn-cs"/>
              </a:rPr>
              <a:t>Ask the reality checkers to give direct feedback to the team based on their experience of trying out the activities. Ask them questions, listen and not get defensive. Ask them to leave their notes with you. </a:t>
            </a:r>
            <a:endParaRPr lang="en-GB" sz="1200" b="0" i="0" kern="1200">
              <a:latin typeface="+mn-lt"/>
              <a:cs typeface="Calibri"/>
            </a:endParaRPr>
          </a:p>
          <a:p>
            <a:endParaRPr lang="en-GB">
              <a:cs typeface="Calibri"/>
            </a:endParaRPr>
          </a:p>
          <a:p>
            <a:r>
              <a:rPr lang="en-GB" i="1"/>
              <a:t>You have received your feedback from the reality checkers.</a:t>
            </a:r>
            <a:r>
              <a:rPr lang="en-GB"/>
              <a:t> </a:t>
            </a:r>
            <a:endParaRPr lang="en-US"/>
          </a:p>
          <a:p>
            <a:r>
              <a:rPr lang="en-GB"/>
              <a:t> </a:t>
            </a:r>
            <a:endParaRPr lang="en-US"/>
          </a:p>
          <a:p>
            <a:r>
              <a:rPr lang="en-GB"/>
              <a:t>As a team, list your reality checker’s main concerns and suggestions. Talk through the impact of these comments. Decide whether you need to: </a:t>
            </a:r>
            <a:endParaRPr lang="en-US"/>
          </a:p>
          <a:p>
            <a:r>
              <a:rPr lang="en-GB"/>
              <a:t> </a:t>
            </a:r>
            <a:endParaRPr lang="en-US"/>
          </a:p>
          <a:p>
            <a:pPr marL="171450" indent="-171450">
              <a:buFont typeface="Arial" panose="020B0604020202020204" pitchFamily="34" charset="0"/>
              <a:buChar char="•"/>
            </a:pPr>
            <a:r>
              <a:rPr lang="en-GB"/>
              <a:t>Rethink any of the components of your blueprint </a:t>
            </a:r>
            <a:endParaRPr lang="en-US"/>
          </a:p>
          <a:p>
            <a:pPr marL="171450" indent="-171450">
              <a:buFont typeface="Arial" panose="020B0604020202020204" pitchFamily="34" charset="0"/>
              <a:buChar char="•"/>
            </a:pPr>
            <a:r>
              <a:rPr lang="en-GB"/>
              <a:t>Adjust your storyboard, especially consider navigation, timings and assessment </a:t>
            </a:r>
            <a:endParaRPr lang="en-US"/>
          </a:p>
          <a:p>
            <a:pPr marL="171450" indent="-171450">
              <a:buFont typeface="Arial" panose="020B0604020202020204" pitchFamily="34" charset="0"/>
              <a:buChar char="•"/>
            </a:pPr>
            <a:r>
              <a:rPr lang="en-GB"/>
              <a:t>Work on immediate improvements to the activities </a:t>
            </a:r>
            <a:endParaRPr lang="en-US"/>
          </a:p>
          <a:p>
            <a:r>
              <a:rPr lang="en-GB"/>
              <a:t> </a:t>
            </a:r>
            <a:endParaRPr lang="en-US"/>
          </a:p>
          <a:p>
            <a:r>
              <a:rPr lang="en-GB"/>
              <a:t>Take the actions you can immediately but also start to consider next steps. Before you move on, just make sure you are in a different and better place with your course than when you started (if not, why not?) on the morning of day 1. </a:t>
            </a:r>
            <a:endParaRPr lang="en-US"/>
          </a:p>
          <a:p>
            <a:endParaRPr lang="en-GB">
              <a:cs typeface="Calibri"/>
            </a:endParaRPr>
          </a:p>
        </p:txBody>
      </p:sp>
      <p:sp>
        <p:nvSpPr>
          <p:cNvPr id="4" name="Slide Number Placeholder 3"/>
          <p:cNvSpPr>
            <a:spLocks noGrp="1"/>
          </p:cNvSpPr>
          <p:nvPr>
            <p:ph type="sldNum" sz="quarter" idx="10"/>
          </p:nvPr>
        </p:nvSpPr>
        <p:spPr/>
        <p:txBody>
          <a:bodyPr/>
          <a:lstStyle/>
          <a:p>
            <a:fld id="{B9A9BAC3-8500-0746-8CC5-5412A9043B99}" type="slidenum">
              <a:rPr lang="en-US" smtClean="0"/>
              <a:t>21</a:t>
            </a:fld>
            <a:endParaRPr lang="en-US"/>
          </a:p>
        </p:txBody>
      </p:sp>
    </p:spTree>
    <p:extLst>
      <p:ext uri="{BB962C8B-B14F-4D97-AF65-F5344CB8AC3E}">
        <p14:creationId xmlns:p14="http://schemas.microsoft.com/office/powerpoint/2010/main" val="3094199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What else needs doing and who will do it? </a:t>
            </a:r>
          </a:p>
          <a:p>
            <a:pPr rtl="0" fontAlgn="base"/>
            <a:endParaRPr lang="en-GB" sz="1200" b="0" i="0"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Assess the risks (how are you going to find the time to complete the work, what might interfere, who else might need to be involved)?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Consider what other resources or people you need to consult or include, as well as resources that you had available but did not use.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Set clear deadlines.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Set a date for your next team meeting when you will review progress.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What post-</a:t>
            </a:r>
            <a:r>
              <a:rPr lang="en-GB" sz="1200" b="0" i="0" kern="1200" err="1">
                <a:solidFill>
                  <a:schemeClr val="tx1"/>
                </a:solidFill>
                <a:effectLst/>
                <a:latin typeface="+mn-lt"/>
                <a:ea typeface="+mn-ea"/>
                <a:cs typeface="+mn-cs"/>
              </a:rPr>
              <a:t>ELDeR</a:t>
            </a:r>
            <a:r>
              <a:rPr lang="en-GB" sz="1200" b="0" i="0" kern="1200">
                <a:solidFill>
                  <a:schemeClr val="tx1"/>
                </a:solidFill>
                <a:effectLst/>
                <a:latin typeface="+mn-lt"/>
                <a:ea typeface="+mn-ea"/>
                <a:cs typeface="+mn-cs"/>
              </a:rPr>
              <a:t> follow-up would be useful? This might include training, peer observation, and/or collaborative review of developments.</a:t>
            </a:r>
          </a:p>
          <a:p>
            <a:endParaRPr lang="en-GB">
              <a:cs typeface="Calibri"/>
            </a:endParaRPr>
          </a:p>
        </p:txBody>
      </p:sp>
      <p:sp>
        <p:nvSpPr>
          <p:cNvPr id="4" name="Slide Number Placeholder 3"/>
          <p:cNvSpPr>
            <a:spLocks noGrp="1"/>
          </p:cNvSpPr>
          <p:nvPr>
            <p:ph type="sldNum" sz="quarter" idx="10"/>
          </p:nvPr>
        </p:nvSpPr>
        <p:spPr/>
        <p:txBody>
          <a:bodyPr/>
          <a:lstStyle/>
          <a:p>
            <a:fld id="{B9A9BAC3-8500-0746-8CC5-5412A9043B99}" type="slidenum">
              <a:rPr lang="en-US" smtClean="0"/>
              <a:t>22</a:t>
            </a:fld>
            <a:endParaRPr lang="en-US"/>
          </a:p>
        </p:txBody>
      </p:sp>
    </p:spTree>
    <p:extLst>
      <p:ext uri="{BB962C8B-B14F-4D97-AF65-F5344CB8AC3E}">
        <p14:creationId xmlns:p14="http://schemas.microsoft.com/office/powerpoint/2010/main" val="2863676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You should now write a postcard to yourself reflecting on what you have gained from participating in the ELDeR workshop. What two actions will you commit to doing in the next 3 months? Write your work address on the right-hand side and we will send this back to you in a month’s time.</a:t>
            </a:r>
            <a:endParaRPr lang="en-GB"/>
          </a:p>
        </p:txBody>
      </p:sp>
      <p:sp>
        <p:nvSpPr>
          <p:cNvPr id="4" name="Slide Number Placeholder 3"/>
          <p:cNvSpPr>
            <a:spLocks noGrp="1"/>
          </p:cNvSpPr>
          <p:nvPr>
            <p:ph type="sldNum" sz="quarter" idx="10"/>
          </p:nvPr>
        </p:nvSpPr>
        <p:spPr/>
        <p:txBody>
          <a:bodyPr/>
          <a:lstStyle/>
          <a:p>
            <a:fld id="{B9A9BAC3-8500-0746-8CC5-5412A9043B99}" type="slidenum">
              <a:rPr lang="en-US" smtClean="0"/>
              <a:t>23</a:t>
            </a:fld>
            <a:endParaRPr lang="en-US"/>
          </a:p>
        </p:txBody>
      </p:sp>
    </p:spTree>
    <p:extLst>
      <p:ext uri="{BB962C8B-B14F-4D97-AF65-F5344CB8AC3E}">
        <p14:creationId xmlns:p14="http://schemas.microsoft.com/office/powerpoint/2010/main" val="4013441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10"/>
          </p:nvPr>
        </p:nvSpPr>
        <p:spPr/>
        <p:txBody>
          <a:bodyPr/>
          <a:lstStyle/>
          <a:p>
            <a:fld id="{B9A9BAC3-8500-0746-8CC5-5412A9043B99}" type="slidenum">
              <a:rPr lang="en-US" smtClean="0"/>
              <a:t>24</a:t>
            </a:fld>
            <a:endParaRPr lang="en-US"/>
          </a:p>
        </p:txBody>
      </p:sp>
    </p:spTree>
    <p:extLst>
      <p:ext uri="{BB962C8B-B14F-4D97-AF65-F5344CB8AC3E}">
        <p14:creationId xmlns:p14="http://schemas.microsoft.com/office/powerpoint/2010/main" val="402230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B9A9BAC3-8500-0746-8CC5-5412A9043B99}" type="slidenum">
              <a:rPr lang="en-US" smtClean="0"/>
              <a:t>3</a:t>
            </a:fld>
            <a:endParaRPr lang="en-US"/>
          </a:p>
        </p:txBody>
      </p:sp>
    </p:spTree>
    <p:extLst>
      <p:ext uri="{BB962C8B-B14F-4D97-AF65-F5344CB8AC3E}">
        <p14:creationId xmlns:p14="http://schemas.microsoft.com/office/powerpoint/2010/main" val="341534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FACILITATOR: Update schedule timings if necessary after pre-</a:t>
            </a:r>
            <a:r>
              <a:rPr lang="en-US" err="1">
                <a:cs typeface="Calibri"/>
              </a:rPr>
              <a:t>ELDeR</a:t>
            </a:r>
            <a:r>
              <a:rPr lang="en-US">
                <a:cs typeface="Calibri"/>
              </a:rPr>
              <a:t> meeting</a:t>
            </a:r>
          </a:p>
        </p:txBody>
      </p:sp>
      <p:sp>
        <p:nvSpPr>
          <p:cNvPr id="4" name="Slide Number Placeholder 3"/>
          <p:cNvSpPr>
            <a:spLocks noGrp="1"/>
          </p:cNvSpPr>
          <p:nvPr>
            <p:ph type="sldNum" sz="quarter" idx="5"/>
          </p:nvPr>
        </p:nvSpPr>
        <p:spPr/>
        <p:txBody>
          <a:bodyPr/>
          <a:lstStyle/>
          <a:p>
            <a:fld id="{B9A9BAC3-8500-0746-8CC5-5412A9043B99}" type="slidenum">
              <a:rPr lang="en-US" smtClean="0"/>
              <a:t>4</a:t>
            </a:fld>
            <a:endParaRPr lang="en-US"/>
          </a:p>
        </p:txBody>
      </p:sp>
    </p:spTree>
    <p:extLst>
      <p:ext uri="{BB962C8B-B14F-4D97-AF65-F5344CB8AC3E}">
        <p14:creationId xmlns:p14="http://schemas.microsoft.com/office/powerpoint/2010/main" val="266344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Agree on the overarching aims and intentions of your </a:t>
            </a:r>
            <a:r>
              <a:rPr lang="en-GB"/>
              <a:t>course</a:t>
            </a:r>
            <a:r>
              <a:rPr lang="en-GB" sz="1200" b="0" i="0" kern="1200">
                <a:solidFill>
                  <a:schemeClr val="tx1"/>
                </a:solidFill>
                <a:effectLst/>
                <a:latin typeface="+mn-lt"/>
                <a:ea typeface="+mn-ea"/>
                <a:cs typeface="+mn-cs"/>
              </a:rPr>
              <a:t>. Write a statement that captures those aims and intentions below (or copy it, if it already exists).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Ask yourself: </a:t>
            </a:r>
            <a:r>
              <a:rPr lang="en-GB" sz="1200" b="0" i="1" kern="1200">
                <a:solidFill>
                  <a:schemeClr val="tx1"/>
                </a:solidFill>
                <a:effectLst/>
                <a:latin typeface="+mn-lt"/>
                <a:ea typeface="+mn-ea"/>
                <a:cs typeface="+mn-cs"/>
              </a:rPr>
              <a:t>what should potential students on this course not possibly miss?</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1" i="0" kern="1200">
                <a:solidFill>
                  <a:schemeClr val="tx1"/>
                </a:solidFill>
                <a:effectLst/>
                <a:latin typeface="+mn-lt"/>
                <a:ea typeface="+mn-ea"/>
                <a:cs typeface="+mn-cs"/>
              </a:rPr>
              <a:t>Example: </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Consider how this maps to the </a:t>
            </a:r>
            <a:r>
              <a:rPr lang="en-GB" sz="1200" b="1" i="0" kern="1200">
                <a:solidFill>
                  <a:schemeClr val="tx1"/>
                </a:solidFill>
                <a:effectLst/>
                <a:latin typeface="+mn-lt"/>
                <a:ea typeface="+mn-ea"/>
                <a:cs typeface="+mn-cs"/>
              </a:rPr>
              <a:t>wider programme goals</a:t>
            </a:r>
            <a:r>
              <a:rPr lang="en-GB" sz="1200" b="0" i="0" kern="1200">
                <a:solidFill>
                  <a:schemeClr val="tx1"/>
                </a:solidFill>
                <a:effectLst/>
                <a:latin typeface="+mn-lt"/>
                <a:ea typeface="+mn-ea"/>
                <a:cs typeface="+mn-cs"/>
              </a:rPr>
              <a:t>. This is the text you might want to write just above the ’s learning outcomes (approx. 25 words).  </a:t>
            </a:r>
          </a:p>
        </p:txBody>
      </p:sp>
      <p:sp>
        <p:nvSpPr>
          <p:cNvPr id="4" name="Slide Number Placeholder 3"/>
          <p:cNvSpPr>
            <a:spLocks noGrp="1"/>
          </p:cNvSpPr>
          <p:nvPr>
            <p:ph type="sldNum" sz="quarter" idx="5"/>
          </p:nvPr>
        </p:nvSpPr>
        <p:spPr/>
        <p:txBody>
          <a:bodyPr/>
          <a:lstStyle/>
          <a:p>
            <a:fld id="{B9A9BAC3-8500-0746-8CC5-5412A9043B99}" type="slidenum">
              <a:rPr lang="en-US" smtClean="0"/>
              <a:t>5</a:t>
            </a:fld>
            <a:endParaRPr lang="en-US"/>
          </a:p>
        </p:txBody>
      </p:sp>
    </p:spTree>
    <p:extLst>
      <p:ext uri="{BB962C8B-B14F-4D97-AF65-F5344CB8AC3E}">
        <p14:creationId xmlns:p14="http://schemas.microsoft.com/office/powerpoint/2010/main" val="3112133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Use the course features cards provided, to choose the key features of your course or programme. The student learning experience is about more than their experience of the course curriculum and assessment strategy. It includes their experience of being supported and guided, and feeling part of the learning community.</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Sort the look and feel cards into three piles, explaining your rationale as you place each card: things you definitely want in your course, things you're not sure about, and things you definitely don't want.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Next pick your top 12 ‘YES’ cards: the non-negotiable ones. We will refer back to these throughout the workshop (especially during storyboarding) to make sure we stay on track. </a:t>
            </a:r>
          </a:p>
          <a:p>
            <a:pPr rtl="0" fontAlgn="base"/>
            <a:endParaRPr lang="en-GB" sz="1200" b="1"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Orange:</a:t>
            </a:r>
            <a:r>
              <a:rPr lang="en-GB" sz="1200" b="0" i="0" kern="1200">
                <a:solidFill>
                  <a:schemeClr val="tx1"/>
                </a:solidFill>
                <a:effectLst/>
                <a:latin typeface="+mn-lt"/>
                <a:ea typeface="+mn-ea"/>
                <a:cs typeface="+mn-cs"/>
              </a:rPr>
              <a:t>  Guidance and Support, </a:t>
            </a:r>
          </a:p>
          <a:p>
            <a:pPr rtl="0" fontAlgn="base"/>
            <a:r>
              <a:rPr lang="en-GB" sz="1200" b="1" i="0" kern="1200">
                <a:solidFill>
                  <a:schemeClr val="tx1"/>
                </a:solidFill>
                <a:effectLst/>
                <a:latin typeface="+mn-lt"/>
                <a:ea typeface="+mn-ea"/>
                <a:cs typeface="+mn-cs"/>
              </a:rPr>
              <a:t>Blue:</a:t>
            </a:r>
            <a:r>
              <a:rPr lang="en-GB" sz="1200" b="0" i="0" kern="1200">
                <a:solidFill>
                  <a:schemeClr val="tx1"/>
                </a:solidFill>
                <a:effectLst/>
                <a:latin typeface="+mn-lt"/>
                <a:ea typeface="+mn-ea"/>
                <a:cs typeface="+mn-cs"/>
              </a:rPr>
              <a:t>  Content and Experience,  </a:t>
            </a:r>
          </a:p>
          <a:p>
            <a:pPr rtl="0" fontAlgn="base"/>
            <a:r>
              <a:rPr lang="en-GB" sz="1200" b="1" i="0" kern="1200">
                <a:solidFill>
                  <a:schemeClr val="tx1"/>
                </a:solidFill>
                <a:effectLst/>
                <a:latin typeface="+mn-lt"/>
                <a:ea typeface="+mn-ea"/>
                <a:cs typeface="+mn-cs"/>
              </a:rPr>
              <a:t>Green:</a:t>
            </a:r>
            <a:r>
              <a:rPr lang="en-GB" sz="1200" b="0" i="0" kern="1200">
                <a:solidFill>
                  <a:schemeClr val="tx1"/>
                </a:solidFill>
                <a:effectLst/>
                <a:latin typeface="+mn-lt"/>
                <a:ea typeface="+mn-ea"/>
                <a:cs typeface="+mn-cs"/>
              </a:rPr>
              <a:t>  Communication and Collaboration,  </a:t>
            </a:r>
          </a:p>
          <a:p>
            <a:pPr rtl="0" fontAlgn="base"/>
            <a:r>
              <a:rPr lang="en-GB" sz="1200" b="1" i="0" kern="1200">
                <a:solidFill>
                  <a:schemeClr val="tx1"/>
                </a:solidFill>
                <a:effectLst/>
                <a:latin typeface="+mn-lt"/>
                <a:ea typeface="+mn-ea"/>
                <a:cs typeface="+mn-cs"/>
              </a:rPr>
              <a:t>Purple:</a:t>
            </a:r>
            <a:r>
              <a:rPr lang="en-GB" sz="1200" b="0" i="0" kern="1200">
                <a:solidFill>
                  <a:schemeClr val="tx1"/>
                </a:solidFill>
                <a:effectLst/>
                <a:latin typeface="+mn-lt"/>
                <a:ea typeface="+mn-ea"/>
                <a:cs typeface="+mn-cs"/>
              </a:rPr>
              <a:t>  Reflection and Demonstration.</a:t>
            </a:r>
          </a:p>
        </p:txBody>
      </p:sp>
      <p:sp>
        <p:nvSpPr>
          <p:cNvPr id="4" name="Slide Number Placeholder 3"/>
          <p:cNvSpPr>
            <a:spLocks noGrp="1"/>
          </p:cNvSpPr>
          <p:nvPr>
            <p:ph type="sldNum" sz="quarter" idx="10"/>
          </p:nvPr>
        </p:nvSpPr>
        <p:spPr/>
        <p:txBody>
          <a:bodyPr/>
          <a:lstStyle/>
          <a:p>
            <a:fld id="{B9A9BAC3-8500-0746-8CC5-5412A9043B99}" type="slidenum">
              <a:rPr lang="en-US" smtClean="0"/>
              <a:t>6</a:t>
            </a:fld>
            <a:endParaRPr lang="en-US"/>
          </a:p>
        </p:txBody>
      </p:sp>
    </p:spTree>
    <p:extLst>
      <p:ext uri="{BB962C8B-B14F-4D97-AF65-F5344CB8AC3E}">
        <p14:creationId xmlns:p14="http://schemas.microsoft.com/office/powerpoint/2010/main" val="294762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GB"/>
              <a:t>Barnett and </a:t>
            </a:r>
            <a:r>
              <a:rPr lang="en-GB" err="1"/>
              <a:t>Coate’s</a:t>
            </a:r>
            <a:r>
              <a:rPr lang="en-GB"/>
              <a:t> evidence based theory of HE curriculum puts the emphasis on doing and being. Curriculum is not just about knowledge and content.  For example, history curricula are not just about learning about history, but also about how to </a:t>
            </a:r>
            <a:r>
              <a:rPr lang="en-GB" i="1"/>
              <a:t>be</a:t>
            </a:r>
            <a:r>
              <a:rPr lang="en-GB"/>
              <a:t> a historian. There are specific methodologies and techniques that are particular to historians, and ways of looking at historical texts.</a:t>
            </a:r>
          </a:p>
        </p:txBody>
      </p:sp>
      <p:sp>
        <p:nvSpPr>
          <p:cNvPr id="4" name="Slide Number Placeholder 3"/>
          <p:cNvSpPr>
            <a:spLocks noGrp="1"/>
          </p:cNvSpPr>
          <p:nvPr>
            <p:ph type="sldNum" sz="quarter" idx="10"/>
          </p:nvPr>
        </p:nvSpPr>
        <p:spPr/>
        <p:txBody>
          <a:bodyPr/>
          <a:lstStyle/>
          <a:p>
            <a:fld id="{B9A9BAC3-8500-0746-8CC5-5412A9043B99}" type="slidenum">
              <a:rPr lang="en-US" smtClean="0"/>
              <a:t>7</a:t>
            </a:fld>
            <a:endParaRPr lang="en-US"/>
          </a:p>
        </p:txBody>
      </p:sp>
    </p:spTree>
    <p:extLst>
      <p:ext uri="{BB962C8B-B14F-4D97-AF65-F5344CB8AC3E}">
        <p14:creationId xmlns:p14="http://schemas.microsoft.com/office/powerpoint/2010/main" val="852742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Some disciplines place more emphasis on one of three circles than the others</a:t>
            </a:r>
            <a:r>
              <a:rPr lang="en-US" b="0"/>
              <a:t>. </a:t>
            </a:r>
            <a:r>
              <a:rPr lang="en-GB" b="0"/>
              <a:t>The key point is that knowing doesn’t dominate everything.</a:t>
            </a:r>
          </a:p>
          <a:p>
            <a:endParaRPr lang="en-GB">
              <a:cs typeface="Calibri"/>
            </a:endParaRPr>
          </a:p>
        </p:txBody>
      </p:sp>
      <p:sp>
        <p:nvSpPr>
          <p:cNvPr id="4" name="Slide Number Placeholder 3"/>
          <p:cNvSpPr>
            <a:spLocks noGrp="1"/>
          </p:cNvSpPr>
          <p:nvPr>
            <p:ph type="sldNum" sz="quarter" idx="10"/>
          </p:nvPr>
        </p:nvSpPr>
        <p:spPr/>
        <p:txBody>
          <a:bodyPr/>
          <a:lstStyle/>
          <a:p>
            <a:fld id="{B9A9BAC3-8500-0746-8CC5-5412A9043B99}" type="slidenum">
              <a:rPr lang="en-US" smtClean="0"/>
              <a:t>8</a:t>
            </a:fld>
            <a:endParaRPr lang="en-US"/>
          </a:p>
        </p:txBody>
      </p:sp>
    </p:spTree>
    <p:extLst>
      <p:ext uri="{BB962C8B-B14F-4D97-AF65-F5344CB8AC3E}">
        <p14:creationId xmlns:p14="http://schemas.microsoft.com/office/powerpoint/2010/main" val="623300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Starting with the end in mind, before you plan your schedule, means that you get a very strong handle on what you are designing to achieve, the direction you need to take and the destination. This approach is known as “backwards design” (Wiggins and McTighe, 2005). You may find it helpful to refer back to your Summary statement at this point.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It is crucial to begin with the </a:t>
            </a:r>
            <a:r>
              <a:rPr lang="en-GB" sz="1200" b="1" i="1" kern="1200">
                <a:solidFill>
                  <a:schemeClr val="tx1"/>
                </a:solidFill>
                <a:effectLst/>
                <a:latin typeface="+mn-lt"/>
                <a:ea typeface="+mn-ea"/>
                <a:cs typeface="+mn-cs"/>
              </a:rPr>
              <a:t>learner</a:t>
            </a:r>
            <a:r>
              <a:rPr lang="en-GB" sz="1200" b="0" i="1"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in mind.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In the next 15 minutes, think about the following questions: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What do you want your students to be able to </a:t>
            </a:r>
            <a:r>
              <a:rPr lang="en-GB" sz="1200" b="0" i="1" kern="1200">
                <a:solidFill>
                  <a:schemeClr val="tx1"/>
                </a:solidFill>
                <a:effectLst/>
                <a:latin typeface="+mn-lt"/>
                <a:ea typeface="+mn-ea"/>
                <a:cs typeface="+mn-cs"/>
              </a:rPr>
              <a:t>do</a:t>
            </a:r>
            <a:r>
              <a:rPr lang="en-GB" sz="1200" b="0" i="0" kern="1200">
                <a:solidFill>
                  <a:schemeClr val="tx1"/>
                </a:solidFill>
                <a:effectLst/>
                <a:latin typeface="+mn-lt"/>
                <a:ea typeface="+mn-ea"/>
                <a:cs typeface="+mn-cs"/>
              </a:rPr>
              <a:t> at the end of this course? (“they will need to be able to…” - refer to your mission statement here) </a:t>
            </a:r>
          </a:p>
          <a:p>
            <a:pPr rtl="0" fontAlgn="base"/>
            <a:r>
              <a:rPr lang="en-GB" sz="1200" b="0" i="0" kern="1200">
                <a:solidFill>
                  <a:schemeClr val="tx1"/>
                </a:solidFill>
                <a:effectLst/>
                <a:latin typeface="+mn-lt"/>
                <a:ea typeface="+mn-ea"/>
                <a:cs typeface="+mn-cs"/>
              </a:rPr>
              <a:t>How will the students know they are getting there? </a:t>
            </a:r>
            <a:r>
              <a:rPr lang="en-GB" sz="1200" b="0" i="1" kern="1200">
                <a:solidFill>
                  <a:schemeClr val="tx1"/>
                </a:solidFill>
                <a:effectLst/>
                <a:latin typeface="+mn-lt"/>
                <a:ea typeface="+mn-ea"/>
                <a:cs typeface="+mn-cs"/>
              </a:rPr>
              <a:t>Considering this here places feedback at the heart of the learning and teaching process.</a:t>
            </a:r>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You can record your answers in the table below - don’t worry about formatting or phrasing, as we will link these into measurable learning outcomes in the next step:</a:t>
            </a:r>
          </a:p>
        </p:txBody>
      </p:sp>
      <p:sp>
        <p:nvSpPr>
          <p:cNvPr id="4" name="Slide Number Placeholder 3"/>
          <p:cNvSpPr>
            <a:spLocks noGrp="1"/>
          </p:cNvSpPr>
          <p:nvPr>
            <p:ph type="sldNum" sz="quarter" idx="5"/>
          </p:nvPr>
        </p:nvSpPr>
        <p:spPr/>
        <p:txBody>
          <a:bodyPr/>
          <a:lstStyle/>
          <a:p>
            <a:fld id="{B9A9BAC3-8500-0746-8CC5-5412A9043B99}" type="slidenum">
              <a:rPr lang="en-US" smtClean="0"/>
              <a:t>9</a:t>
            </a:fld>
            <a:endParaRPr lang="en-US"/>
          </a:p>
        </p:txBody>
      </p:sp>
    </p:spTree>
    <p:extLst>
      <p:ext uri="{BB962C8B-B14F-4D97-AF65-F5344CB8AC3E}">
        <p14:creationId xmlns:p14="http://schemas.microsoft.com/office/powerpoint/2010/main" val="2714221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EABCE-4935-AC85-37EA-76C5620E3F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A396365-AECB-4126-5AC6-A775BDF39A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D7E5C10-1771-8908-38B6-7047A40AC22F}"/>
              </a:ext>
            </a:extLst>
          </p:cNvPr>
          <p:cNvSpPr>
            <a:spLocks noGrp="1"/>
          </p:cNvSpPr>
          <p:nvPr>
            <p:ph type="dt" sz="half" idx="10"/>
          </p:nvPr>
        </p:nvSpPr>
        <p:spPr/>
        <p:txBody>
          <a:bodyPr/>
          <a:lstStyle/>
          <a:p>
            <a:fld id="{6664A4D4-EB6E-7641-B547-9335ED27E1A5}" type="datetimeFigureOut">
              <a:rPr lang="en-US" smtClean="0"/>
              <a:t>8/31/22</a:t>
            </a:fld>
            <a:endParaRPr lang="en-US"/>
          </a:p>
        </p:txBody>
      </p:sp>
      <p:sp>
        <p:nvSpPr>
          <p:cNvPr id="5" name="Footer Placeholder 4">
            <a:extLst>
              <a:ext uri="{FF2B5EF4-FFF2-40B4-BE49-F238E27FC236}">
                <a16:creationId xmlns:a16="http://schemas.microsoft.com/office/drawing/2014/main" id="{1A3E0298-1D50-3690-4FC6-028B44222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597E1-7463-8243-165B-46FCF9EC5EEE}"/>
              </a:ext>
            </a:extLst>
          </p:cNvPr>
          <p:cNvSpPr>
            <a:spLocks noGrp="1"/>
          </p:cNvSpPr>
          <p:nvPr>
            <p:ph type="sldNum" sz="quarter" idx="12"/>
          </p:nvPr>
        </p:nvSpPr>
        <p:spPr/>
        <p:txBody>
          <a:bodyPr/>
          <a:lstStyle/>
          <a:p>
            <a:fld id="{87FFB369-B86B-904F-980D-94282175DD75}" type="slidenum">
              <a:rPr lang="en-US" smtClean="0"/>
              <a:t>‹#›</a:t>
            </a:fld>
            <a:endParaRPr lang="en-US"/>
          </a:p>
        </p:txBody>
      </p:sp>
    </p:spTree>
    <p:extLst>
      <p:ext uri="{BB962C8B-B14F-4D97-AF65-F5344CB8AC3E}">
        <p14:creationId xmlns:p14="http://schemas.microsoft.com/office/powerpoint/2010/main" val="118635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EFF-C392-49A2-EC4D-A66482D6A25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8200EC-A653-82CB-0679-B3B5EB7D60E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2AE425-5040-5F27-2FEA-089584DF7FBA}"/>
              </a:ext>
            </a:extLst>
          </p:cNvPr>
          <p:cNvSpPr>
            <a:spLocks noGrp="1"/>
          </p:cNvSpPr>
          <p:nvPr>
            <p:ph type="dt" sz="half" idx="10"/>
          </p:nvPr>
        </p:nvSpPr>
        <p:spPr/>
        <p:txBody>
          <a:bodyPr/>
          <a:lstStyle/>
          <a:p>
            <a:fld id="{6664A4D4-EB6E-7641-B547-9335ED27E1A5}" type="datetimeFigureOut">
              <a:rPr lang="en-US" smtClean="0"/>
              <a:t>8/31/22</a:t>
            </a:fld>
            <a:endParaRPr lang="en-US"/>
          </a:p>
        </p:txBody>
      </p:sp>
      <p:sp>
        <p:nvSpPr>
          <p:cNvPr id="5" name="Footer Placeholder 4">
            <a:extLst>
              <a:ext uri="{FF2B5EF4-FFF2-40B4-BE49-F238E27FC236}">
                <a16:creationId xmlns:a16="http://schemas.microsoft.com/office/drawing/2014/main" id="{8EB1D9E7-297C-DB72-FBFB-85F6EDFB7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5751-2CE1-6392-3245-5800CD3B5C44}"/>
              </a:ext>
            </a:extLst>
          </p:cNvPr>
          <p:cNvSpPr>
            <a:spLocks noGrp="1"/>
          </p:cNvSpPr>
          <p:nvPr>
            <p:ph type="sldNum" sz="quarter" idx="12"/>
          </p:nvPr>
        </p:nvSpPr>
        <p:spPr/>
        <p:txBody>
          <a:bodyPr/>
          <a:lstStyle/>
          <a:p>
            <a:fld id="{87FFB369-B86B-904F-980D-94282175DD75}" type="slidenum">
              <a:rPr lang="en-US" smtClean="0"/>
              <a:t>‹#›</a:t>
            </a:fld>
            <a:endParaRPr lang="en-US"/>
          </a:p>
        </p:txBody>
      </p:sp>
    </p:spTree>
    <p:extLst>
      <p:ext uri="{BB962C8B-B14F-4D97-AF65-F5344CB8AC3E}">
        <p14:creationId xmlns:p14="http://schemas.microsoft.com/office/powerpoint/2010/main" val="3417798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0E345C-89F0-A661-D56C-27FDC81FBC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78C9A-5057-B498-707B-5A1F622E9B9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000C93-5F88-CE04-1DE0-810FCC7893FE}"/>
              </a:ext>
            </a:extLst>
          </p:cNvPr>
          <p:cNvSpPr>
            <a:spLocks noGrp="1"/>
          </p:cNvSpPr>
          <p:nvPr>
            <p:ph type="dt" sz="half" idx="10"/>
          </p:nvPr>
        </p:nvSpPr>
        <p:spPr/>
        <p:txBody>
          <a:bodyPr/>
          <a:lstStyle/>
          <a:p>
            <a:fld id="{6664A4D4-EB6E-7641-B547-9335ED27E1A5}" type="datetimeFigureOut">
              <a:rPr lang="en-US" smtClean="0"/>
              <a:t>8/31/22</a:t>
            </a:fld>
            <a:endParaRPr lang="en-US"/>
          </a:p>
        </p:txBody>
      </p:sp>
      <p:sp>
        <p:nvSpPr>
          <p:cNvPr id="5" name="Footer Placeholder 4">
            <a:extLst>
              <a:ext uri="{FF2B5EF4-FFF2-40B4-BE49-F238E27FC236}">
                <a16:creationId xmlns:a16="http://schemas.microsoft.com/office/drawing/2014/main" id="{B463E17C-0616-0FC0-5AA6-16775C7EC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1EF0A-6223-8A1D-DF72-257826CABDBC}"/>
              </a:ext>
            </a:extLst>
          </p:cNvPr>
          <p:cNvSpPr>
            <a:spLocks noGrp="1"/>
          </p:cNvSpPr>
          <p:nvPr>
            <p:ph type="sldNum" sz="quarter" idx="12"/>
          </p:nvPr>
        </p:nvSpPr>
        <p:spPr/>
        <p:txBody>
          <a:bodyPr/>
          <a:lstStyle/>
          <a:p>
            <a:fld id="{87FFB369-B86B-904F-980D-94282175DD75}" type="slidenum">
              <a:rPr lang="en-US" smtClean="0"/>
              <a:t>‹#›</a:t>
            </a:fld>
            <a:endParaRPr lang="en-US"/>
          </a:p>
        </p:txBody>
      </p:sp>
    </p:spTree>
    <p:extLst>
      <p:ext uri="{BB962C8B-B14F-4D97-AF65-F5344CB8AC3E}">
        <p14:creationId xmlns:p14="http://schemas.microsoft.com/office/powerpoint/2010/main" val="98439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5F96-E103-236F-E28D-16758CE5567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A3496C0-B8D6-1D98-04A3-55AE1F864D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11E969-1471-B925-4501-8BF10D8B9E17}"/>
              </a:ext>
            </a:extLst>
          </p:cNvPr>
          <p:cNvSpPr>
            <a:spLocks noGrp="1"/>
          </p:cNvSpPr>
          <p:nvPr>
            <p:ph type="dt" sz="half" idx="10"/>
          </p:nvPr>
        </p:nvSpPr>
        <p:spPr/>
        <p:txBody>
          <a:bodyPr/>
          <a:lstStyle/>
          <a:p>
            <a:fld id="{6664A4D4-EB6E-7641-B547-9335ED27E1A5}" type="datetimeFigureOut">
              <a:rPr lang="en-US" smtClean="0"/>
              <a:t>8/31/22</a:t>
            </a:fld>
            <a:endParaRPr lang="en-US"/>
          </a:p>
        </p:txBody>
      </p:sp>
      <p:sp>
        <p:nvSpPr>
          <p:cNvPr id="5" name="Footer Placeholder 4">
            <a:extLst>
              <a:ext uri="{FF2B5EF4-FFF2-40B4-BE49-F238E27FC236}">
                <a16:creationId xmlns:a16="http://schemas.microsoft.com/office/drawing/2014/main" id="{F18DA259-71DA-2F54-E981-B2F285B5D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6B00A-39D8-C54E-21C6-8CFB11A2FCF2}"/>
              </a:ext>
            </a:extLst>
          </p:cNvPr>
          <p:cNvSpPr>
            <a:spLocks noGrp="1"/>
          </p:cNvSpPr>
          <p:nvPr>
            <p:ph type="sldNum" sz="quarter" idx="12"/>
          </p:nvPr>
        </p:nvSpPr>
        <p:spPr/>
        <p:txBody>
          <a:bodyPr/>
          <a:lstStyle/>
          <a:p>
            <a:fld id="{87FFB369-B86B-904F-980D-94282175DD75}" type="slidenum">
              <a:rPr lang="en-US" smtClean="0"/>
              <a:t>‹#›</a:t>
            </a:fld>
            <a:endParaRPr lang="en-US"/>
          </a:p>
        </p:txBody>
      </p:sp>
    </p:spTree>
    <p:extLst>
      <p:ext uri="{BB962C8B-B14F-4D97-AF65-F5344CB8AC3E}">
        <p14:creationId xmlns:p14="http://schemas.microsoft.com/office/powerpoint/2010/main" val="3830312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922A-54D4-4DDD-8D9B-FBDE2545FC5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7FBC89F-791F-DA1E-001E-0829F52D5D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3123851-75E9-3C42-D3B1-EA382D47318A}"/>
              </a:ext>
            </a:extLst>
          </p:cNvPr>
          <p:cNvSpPr>
            <a:spLocks noGrp="1"/>
          </p:cNvSpPr>
          <p:nvPr>
            <p:ph type="dt" sz="half" idx="10"/>
          </p:nvPr>
        </p:nvSpPr>
        <p:spPr/>
        <p:txBody>
          <a:bodyPr/>
          <a:lstStyle/>
          <a:p>
            <a:fld id="{6664A4D4-EB6E-7641-B547-9335ED27E1A5}" type="datetimeFigureOut">
              <a:rPr lang="en-US" smtClean="0"/>
              <a:t>8/31/22</a:t>
            </a:fld>
            <a:endParaRPr lang="en-US"/>
          </a:p>
        </p:txBody>
      </p:sp>
      <p:sp>
        <p:nvSpPr>
          <p:cNvPr id="5" name="Footer Placeholder 4">
            <a:extLst>
              <a:ext uri="{FF2B5EF4-FFF2-40B4-BE49-F238E27FC236}">
                <a16:creationId xmlns:a16="http://schemas.microsoft.com/office/drawing/2014/main" id="{4884BFB3-2B16-45E0-8FB3-ABC67C75C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D8051-CF7E-0008-2170-09427E6E6853}"/>
              </a:ext>
            </a:extLst>
          </p:cNvPr>
          <p:cNvSpPr>
            <a:spLocks noGrp="1"/>
          </p:cNvSpPr>
          <p:nvPr>
            <p:ph type="sldNum" sz="quarter" idx="12"/>
          </p:nvPr>
        </p:nvSpPr>
        <p:spPr/>
        <p:txBody>
          <a:bodyPr/>
          <a:lstStyle/>
          <a:p>
            <a:fld id="{87FFB369-B86B-904F-980D-94282175DD75}" type="slidenum">
              <a:rPr lang="en-US" smtClean="0"/>
              <a:t>‹#›</a:t>
            </a:fld>
            <a:endParaRPr lang="en-US"/>
          </a:p>
        </p:txBody>
      </p:sp>
    </p:spTree>
    <p:extLst>
      <p:ext uri="{BB962C8B-B14F-4D97-AF65-F5344CB8AC3E}">
        <p14:creationId xmlns:p14="http://schemas.microsoft.com/office/powerpoint/2010/main" val="413246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EA00-8294-893E-9B2F-F002AD32B7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9D0B1C5-30A4-6D7B-B5EA-8D6BF59C396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BCB610B-58B6-0666-DB3B-F8D749F5D47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541D4B4-F56A-F624-4705-6B6DA54A21A0}"/>
              </a:ext>
            </a:extLst>
          </p:cNvPr>
          <p:cNvSpPr>
            <a:spLocks noGrp="1"/>
          </p:cNvSpPr>
          <p:nvPr>
            <p:ph type="dt" sz="half" idx="10"/>
          </p:nvPr>
        </p:nvSpPr>
        <p:spPr/>
        <p:txBody>
          <a:bodyPr/>
          <a:lstStyle/>
          <a:p>
            <a:fld id="{6664A4D4-EB6E-7641-B547-9335ED27E1A5}" type="datetimeFigureOut">
              <a:rPr lang="en-US" smtClean="0"/>
              <a:t>8/31/22</a:t>
            </a:fld>
            <a:endParaRPr lang="en-US"/>
          </a:p>
        </p:txBody>
      </p:sp>
      <p:sp>
        <p:nvSpPr>
          <p:cNvPr id="6" name="Footer Placeholder 5">
            <a:extLst>
              <a:ext uri="{FF2B5EF4-FFF2-40B4-BE49-F238E27FC236}">
                <a16:creationId xmlns:a16="http://schemas.microsoft.com/office/drawing/2014/main" id="{1F9E6EC1-1A7F-8E9D-5D56-9F8A8E567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73AE-DD08-DD88-6342-A009BDEDFCA0}"/>
              </a:ext>
            </a:extLst>
          </p:cNvPr>
          <p:cNvSpPr>
            <a:spLocks noGrp="1"/>
          </p:cNvSpPr>
          <p:nvPr>
            <p:ph type="sldNum" sz="quarter" idx="12"/>
          </p:nvPr>
        </p:nvSpPr>
        <p:spPr/>
        <p:txBody>
          <a:bodyPr/>
          <a:lstStyle/>
          <a:p>
            <a:fld id="{87FFB369-B86B-904F-980D-94282175DD75}" type="slidenum">
              <a:rPr lang="en-US" smtClean="0"/>
              <a:t>‹#›</a:t>
            </a:fld>
            <a:endParaRPr lang="en-US"/>
          </a:p>
        </p:txBody>
      </p:sp>
    </p:spTree>
    <p:extLst>
      <p:ext uri="{BB962C8B-B14F-4D97-AF65-F5344CB8AC3E}">
        <p14:creationId xmlns:p14="http://schemas.microsoft.com/office/powerpoint/2010/main" val="1619325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DDBD1-F77B-07D6-2A66-5457A4A1347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A1304F-82D7-8FE9-12ED-CBEFFB6380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2C51386-72EA-011F-60AF-5EC39A83F21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6D37417-5551-5BA3-ECE4-11E80167F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F5C201F-5DCA-C635-D763-48E7CBB8E2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BFB9DB8-1E62-FAD7-26A4-986AF424D90C}"/>
              </a:ext>
            </a:extLst>
          </p:cNvPr>
          <p:cNvSpPr>
            <a:spLocks noGrp="1"/>
          </p:cNvSpPr>
          <p:nvPr>
            <p:ph type="dt" sz="half" idx="10"/>
          </p:nvPr>
        </p:nvSpPr>
        <p:spPr/>
        <p:txBody>
          <a:bodyPr/>
          <a:lstStyle/>
          <a:p>
            <a:fld id="{6664A4D4-EB6E-7641-B547-9335ED27E1A5}" type="datetimeFigureOut">
              <a:rPr lang="en-US" smtClean="0"/>
              <a:t>8/31/22</a:t>
            </a:fld>
            <a:endParaRPr lang="en-US"/>
          </a:p>
        </p:txBody>
      </p:sp>
      <p:sp>
        <p:nvSpPr>
          <p:cNvPr id="8" name="Footer Placeholder 7">
            <a:extLst>
              <a:ext uri="{FF2B5EF4-FFF2-40B4-BE49-F238E27FC236}">
                <a16:creationId xmlns:a16="http://schemas.microsoft.com/office/drawing/2014/main" id="{C00CFFC4-35B3-E47B-3027-329559643A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F82844-B8B6-46C8-7C4F-7C77A2A153C5}"/>
              </a:ext>
            </a:extLst>
          </p:cNvPr>
          <p:cNvSpPr>
            <a:spLocks noGrp="1"/>
          </p:cNvSpPr>
          <p:nvPr>
            <p:ph type="sldNum" sz="quarter" idx="12"/>
          </p:nvPr>
        </p:nvSpPr>
        <p:spPr/>
        <p:txBody>
          <a:bodyPr/>
          <a:lstStyle/>
          <a:p>
            <a:fld id="{87FFB369-B86B-904F-980D-94282175DD75}" type="slidenum">
              <a:rPr lang="en-US" smtClean="0"/>
              <a:t>‹#›</a:t>
            </a:fld>
            <a:endParaRPr lang="en-US"/>
          </a:p>
        </p:txBody>
      </p:sp>
    </p:spTree>
    <p:extLst>
      <p:ext uri="{BB962C8B-B14F-4D97-AF65-F5344CB8AC3E}">
        <p14:creationId xmlns:p14="http://schemas.microsoft.com/office/powerpoint/2010/main" val="4267883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3AC5-462E-45F8-CD64-D623D190A92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60EC66E-2565-2A6F-8729-3909A2563D03}"/>
              </a:ext>
            </a:extLst>
          </p:cNvPr>
          <p:cNvSpPr>
            <a:spLocks noGrp="1"/>
          </p:cNvSpPr>
          <p:nvPr>
            <p:ph type="dt" sz="half" idx="10"/>
          </p:nvPr>
        </p:nvSpPr>
        <p:spPr/>
        <p:txBody>
          <a:bodyPr/>
          <a:lstStyle/>
          <a:p>
            <a:fld id="{6664A4D4-EB6E-7641-B547-9335ED27E1A5}" type="datetimeFigureOut">
              <a:rPr lang="en-US" smtClean="0"/>
              <a:t>8/31/22</a:t>
            </a:fld>
            <a:endParaRPr lang="en-US"/>
          </a:p>
        </p:txBody>
      </p:sp>
      <p:sp>
        <p:nvSpPr>
          <p:cNvPr id="4" name="Footer Placeholder 3">
            <a:extLst>
              <a:ext uri="{FF2B5EF4-FFF2-40B4-BE49-F238E27FC236}">
                <a16:creationId xmlns:a16="http://schemas.microsoft.com/office/drawing/2014/main" id="{9428A573-625D-91D2-5B02-ECC6BAE689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AC7030-E10B-2DB3-6B48-768724D7CA6F}"/>
              </a:ext>
            </a:extLst>
          </p:cNvPr>
          <p:cNvSpPr>
            <a:spLocks noGrp="1"/>
          </p:cNvSpPr>
          <p:nvPr>
            <p:ph type="sldNum" sz="quarter" idx="12"/>
          </p:nvPr>
        </p:nvSpPr>
        <p:spPr/>
        <p:txBody>
          <a:bodyPr/>
          <a:lstStyle/>
          <a:p>
            <a:fld id="{87FFB369-B86B-904F-980D-94282175DD75}" type="slidenum">
              <a:rPr lang="en-US" smtClean="0"/>
              <a:t>‹#›</a:t>
            </a:fld>
            <a:endParaRPr lang="en-US"/>
          </a:p>
        </p:txBody>
      </p:sp>
    </p:spTree>
    <p:extLst>
      <p:ext uri="{BB962C8B-B14F-4D97-AF65-F5344CB8AC3E}">
        <p14:creationId xmlns:p14="http://schemas.microsoft.com/office/powerpoint/2010/main" val="1585670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41FA93-90D6-D82A-654E-B1E76174DC0F}"/>
              </a:ext>
            </a:extLst>
          </p:cNvPr>
          <p:cNvSpPr>
            <a:spLocks noGrp="1"/>
          </p:cNvSpPr>
          <p:nvPr>
            <p:ph type="dt" sz="half" idx="10"/>
          </p:nvPr>
        </p:nvSpPr>
        <p:spPr/>
        <p:txBody>
          <a:bodyPr/>
          <a:lstStyle/>
          <a:p>
            <a:fld id="{6664A4D4-EB6E-7641-B547-9335ED27E1A5}" type="datetimeFigureOut">
              <a:rPr lang="en-US" smtClean="0"/>
              <a:t>8/31/22</a:t>
            </a:fld>
            <a:endParaRPr lang="en-US"/>
          </a:p>
        </p:txBody>
      </p:sp>
      <p:sp>
        <p:nvSpPr>
          <p:cNvPr id="3" name="Footer Placeholder 2">
            <a:extLst>
              <a:ext uri="{FF2B5EF4-FFF2-40B4-BE49-F238E27FC236}">
                <a16:creationId xmlns:a16="http://schemas.microsoft.com/office/drawing/2014/main" id="{CAFDF4C0-FE55-5D74-0447-55BB27C1C7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499151-FF9D-1A82-6439-031DC68F6472}"/>
              </a:ext>
            </a:extLst>
          </p:cNvPr>
          <p:cNvSpPr>
            <a:spLocks noGrp="1"/>
          </p:cNvSpPr>
          <p:nvPr>
            <p:ph type="sldNum" sz="quarter" idx="12"/>
          </p:nvPr>
        </p:nvSpPr>
        <p:spPr/>
        <p:txBody>
          <a:bodyPr/>
          <a:lstStyle/>
          <a:p>
            <a:fld id="{87FFB369-B86B-904F-980D-94282175DD75}" type="slidenum">
              <a:rPr lang="en-US" smtClean="0"/>
              <a:t>‹#›</a:t>
            </a:fld>
            <a:endParaRPr lang="en-US"/>
          </a:p>
        </p:txBody>
      </p:sp>
    </p:spTree>
    <p:extLst>
      <p:ext uri="{BB962C8B-B14F-4D97-AF65-F5344CB8AC3E}">
        <p14:creationId xmlns:p14="http://schemas.microsoft.com/office/powerpoint/2010/main" val="287692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9A2E-68E1-6FDF-050E-C27FDFE306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5E490C5-DD51-5701-81F5-11E6FB3170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B408CA9-284C-DE21-41B3-74988983F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58DAF5-51C3-26C1-6877-FFB3DCA67A04}"/>
              </a:ext>
            </a:extLst>
          </p:cNvPr>
          <p:cNvSpPr>
            <a:spLocks noGrp="1"/>
          </p:cNvSpPr>
          <p:nvPr>
            <p:ph type="dt" sz="half" idx="10"/>
          </p:nvPr>
        </p:nvSpPr>
        <p:spPr/>
        <p:txBody>
          <a:bodyPr/>
          <a:lstStyle/>
          <a:p>
            <a:fld id="{6664A4D4-EB6E-7641-B547-9335ED27E1A5}" type="datetimeFigureOut">
              <a:rPr lang="en-US" smtClean="0"/>
              <a:t>8/31/22</a:t>
            </a:fld>
            <a:endParaRPr lang="en-US"/>
          </a:p>
        </p:txBody>
      </p:sp>
      <p:sp>
        <p:nvSpPr>
          <p:cNvPr id="6" name="Footer Placeholder 5">
            <a:extLst>
              <a:ext uri="{FF2B5EF4-FFF2-40B4-BE49-F238E27FC236}">
                <a16:creationId xmlns:a16="http://schemas.microsoft.com/office/drawing/2014/main" id="{D12A8C96-DA67-1B17-173E-F0B5713E5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3EE44-C143-E396-7484-F3B07217C9DE}"/>
              </a:ext>
            </a:extLst>
          </p:cNvPr>
          <p:cNvSpPr>
            <a:spLocks noGrp="1"/>
          </p:cNvSpPr>
          <p:nvPr>
            <p:ph type="sldNum" sz="quarter" idx="12"/>
          </p:nvPr>
        </p:nvSpPr>
        <p:spPr/>
        <p:txBody>
          <a:bodyPr/>
          <a:lstStyle/>
          <a:p>
            <a:fld id="{87FFB369-B86B-904F-980D-94282175DD75}" type="slidenum">
              <a:rPr lang="en-US" smtClean="0"/>
              <a:t>‹#›</a:t>
            </a:fld>
            <a:endParaRPr lang="en-US"/>
          </a:p>
        </p:txBody>
      </p:sp>
    </p:spTree>
    <p:extLst>
      <p:ext uri="{BB962C8B-B14F-4D97-AF65-F5344CB8AC3E}">
        <p14:creationId xmlns:p14="http://schemas.microsoft.com/office/powerpoint/2010/main" val="4225519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4D32-53AE-83B5-0861-39DD6AE5921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2D1AF9A-949B-F4EE-C2DC-5EFE57964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D66032-0DC9-0516-8770-A53776588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679C770-5EB8-E16E-046E-7A9D99D5BC05}"/>
              </a:ext>
            </a:extLst>
          </p:cNvPr>
          <p:cNvSpPr>
            <a:spLocks noGrp="1"/>
          </p:cNvSpPr>
          <p:nvPr>
            <p:ph type="dt" sz="half" idx="10"/>
          </p:nvPr>
        </p:nvSpPr>
        <p:spPr/>
        <p:txBody>
          <a:bodyPr/>
          <a:lstStyle/>
          <a:p>
            <a:fld id="{6664A4D4-EB6E-7641-B547-9335ED27E1A5}" type="datetimeFigureOut">
              <a:rPr lang="en-US" smtClean="0"/>
              <a:t>8/31/22</a:t>
            </a:fld>
            <a:endParaRPr lang="en-US"/>
          </a:p>
        </p:txBody>
      </p:sp>
      <p:sp>
        <p:nvSpPr>
          <p:cNvPr id="6" name="Footer Placeholder 5">
            <a:extLst>
              <a:ext uri="{FF2B5EF4-FFF2-40B4-BE49-F238E27FC236}">
                <a16:creationId xmlns:a16="http://schemas.microsoft.com/office/drawing/2014/main" id="{98548B7F-33AA-F83A-E5C9-2C2B62390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22A74-059F-9EE0-2AD7-63BFAD54C732}"/>
              </a:ext>
            </a:extLst>
          </p:cNvPr>
          <p:cNvSpPr>
            <a:spLocks noGrp="1"/>
          </p:cNvSpPr>
          <p:nvPr>
            <p:ph type="sldNum" sz="quarter" idx="12"/>
          </p:nvPr>
        </p:nvSpPr>
        <p:spPr/>
        <p:txBody>
          <a:bodyPr/>
          <a:lstStyle/>
          <a:p>
            <a:fld id="{87FFB369-B86B-904F-980D-94282175DD75}" type="slidenum">
              <a:rPr lang="en-US" smtClean="0"/>
              <a:t>‹#›</a:t>
            </a:fld>
            <a:endParaRPr lang="en-US"/>
          </a:p>
        </p:txBody>
      </p:sp>
    </p:spTree>
    <p:extLst>
      <p:ext uri="{BB962C8B-B14F-4D97-AF65-F5344CB8AC3E}">
        <p14:creationId xmlns:p14="http://schemas.microsoft.com/office/powerpoint/2010/main" val="2123728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DF0569-9CF7-2C40-7BD4-B27C155AB2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496F17-0E8A-8D4A-C333-147919E4DA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46DF10-E02C-4F9A-106C-04AA856BBE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4A4D4-EB6E-7641-B547-9335ED27E1A5}" type="datetimeFigureOut">
              <a:rPr lang="en-US" smtClean="0"/>
              <a:t>8/31/22</a:t>
            </a:fld>
            <a:endParaRPr lang="en-US"/>
          </a:p>
        </p:txBody>
      </p:sp>
      <p:sp>
        <p:nvSpPr>
          <p:cNvPr id="5" name="Footer Placeholder 4">
            <a:extLst>
              <a:ext uri="{FF2B5EF4-FFF2-40B4-BE49-F238E27FC236}">
                <a16:creationId xmlns:a16="http://schemas.microsoft.com/office/drawing/2014/main" id="{1A199379-9AE2-7F56-247F-72359F237C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DC7B02-8E4E-6CB5-CFF4-BEF21171F4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FFB369-B86B-904F-980D-94282175DD75}" type="slidenum">
              <a:rPr lang="en-US" smtClean="0"/>
              <a:t>‹#›</a:t>
            </a:fld>
            <a:endParaRPr lang="en-US"/>
          </a:p>
        </p:txBody>
      </p:sp>
    </p:spTree>
    <p:extLst>
      <p:ext uri="{BB962C8B-B14F-4D97-AF65-F5344CB8AC3E}">
        <p14:creationId xmlns:p14="http://schemas.microsoft.com/office/powerpoint/2010/main" val="3427350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hyperlink" Target="https://media.ed.ac.uk/media/0_dajm28dz" TargetMode="External"/><Relationship Id="rId4" Type="http://schemas.openxmlformats.org/officeDocument/2006/relationships/diagramData" Target="../diagrams/data6.xml"/><Relationship Id="rId9"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hyperlink" Target="https://creativecommons.org/licenses/by-nc-sa/4.0/" TargetMode="External"/><Relationship Id="rId4" Type="http://schemas.openxmlformats.org/officeDocument/2006/relationships/image" Target="../media/image21.jpeg"/><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hyperlink" Target="https://abc-ld.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ulster.atlassian.net/wiki/spaces/VIEW/overview"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27.png"/><Relationship Id="rId5" Type="http://schemas.openxmlformats.org/officeDocument/2006/relationships/image" Target="../media/image30.jpeg"/><Relationship Id="rId10" Type="http://schemas.openxmlformats.org/officeDocument/2006/relationships/hyperlink" Target="https://ulster.atlassian.net/wiki/spaces/VIEW/overview" TargetMode="External"/><Relationship Id="rId4" Type="http://schemas.openxmlformats.org/officeDocument/2006/relationships/image" Target="../media/image29.jpeg"/><Relationship Id="rId9" Type="http://schemas.openxmlformats.org/officeDocument/2006/relationships/hyperlink" Target="https://abc-ld.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hyperlink" Target="https://thenounproject.com/icon/power-laptop-558503/" TargetMode="External"/><Relationship Id="rId3" Type="http://schemas.openxmlformats.org/officeDocument/2006/relationships/image" Target="../media/image3.png"/><Relationship Id="rId7" Type="http://schemas.openxmlformats.org/officeDocument/2006/relationships/hyperlink" Target="https://thenounproject.com/icon/fire-exit-832902/" TargetMode="External"/><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s://thenounproject.com/" TargetMode="External"/><Relationship Id="rId5" Type="http://schemas.openxmlformats.org/officeDocument/2006/relationships/image" Target="../media/image5.png"/><Relationship Id="rId10" Type="http://schemas.openxmlformats.org/officeDocument/2006/relationships/hyperlink" Target="https://thenounproject.com/icon/coffee-836672/" TargetMode="External"/><Relationship Id="rId4" Type="http://schemas.openxmlformats.org/officeDocument/2006/relationships/image" Target="../media/image4.png"/><Relationship Id="rId9" Type="http://schemas.openxmlformats.org/officeDocument/2006/relationships/hyperlink" Target="https://thenounproject.com/icon/toilet-199491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hyperlink" Target="https://www.pexels.com/photo/female-engineer-holding-presentation-3862615/" TargetMode="Externa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png"/><Relationship Id="rId7" Type="http://schemas.openxmlformats.org/officeDocument/2006/relationships/diagramColors" Target="../diagrams/colors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3.tif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hyperlink" Target="https://www.pexels.com/photo/letter-envelopes-1906606/" TargetMode="Externa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8" Type="http://schemas.openxmlformats.org/officeDocument/2006/relationships/hyperlink" Target="https://web.archive.org/web/20171218182521/http:/www.open.ac.uk/iet/learning-design/" TargetMode="External"/><Relationship Id="rId3" Type="http://schemas.openxmlformats.org/officeDocument/2006/relationships/image" Target="../media/image1.png"/><Relationship Id="rId7" Type="http://schemas.openxmlformats.org/officeDocument/2006/relationships/hyperlink" Target="https://blogs.ucl.ac.uk/abc-ld/"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blogs.northampton.ac.uk/learntech/2014/12/24/demystifying-the-caiero/" TargetMode="External"/><Relationship Id="rId5" Type="http://schemas.openxmlformats.org/officeDocument/2006/relationships/image" Target="../media/image37.png"/><Relationship Id="rId10" Type="http://schemas.openxmlformats.org/officeDocument/2006/relationships/hyperlink" Target="http://creativecommons.org/licenses/by-nc-sa/4.0/" TargetMode="External"/><Relationship Id="rId4" Type="http://schemas.openxmlformats.org/officeDocument/2006/relationships/image" Target="../media/image2.tiff"/><Relationship Id="rId9" Type="http://schemas.openxmlformats.org/officeDocument/2006/relationships/hyperlink" Target="https://ulster.atlassian.net/wiki/spaces/VIEW/overview"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hyperlink" Target="https://www.pexels.com/@olly/" TargetMode="External"/><Relationship Id="rId5" Type="http://schemas.openxmlformats.org/officeDocument/2006/relationships/diagramLayout" Target="../diagrams/layout1.xml"/><Relationship Id="rId10" Type="http://schemas.openxmlformats.org/officeDocument/2006/relationships/hyperlink" Target="https://www.pexels.com/@julia-m-cameron/" TargetMode="External"/><Relationship Id="rId4" Type="http://schemas.openxmlformats.org/officeDocument/2006/relationships/diagramData" Target="../diagrams/data1.xml"/><Relationship Id="rId9" Type="http://schemas.openxmlformats.org/officeDocument/2006/relationships/hyperlink" Target="https://www.pexel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unsplash.com/s/photos/card-sort?utm_source=unsplash&amp;utm_medium=referral&amp;utm_content=creditCopyTex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unsplash.com/@ravipalwe?utm_source=unsplash&amp;utm_medium=referral&amp;utm_content=creditCopyText" TargetMode="External"/><Relationship Id="rId5" Type="http://schemas.openxmlformats.org/officeDocument/2006/relationships/image" Target="../media/image13.tiff"/><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8.xml"/><Relationship Id="rId16" Type="http://schemas.openxmlformats.org/officeDocument/2006/relationships/diagramQuickStyle" Target="../diagrams/quickStyl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8" Type="http://schemas.openxmlformats.org/officeDocument/2006/relationships/hyperlink" Target="https://unsplash.com/?utm_source=unsplash&amp;utm_medium=referral&amp;utm_content=creditCopyText" TargetMode="External"/><Relationship Id="rId3" Type="http://schemas.openxmlformats.org/officeDocument/2006/relationships/image" Target="../media/image1.png"/><Relationship Id="rId7" Type="http://schemas.openxmlformats.org/officeDocument/2006/relationships/hyperlink" Target="https://unsplash.com/@heylagostechie?utm_source=unsplash&amp;utm_medium=referral&amp;utm_content=creditCopyTex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tiff"/><Relationship Id="rId5" Type="http://schemas.microsoft.com/office/2007/relationships/hdphoto" Target="../media/hdphoto1.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University of Edinburgh">
            <a:extLst>
              <a:ext uri="{FF2B5EF4-FFF2-40B4-BE49-F238E27FC236}">
                <a16:creationId xmlns:a16="http://schemas.microsoft.com/office/drawing/2014/main" id="{D8EC8487-AEE0-BD12-F5C3-31F71D557E6C}"/>
              </a:ext>
            </a:extLst>
          </p:cNvPr>
          <p:cNvPicPr>
            <a:picLocks noChangeAspect="1"/>
          </p:cNvPicPr>
          <p:nvPr/>
        </p:nvPicPr>
        <p:blipFill>
          <a:blip r:embed="rId3"/>
          <a:stretch>
            <a:fillRect/>
          </a:stretch>
        </p:blipFill>
        <p:spPr>
          <a:xfrm>
            <a:off x="264032" y="365124"/>
            <a:ext cx="1660413" cy="1325563"/>
          </a:xfrm>
          <a:prstGeom prst="rect">
            <a:avLst/>
          </a:prstGeom>
        </p:spPr>
      </p:pic>
      <p:pic>
        <p:nvPicPr>
          <p:cNvPr id="9" name="Picture 8" descr="ELDeR - Edinburgh Learning Design Roadmap logo.">
            <a:extLst>
              <a:ext uri="{FF2B5EF4-FFF2-40B4-BE49-F238E27FC236}">
                <a16:creationId xmlns:a16="http://schemas.microsoft.com/office/drawing/2014/main" id="{ADE2B3A9-39FE-4548-B32F-0216B18FB0C4}"/>
              </a:ext>
            </a:extLst>
          </p:cNvPr>
          <p:cNvPicPr>
            <a:picLocks noChangeAspect="1"/>
          </p:cNvPicPr>
          <p:nvPr/>
        </p:nvPicPr>
        <p:blipFill>
          <a:blip r:embed="rId4"/>
          <a:stretch>
            <a:fillRect/>
          </a:stretch>
        </p:blipFill>
        <p:spPr>
          <a:xfrm>
            <a:off x="1094239" y="2536371"/>
            <a:ext cx="10181933" cy="20449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2802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8D25-2D4B-8A70-3F66-25477503AB2D}"/>
              </a:ext>
            </a:extLst>
          </p:cNvPr>
          <p:cNvSpPr>
            <a:spLocks noGrp="1"/>
          </p:cNvSpPr>
          <p:nvPr>
            <p:ph type="title"/>
          </p:nvPr>
        </p:nvSpPr>
        <p:spPr>
          <a:xfrm>
            <a:off x="4020121" y="251470"/>
            <a:ext cx="4421349"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Learning Outcomes</a:t>
            </a:r>
            <a:endParaRPr lang="en-GB" b="1">
              <a:effectLst/>
              <a:latin typeface="Calibri" panose="020F0502020204030204" pitchFamily="34" charset="0"/>
              <a:cs typeface="Calibri" panose="020F0502020204030204" pitchFamily="34" charset="0"/>
            </a:endParaRPr>
          </a:p>
        </p:txBody>
      </p:sp>
      <p:pic>
        <p:nvPicPr>
          <p:cNvPr id="3" name="Picture 2" title="&quot;&quot;">
            <a:extLst>
              <a:ext uri="{FF2B5EF4-FFF2-40B4-BE49-F238E27FC236}">
                <a16:creationId xmlns:a16="http://schemas.microsoft.com/office/drawing/2014/main" id="{06516FC2-9374-08D4-0BE1-8ED4F775D6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sp>
        <p:nvSpPr>
          <p:cNvPr id="6" name="TextBox 5">
            <a:extLst>
              <a:ext uri="{FF2B5EF4-FFF2-40B4-BE49-F238E27FC236}">
                <a16:creationId xmlns:a16="http://schemas.microsoft.com/office/drawing/2014/main" id="{F66CD594-B28E-45E2-B205-3D05ACC8E6B4}"/>
              </a:ext>
            </a:extLst>
          </p:cNvPr>
          <p:cNvSpPr txBox="1"/>
          <p:nvPr/>
        </p:nvSpPr>
        <p:spPr>
          <a:xfrm>
            <a:off x="1924445" y="1641675"/>
            <a:ext cx="11356847"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800">
                <a:solidFill>
                  <a:srgbClr val="000000"/>
                </a:solidFill>
                <a:latin typeface="Calibri" panose="020F0502020204030204" pitchFamily="34" charset="0"/>
                <a:cs typeface="Calibri" panose="020F0502020204030204" pitchFamily="34" charset="0"/>
              </a:rPr>
              <a:t>Each learning outcome falls into one of five SCQF characteristics:</a:t>
            </a:r>
            <a:endParaRPr lang="en-US" sz="2800">
              <a:latin typeface="Calibri" panose="020F0502020204030204" pitchFamily="34" charset="0"/>
              <a:cs typeface="Calibri" panose="020F0502020204030204" pitchFamily="34" charset="0"/>
            </a:endParaRPr>
          </a:p>
        </p:txBody>
      </p:sp>
      <p:graphicFrame>
        <p:nvGraphicFramePr>
          <p:cNvPr id="13" name="Diagram 12" descr="1. Knowledge and understanding&#10;2. Practice&#10;3. Generic cognitive skills&#10;4. Communication, numeracy, IT skills,&#10;5. Autonomy, accountability &amp; working with others. " title="Five SCQF characteristics">
            <a:extLst>
              <a:ext uri="{FF2B5EF4-FFF2-40B4-BE49-F238E27FC236}">
                <a16:creationId xmlns:a16="http://schemas.microsoft.com/office/drawing/2014/main" id="{D26F6C08-C0EA-DF4B-9345-3AB056F8C954}"/>
              </a:ext>
            </a:extLst>
          </p:cNvPr>
          <p:cNvGraphicFramePr/>
          <p:nvPr>
            <p:extLst>
              <p:ext uri="{D42A27DB-BD31-4B8C-83A1-F6EECF244321}">
                <p14:modId xmlns:p14="http://schemas.microsoft.com/office/powerpoint/2010/main" val="3564405967"/>
              </p:ext>
            </p:extLst>
          </p:nvPr>
        </p:nvGraphicFramePr>
        <p:xfrm>
          <a:off x="2908850" y="2370413"/>
          <a:ext cx="9954322" cy="385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6C92BC18-DF46-49EC-AC1D-C25B57D594B3}"/>
              </a:ext>
            </a:extLst>
          </p:cNvPr>
          <p:cNvSpPr txBox="1"/>
          <p:nvPr/>
        </p:nvSpPr>
        <p:spPr>
          <a:xfrm>
            <a:off x="512064" y="3006809"/>
            <a:ext cx="3508057"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panose="020F0502020204030204" pitchFamily="34" charset="0"/>
                <a:cs typeface="Calibri" panose="020F0502020204030204" pitchFamily="34" charset="0"/>
              </a:rPr>
              <a:t>By the end of this course the student will be able to...</a:t>
            </a:r>
            <a:r>
              <a:rPr lang="en-US" sz="2800" b="1">
                <a:latin typeface="Calibri" panose="020F0502020204030204" pitchFamily="34" charset="0"/>
                <a:cs typeface="Calibri" panose="020F0502020204030204" pitchFamily="34" charset="0"/>
              </a:rPr>
              <a:t> </a:t>
            </a:r>
            <a:endParaRPr lang="en-US" sz="2800">
              <a:latin typeface="Calibri" panose="020F0502020204030204" pitchFamily="34" charset="0"/>
              <a:cs typeface="Calibri" panose="020F0502020204030204" pitchFamily="34" charset="0"/>
            </a:endParaRPr>
          </a:p>
        </p:txBody>
      </p:sp>
      <p:pic>
        <p:nvPicPr>
          <p:cNvPr id="11" name="Picture 10" descr="Time">
            <a:extLst>
              <a:ext uri="{FF2B5EF4-FFF2-40B4-BE49-F238E27FC236}">
                <a16:creationId xmlns:a16="http://schemas.microsoft.com/office/drawing/2014/main" id="{2053B60C-BC4F-5346-8ED6-6858A5C21140}"/>
              </a:ext>
            </a:extLst>
          </p:cNvPr>
          <p:cNvPicPr>
            <a:picLocks noChangeAspect="1"/>
          </p:cNvPicPr>
          <p:nvPr/>
        </p:nvPicPr>
        <p:blipFill>
          <a:blip r:embed="rId9">
            <a:duotone>
              <a:prstClr val="black"/>
              <a:srgbClr val="1F84A6">
                <a:tint val="45000"/>
                <a:satMod val="400000"/>
              </a:srgbClr>
            </a:duotone>
          </a:blip>
          <a:stretch>
            <a:fillRect/>
          </a:stretch>
        </p:blipFill>
        <p:spPr>
          <a:xfrm>
            <a:off x="10254978" y="6262502"/>
            <a:ext cx="529166" cy="529166"/>
          </a:xfrm>
          <a:prstGeom prst="rect">
            <a:avLst/>
          </a:prstGeom>
        </p:spPr>
      </p:pic>
      <p:sp>
        <p:nvSpPr>
          <p:cNvPr id="9" name="Content Placeholder 2">
            <a:extLst>
              <a:ext uri="{FF2B5EF4-FFF2-40B4-BE49-F238E27FC236}">
                <a16:creationId xmlns:a16="http://schemas.microsoft.com/office/drawing/2014/main" id="{2D5913B0-3460-9341-B257-619410080961}"/>
              </a:ext>
            </a:extLst>
          </p:cNvPr>
          <p:cNvSpPr txBox="1">
            <a:spLocks/>
          </p:cNvSpPr>
          <p:nvPr/>
        </p:nvSpPr>
        <p:spPr>
          <a:xfrm>
            <a:off x="10738988" y="6327144"/>
            <a:ext cx="1364112" cy="399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a:latin typeface="Arial"/>
                <a:cs typeface="Arial"/>
              </a:rPr>
              <a:t>45 mins</a:t>
            </a:r>
          </a:p>
        </p:txBody>
      </p:sp>
      <p:sp>
        <p:nvSpPr>
          <p:cNvPr id="12" name="TextBox 11">
            <a:extLst>
              <a:ext uri="{FF2B5EF4-FFF2-40B4-BE49-F238E27FC236}">
                <a16:creationId xmlns:a16="http://schemas.microsoft.com/office/drawing/2014/main" id="{02433CBD-B616-9545-9C5A-5D3217050DAD}"/>
              </a:ext>
            </a:extLst>
          </p:cNvPr>
          <p:cNvSpPr txBox="1"/>
          <p:nvPr/>
        </p:nvSpPr>
        <p:spPr>
          <a:xfrm>
            <a:off x="323242" y="6251427"/>
            <a:ext cx="3583356"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alibri" panose="020F0502020204030204" pitchFamily="34" charset="0"/>
                <a:cs typeface="Calibri" panose="020F0502020204030204" pitchFamily="34" charset="0"/>
                <a:hlinkClick r:id="rId10"/>
              </a:rPr>
              <a:t>Introduction to LOs - Cathy Bovill</a:t>
            </a:r>
            <a:endParaRPr lang="en-US"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4837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DB0587-DB9D-D537-CFB8-37F039976C19}"/>
              </a:ext>
            </a:extLst>
          </p:cNvPr>
          <p:cNvSpPr>
            <a:spLocks noGrp="1"/>
          </p:cNvSpPr>
          <p:nvPr>
            <p:ph type="title"/>
          </p:nvPr>
        </p:nvSpPr>
        <p:spPr>
          <a:xfrm>
            <a:off x="3602564" y="278819"/>
            <a:ext cx="4983218"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Example Active Verbs</a:t>
            </a:r>
            <a:endParaRPr lang="en-US" b="1">
              <a:latin typeface="Calibri" panose="020F0502020204030204" pitchFamily="34" charset="0"/>
              <a:cs typeface="Calibri" panose="020F0502020204030204" pitchFamily="34" charset="0"/>
            </a:endParaRPr>
          </a:p>
        </p:txBody>
      </p:sp>
      <p:pic>
        <p:nvPicPr>
          <p:cNvPr id="4" name="Picture 3" title="&quot;&quot;">
            <a:extLst>
              <a:ext uri="{FF2B5EF4-FFF2-40B4-BE49-F238E27FC236}">
                <a16:creationId xmlns:a16="http://schemas.microsoft.com/office/drawing/2014/main" id="{19DB9C46-8BF4-F725-B529-0BD9FEBDE5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graphicFrame>
        <p:nvGraphicFramePr>
          <p:cNvPr id="2" name="Table 5" title="Example active verbs">
            <a:extLst>
              <a:ext uri="{FF2B5EF4-FFF2-40B4-BE49-F238E27FC236}">
                <a16:creationId xmlns:a16="http://schemas.microsoft.com/office/drawing/2014/main" id="{F1A580B6-E889-437E-B9FE-9700CF17DB8F}"/>
              </a:ext>
            </a:extLst>
          </p:cNvPr>
          <p:cNvGraphicFramePr>
            <a:graphicFrameLocks noGrp="1"/>
          </p:cNvGraphicFramePr>
          <p:nvPr>
            <p:extLst>
              <p:ext uri="{D42A27DB-BD31-4B8C-83A1-F6EECF244321}">
                <p14:modId xmlns:p14="http://schemas.microsoft.com/office/powerpoint/2010/main" val="2871652249"/>
              </p:ext>
            </p:extLst>
          </p:nvPr>
        </p:nvGraphicFramePr>
        <p:xfrm>
          <a:off x="1177447" y="2057400"/>
          <a:ext cx="9833453" cy="3832464"/>
        </p:xfrm>
        <a:graphic>
          <a:graphicData uri="http://schemas.openxmlformats.org/drawingml/2006/table">
            <a:tbl>
              <a:tblPr firstRow="1" bandRow="1">
                <a:tableStyleId>{5940675A-B579-460E-94D1-54222C63F5DA}</a:tableStyleId>
              </a:tblPr>
              <a:tblGrid>
                <a:gridCol w="2567835">
                  <a:extLst>
                    <a:ext uri="{9D8B030D-6E8A-4147-A177-3AD203B41FA5}">
                      <a16:colId xmlns:a16="http://schemas.microsoft.com/office/drawing/2014/main" val="2892520469"/>
                    </a:ext>
                  </a:extLst>
                </a:gridCol>
                <a:gridCol w="7265618">
                  <a:extLst>
                    <a:ext uri="{9D8B030D-6E8A-4147-A177-3AD203B41FA5}">
                      <a16:colId xmlns:a16="http://schemas.microsoft.com/office/drawing/2014/main" val="1264520090"/>
                    </a:ext>
                  </a:extLst>
                </a:gridCol>
              </a:tblGrid>
              <a:tr h="516156">
                <a:tc>
                  <a:txBody>
                    <a:bodyPr/>
                    <a:lstStyle/>
                    <a:p>
                      <a:pPr algn="l"/>
                      <a:r>
                        <a:rPr lang="en-US" sz="2600" b="1">
                          <a:solidFill>
                            <a:schemeClr val="tx1"/>
                          </a:solidFill>
                          <a:latin typeface="Calibri" panose="020F0502020204030204" pitchFamily="34" charset="0"/>
                          <a:cs typeface="Calibri" panose="020F0502020204030204" pitchFamily="34" charset="0"/>
                        </a:rPr>
                        <a:t>6 Evaluation</a:t>
                      </a:r>
                    </a:p>
                  </a:txBody>
                  <a:tcPr>
                    <a:solidFill>
                      <a:schemeClr val="accent2">
                        <a:lumMod val="40000"/>
                        <a:lumOff val="60000"/>
                      </a:schemeClr>
                    </a:solidFill>
                  </a:tcPr>
                </a:tc>
                <a:tc>
                  <a:txBody>
                    <a:bodyPr/>
                    <a:lstStyle/>
                    <a:p>
                      <a:pPr algn="l"/>
                      <a:r>
                        <a:rPr lang="en-US" sz="2600">
                          <a:latin typeface="Calibri" panose="020F0502020204030204" pitchFamily="34" charset="0"/>
                          <a:cs typeface="Calibri" panose="020F0502020204030204" pitchFamily="34" charset="0"/>
                        </a:rPr>
                        <a:t>Judge, evaluate, support, criticise</a:t>
                      </a:r>
                    </a:p>
                  </a:txBody>
                  <a:tcPr>
                    <a:solidFill>
                      <a:schemeClr val="bg1"/>
                    </a:solidFill>
                  </a:tcPr>
                </a:tc>
                <a:extLst>
                  <a:ext uri="{0D108BD9-81ED-4DB2-BD59-A6C34878D82A}">
                    <a16:rowId xmlns:a16="http://schemas.microsoft.com/office/drawing/2014/main" val="2196881122"/>
                  </a:ext>
                </a:extLst>
              </a:tr>
              <a:tr h="516156">
                <a:tc>
                  <a:txBody>
                    <a:bodyPr/>
                    <a:lstStyle/>
                    <a:p>
                      <a:pPr algn="l"/>
                      <a:r>
                        <a:rPr lang="en-US" sz="2600" b="1">
                          <a:solidFill>
                            <a:schemeClr val="tx1"/>
                          </a:solidFill>
                          <a:latin typeface="Calibri" panose="020F0502020204030204" pitchFamily="34" charset="0"/>
                          <a:cs typeface="Calibri" panose="020F0502020204030204" pitchFamily="34" charset="0"/>
                        </a:rPr>
                        <a:t>5 Synthesis</a:t>
                      </a:r>
                    </a:p>
                  </a:txBody>
                  <a:tcPr>
                    <a:solidFill>
                      <a:schemeClr val="accent2">
                        <a:lumMod val="40000"/>
                        <a:lumOff val="60000"/>
                      </a:schemeClr>
                    </a:solidFill>
                  </a:tcPr>
                </a:tc>
                <a:tc>
                  <a:txBody>
                    <a:bodyPr/>
                    <a:lstStyle/>
                    <a:p>
                      <a:pPr algn="l"/>
                      <a:r>
                        <a:rPr lang="en-US" sz="2600">
                          <a:latin typeface="Calibri" panose="020F0502020204030204" pitchFamily="34" charset="0"/>
                          <a:cs typeface="Calibri" panose="020F0502020204030204" pitchFamily="34" charset="0"/>
                        </a:rPr>
                        <a:t>Argue, relate, organise, generalise, conclude, design</a:t>
                      </a:r>
                    </a:p>
                  </a:txBody>
                  <a:tcPr>
                    <a:solidFill>
                      <a:schemeClr val="bg1"/>
                    </a:solidFill>
                  </a:tcPr>
                </a:tc>
                <a:extLst>
                  <a:ext uri="{0D108BD9-81ED-4DB2-BD59-A6C34878D82A}">
                    <a16:rowId xmlns:a16="http://schemas.microsoft.com/office/drawing/2014/main" val="2427238783"/>
                  </a:ext>
                </a:extLst>
              </a:tr>
              <a:tr h="625037">
                <a:tc>
                  <a:txBody>
                    <a:bodyPr/>
                    <a:lstStyle/>
                    <a:p>
                      <a:pPr algn="l"/>
                      <a:r>
                        <a:rPr lang="en-US" sz="2600" b="1">
                          <a:solidFill>
                            <a:schemeClr val="tx1"/>
                          </a:solidFill>
                          <a:latin typeface="Calibri" panose="020F0502020204030204" pitchFamily="34" charset="0"/>
                          <a:cs typeface="Calibri" panose="020F0502020204030204" pitchFamily="34" charset="0"/>
                        </a:rPr>
                        <a:t>4 Analysis</a:t>
                      </a:r>
                    </a:p>
                  </a:txBody>
                  <a:tcPr>
                    <a:solidFill>
                      <a:schemeClr val="accent2">
                        <a:lumMod val="40000"/>
                        <a:lumOff val="60000"/>
                      </a:schemeClr>
                    </a:solidFill>
                  </a:tcPr>
                </a:tc>
                <a:tc>
                  <a:txBody>
                    <a:bodyPr/>
                    <a:lstStyle/>
                    <a:p>
                      <a:pPr algn="l"/>
                      <a:r>
                        <a:rPr lang="en-US" sz="2600">
                          <a:latin typeface="Calibri" panose="020F0502020204030204" pitchFamily="34" charset="0"/>
                          <a:cs typeface="Calibri" panose="020F0502020204030204" pitchFamily="34" charset="0"/>
                        </a:rPr>
                        <a:t>Compare, separate, differentiate, contrast, break down, classify</a:t>
                      </a:r>
                    </a:p>
                  </a:txBody>
                  <a:tcPr>
                    <a:solidFill>
                      <a:schemeClr val="bg1"/>
                    </a:solidFill>
                  </a:tcPr>
                </a:tc>
                <a:extLst>
                  <a:ext uri="{0D108BD9-81ED-4DB2-BD59-A6C34878D82A}">
                    <a16:rowId xmlns:a16="http://schemas.microsoft.com/office/drawing/2014/main" val="3483622755"/>
                  </a:ext>
                </a:extLst>
              </a:tr>
              <a:tr h="625037">
                <a:tc>
                  <a:txBody>
                    <a:bodyPr/>
                    <a:lstStyle/>
                    <a:p>
                      <a:pPr algn="l"/>
                      <a:r>
                        <a:rPr lang="en-US" sz="2600" b="1">
                          <a:solidFill>
                            <a:schemeClr val="tx1"/>
                          </a:solidFill>
                          <a:latin typeface="Calibri" panose="020F0502020204030204" pitchFamily="34" charset="0"/>
                          <a:cs typeface="Calibri" panose="020F0502020204030204" pitchFamily="34" charset="0"/>
                        </a:rPr>
                        <a:t>3 Application</a:t>
                      </a:r>
                    </a:p>
                  </a:txBody>
                  <a:tcPr>
                    <a:solidFill>
                      <a:schemeClr val="accent2">
                        <a:lumMod val="40000"/>
                        <a:lumOff val="60000"/>
                      </a:schemeClr>
                    </a:solidFill>
                  </a:tcPr>
                </a:tc>
                <a:tc>
                  <a:txBody>
                    <a:bodyPr/>
                    <a:lstStyle/>
                    <a:p>
                      <a:pPr algn="l"/>
                      <a:r>
                        <a:rPr lang="en-US" sz="2600">
                          <a:latin typeface="Calibri" panose="020F0502020204030204" pitchFamily="34" charset="0"/>
                          <a:cs typeface="Calibri" panose="020F0502020204030204" pitchFamily="34" charset="0"/>
                        </a:rPr>
                        <a:t>Predict, select, assess, find, show, use, construct, compute, solve</a:t>
                      </a:r>
                    </a:p>
                  </a:txBody>
                  <a:tcPr>
                    <a:solidFill>
                      <a:schemeClr val="bg1"/>
                    </a:solidFill>
                  </a:tcPr>
                </a:tc>
                <a:extLst>
                  <a:ext uri="{0D108BD9-81ED-4DB2-BD59-A6C34878D82A}">
                    <a16:rowId xmlns:a16="http://schemas.microsoft.com/office/drawing/2014/main" val="2676558574"/>
                  </a:ext>
                </a:extLst>
              </a:tr>
              <a:tr h="516156">
                <a:tc>
                  <a:txBody>
                    <a:bodyPr/>
                    <a:lstStyle/>
                    <a:p>
                      <a:pPr algn="l"/>
                      <a:r>
                        <a:rPr lang="en-US" sz="2600" b="1">
                          <a:solidFill>
                            <a:schemeClr val="tx1"/>
                          </a:solidFill>
                          <a:latin typeface="Calibri" panose="020F0502020204030204" pitchFamily="34" charset="0"/>
                          <a:cs typeface="Calibri" panose="020F0502020204030204" pitchFamily="34" charset="0"/>
                        </a:rPr>
                        <a:t>2 Understanding</a:t>
                      </a:r>
                    </a:p>
                  </a:txBody>
                  <a:tcPr>
                    <a:solidFill>
                      <a:schemeClr val="accent2">
                        <a:lumMod val="40000"/>
                        <a:lumOff val="60000"/>
                      </a:schemeClr>
                    </a:solidFill>
                  </a:tcPr>
                </a:tc>
                <a:tc>
                  <a:txBody>
                    <a:bodyPr/>
                    <a:lstStyle/>
                    <a:p>
                      <a:pPr algn="l"/>
                      <a:r>
                        <a:rPr lang="en-US" sz="2600">
                          <a:latin typeface="Calibri" panose="020F0502020204030204" pitchFamily="34" charset="0"/>
                          <a:cs typeface="Calibri" panose="020F0502020204030204" pitchFamily="34" charset="0"/>
                        </a:rPr>
                        <a:t>Identify, illustrate, represent, explain</a:t>
                      </a:r>
                    </a:p>
                  </a:txBody>
                  <a:tcPr>
                    <a:solidFill>
                      <a:schemeClr val="bg1"/>
                    </a:solidFill>
                  </a:tcPr>
                </a:tc>
                <a:extLst>
                  <a:ext uri="{0D108BD9-81ED-4DB2-BD59-A6C34878D82A}">
                    <a16:rowId xmlns:a16="http://schemas.microsoft.com/office/drawing/2014/main" val="376349719"/>
                  </a:ext>
                </a:extLst>
              </a:tr>
              <a:tr h="516156">
                <a:tc>
                  <a:txBody>
                    <a:bodyPr/>
                    <a:lstStyle/>
                    <a:p>
                      <a:pPr algn="l"/>
                      <a:r>
                        <a:rPr lang="en-US" sz="2600" b="1">
                          <a:solidFill>
                            <a:schemeClr val="tx1"/>
                          </a:solidFill>
                          <a:latin typeface="Calibri" panose="020F0502020204030204" pitchFamily="34" charset="0"/>
                          <a:cs typeface="Calibri" panose="020F0502020204030204" pitchFamily="34" charset="0"/>
                        </a:rPr>
                        <a:t>1 Knowledge</a:t>
                      </a:r>
                    </a:p>
                  </a:txBody>
                  <a:tcPr>
                    <a:solidFill>
                      <a:schemeClr val="accent2">
                        <a:lumMod val="40000"/>
                        <a:lumOff val="60000"/>
                      </a:schemeClr>
                    </a:solidFill>
                  </a:tcPr>
                </a:tc>
                <a:tc>
                  <a:txBody>
                    <a:bodyPr/>
                    <a:lstStyle/>
                    <a:p>
                      <a:r>
                        <a:rPr lang="en-US" sz="2600">
                          <a:latin typeface="Calibri" panose="020F0502020204030204" pitchFamily="34" charset="0"/>
                          <a:cs typeface="Calibri" panose="020F0502020204030204" pitchFamily="34" charset="0"/>
                        </a:rPr>
                        <a:t>Write, state, recall, </a:t>
                      </a:r>
                      <a:r>
                        <a:rPr lang="en-US" sz="2600" err="1">
                          <a:latin typeface="Calibri" panose="020F0502020204030204" pitchFamily="34" charset="0"/>
                          <a:cs typeface="Calibri" panose="020F0502020204030204" pitchFamily="34" charset="0"/>
                        </a:rPr>
                        <a:t>recognise</a:t>
                      </a:r>
                      <a:r>
                        <a:rPr lang="en-US" sz="2600">
                          <a:latin typeface="Calibri" panose="020F0502020204030204" pitchFamily="34" charset="0"/>
                          <a:cs typeface="Calibri" panose="020F0502020204030204" pitchFamily="34" charset="0"/>
                        </a:rPr>
                        <a:t>, select</a:t>
                      </a:r>
                    </a:p>
                  </a:txBody>
                  <a:tcPr>
                    <a:solidFill>
                      <a:schemeClr val="bg1"/>
                    </a:solidFill>
                  </a:tcPr>
                </a:tc>
                <a:extLst>
                  <a:ext uri="{0D108BD9-81ED-4DB2-BD59-A6C34878D82A}">
                    <a16:rowId xmlns:a16="http://schemas.microsoft.com/office/drawing/2014/main" val="2046327019"/>
                  </a:ext>
                </a:extLst>
              </a:tr>
            </a:tbl>
          </a:graphicData>
        </a:graphic>
      </p:graphicFrame>
    </p:spTree>
    <p:extLst>
      <p:ext uri="{BB962C8B-B14F-4D97-AF65-F5344CB8AC3E}">
        <p14:creationId xmlns:p14="http://schemas.microsoft.com/office/powerpoint/2010/main" val="860945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C6A507-19FA-5215-E202-C2F0DF039CED}"/>
              </a:ext>
            </a:extLst>
          </p:cNvPr>
          <p:cNvSpPr>
            <a:spLocks noGrp="1"/>
          </p:cNvSpPr>
          <p:nvPr>
            <p:ph type="title"/>
          </p:nvPr>
        </p:nvSpPr>
        <p:spPr>
          <a:xfrm>
            <a:off x="3865628" y="134535"/>
            <a:ext cx="4635742"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Graduate Attributes</a:t>
            </a:r>
            <a:endParaRPr lang="en-US" b="1">
              <a:latin typeface="Calibri" panose="020F0502020204030204" pitchFamily="34" charset="0"/>
              <a:cs typeface="Calibri" panose="020F0502020204030204" pitchFamily="34" charset="0"/>
            </a:endParaRPr>
          </a:p>
        </p:txBody>
      </p:sp>
      <p:pic>
        <p:nvPicPr>
          <p:cNvPr id="4" name="Picture 3" title="&quot;&quot;">
            <a:extLst>
              <a:ext uri="{FF2B5EF4-FFF2-40B4-BE49-F238E27FC236}">
                <a16:creationId xmlns:a16="http://schemas.microsoft.com/office/drawing/2014/main" id="{B1832093-7112-57D1-54DA-DE06697F747D}"/>
              </a:ext>
            </a:extLst>
          </p:cNvPr>
          <p:cNvPicPr>
            <a:picLocks noChangeAspect="1"/>
          </p:cNvPicPr>
          <p:nvPr/>
        </p:nvPicPr>
        <p:blipFill>
          <a:blip r:embed="rId3"/>
          <a:stretch>
            <a:fillRect/>
          </a:stretch>
        </p:blipFill>
        <p:spPr>
          <a:xfrm>
            <a:off x="264032" y="365124"/>
            <a:ext cx="1660413" cy="1325563"/>
          </a:xfrm>
          <a:prstGeom prst="rect">
            <a:avLst/>
          </a:prstGeom>
        </p:spPr>
      </p:pic>
      <p:sp>
        <p:nvSpPr>
          <p:cNvPr id="2" name="Rectangle 1">
            <a:extLst>
              <a:ext uri="{FF2B5EF4-FFF2-40B4-BE49-F238E27FC236}">
                <a16:creationId xmlns:a16="http://schemas.microsoft.com/office/drawing/2014/main" id="{D7DB27D4-7288-B84B-84EC-A19933683AA6}"/>
              </a:ext>
            </a:extLst>
          </p:cNvPr>
          <p:cNvSpPr/>
          <p:nvPr/>
        </p:nvSpPr>
        <p:spPr>
          <a:xfrm>
            <a:off x="3161478" y="1460098"/>
            <a:ext cx="5869043" cy="553998"/>
          </a:xfrm>
          <a:prstGeom prst="rect">
            <a:avLst/>
          </a:prstGeom>
        </p:spPr>
        <p:txBody>
          <a:bodyPr wrap="none">
            <a:spAutoFit/>
          </a:bodyPr>
          <a:lstStyle/>
          <a:p>
            <a:r>
              <a:rPr lang="en-GB" sz="3000" b="1">
                <a:solidFill>
                  <a:schemeClr val="tx1">
                    <a:lumMod val="95000"/>
                    <a:lumOff val="5000"/>
                  </a:schemeClr>
                </a:solidFill>
                <a:latin typeface="Calibri" panose="020F0502020204030204" pitchFamily="34" charset="0"/>
                <a:cs typeface="Calibri" panose="020F0502020204030204" pitchFamily="34" charset="0"/>
              </a:rPr>
              <a:t>University of Edinburgh graduates…</a:t>
            </a:r>
            <a:endParaRPr lang="en-US" sz="3000">
              <a:solidFill>
                <a:schemeClr val="tx1">
                  <a:lumMod val="95000"/>
                  <a:lumOff val="5000"/>
                </a:schemeClr>
              </a:solidFill>
            </a:endParaRPr>
          </a:p>
        </p:txBody>
      </p:sp>
      <p:sp>
        <p:nvSpPr>
          <p:cNvPr id="10" name="Rectangle 9" descr="Mindsets&#10;">
            <a:extLst>
              <a:ext uri="{FF2B5EF4-FFF2-40B4-BE49-F238E27FC236}">
                <a16:creationId xmlns:a16="http://schemas.microsoft.com/office/drawing/2014/main" id="{072E3CAB-E9EC-8B47-974C-7D89A971BC7E}"/>
              </a:ext>
            </a:extLst>
          </p:cNvPr>
          <p:cNvSpPr/>
          <p:nvPr/>
        </p:nvSpPr>
        <p:spPr>
          <a:xfrm>
            <a:off x="909837" y="2200839"/>
            <a:ext cx="2029215" cy="492443"/>
          </a:xfrm>
          <a:prstGeom prst="rect">
            <a:avLst/>
          </a:prstGeom>
          <a:solidFill>
            <a:schemeClr val="accent2"/>
          </a:solidFill>
          <a:ln>
            <a:solidFill>
              <a:schemeClr val="tx1">
                <a:lumMod val="75000"/>
                <a:lumOff val="25000"/>
              </a:schemeClr>
            </a:solidFill>
          </a:ln>
        </p:spPr>
        <p:txBody>
          <a:bodyPr wrap="square">
            <a:spAutoFit/>
          </a:bodyPr>
          <a:lstStyle/>
          <a:p>
            <a:pPr lvl="0" algn="ctr">
              <a:spcAft>
                <a:spcPts val="0"/>
              </a:spcAft>
            </a:pPr>
            <a:r>
              <a:rPr lang="en-GB" sz="2600" b="1">
                <a:latin typeface="Arial" panose="020B0604020202020204" pitchFamily="34" charset="0"/>
                <a:ea typeface="Times New Roman" panose="02020603050405020304" pitchFamily="18" charset="0"/>
                <a:cs typeface="Arial" panose="020B0604020202020204" pitchFamily="34" charset="0"/>
              </a:rPr>
              <a:t>Mindsets</a:t>
            </a:r>
            <a:endParaRPr lang="en-GB" sz="2400" i="1">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E3E6597F-BAF6-2B4E-ABED-A0F84A6DFD19}"/>
              </a:ext>
            </a:extLst>
          </p:cNvPr>
          <p:cNvSpPr txBox="1">
            <a:spLocks/>
          </p:cNvSpPr>
          <p:nvPr/>
        </p:nvSpPr>
        <p:spPr>
          <a:xfrm>
            <a:off x="3248978" y="2181843"/>
            <a:ext cx="7815224" cy="1804941"/>
          </a:xfrm>
          <a:prstGeom prst="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None/>
              <a:defRPr/>
            </a:pPr>
            <a:r>
              <a:rPr lang="en-GB" b="1">
                <a:latin typeface="Calibri" panose="020F0502020204030204" pitchFamily="34" charset="0"/>
                <a:cs typeface="Calibri" panose="020F0502020204030204" pitchFamily="34" charset="0"/>
              </a:rPr>
              <a:t>have:</a:t>
            </a:r>
          </a:p>
          <a:p>
            <a:pPr marL="457200" lvl="1" indent="0">
              <a:buNone/>
              <a:defRPr/>
            </a:pPr>
            <a:r>
              <a:rPr lang="en-GB">
                <a:latin typeface="Calibri" panose="020F0502020204030204" pitchFamily="34" charset="0"/>
                <a:cs typeface="Calibri" panose="020F0502020204030204" pitchFamily="34" charset="0"/>
              </a:rPr>
              <a:t>1) curiosity for learning that makes a positive difference</a:t>
            </a:r>
          </a:p>
          <a:p>
            <a:pPr marL="457200" lvl="1" indent="0">
              <a:buNone/>
              <a:defRPr/>
            </a:pPr>
            <a:r>
              <a:rPr lang="en-GB">
                <a:latin typeface="Calibri" panose="020F0502020204030204" pitchFamily="34" charset="0"/>
                <a:cs typeface="Calibri" panose="020F0502020204030204" pitchFamily="34" charset="0"/>
              </a:rPr>
              <a:t>2) courage to expand and fulfil their potential</a:t>
            </a:r>
          </a:p>
          <a:p>
            <a:pPr marL="457200" lvl="1" indent="0">
              <a:buNone/>
              <a:defRPr/>
            </a:pPr>
            <a:r>
              <a:rPr lang="en-GB">
                <a:latin typeface="Calibri" panose="020F0502020204030204" pitchFamily="34" charset="0"/>
                <a:cs typeface="Calibri" panose="020F0502020204030204" pitchFamily="34" charset="0"/>
              </a:rPr>
              <a:t>3) passion to engage locally and globally</a:t>
            </a:r>
          </a:p>
          <a:p>
            <a:pPr marL="457200" lvl="1" indent="0">
              <a:buNone/>
              <a:defRPr/>
            </a:pPr>
            <a:endParaRPr lang="en-GB">
              <a:latin typeface="Calibri" panose="020F0502020204030204" pitchFamily="34" charset="0"/>
              <a:cs typeface="Calibri" panose="020F0502020204030204" pitchFamily="34" charset="0"/>
            </a:endParaRPr>
          </a:p>
        </p:txBody>
      </p:sp>
      <p:sp>
        <p:nvSpPr>
          <p:cNvPr id="11" name="Rectangle 10" descr="Behaviours&#10;">
            <a:extLst>
              <a:ext uri="{FF2B5EF4-FFF2-40B4-BE49-F238E27FC236}">
                <a16:creationId xmlns:a16="http://schemas.microsoft.com/office/drawing/2014/main" id="{010ED077-2A8C-2949-BDD4-D70D2847A9E4}"/>
              </a:ext>
            </a:extLst>
          </p:cNvPr>
          <p:cNvSpPr/>
          <p:nvPr/>
        </p:nvSpPr>
        <p:spPr>
          <a:xfrm>
            <a:off x="909836" y="4333887"/>
            <a:ext cx="2029216" cy="492443"/>
          </a:xfrm>
          <a:prstGeom prst="rect">
            <a:avLst/>
          </a:prstGeom>
          <a:solidFill>
            <a:schemeClr val="accent2"/>
          </a:solidFill>
          <a:ln>
            <a:solidFill>
              <a:schemeClr val="tx1">
                <a:lumMod val="75000"/>
                <a:lumOff val="25000"/>
              </a:schemeClr>
            </a:solidFill>
          </a:ln>
        </p:spPr>
        <p:txBody>
          <a:bodyPr wrap="square">
            <a:spAutoFit/>
          </a:bodyPr>
          <a:lstStyle/>
          <a:p>
            <a:pPr lvl="0" algn="ctr">
              <a:spcAft>
                <a:spcPts val="0"/>
              </a:spcAft>
            </a:pPr>
            <a:r>
              <a:rPr lang="en-GB" sz="2600" b="1">
                <a:latin typeface="Arial" panose="020B0604020202020204" pitchFamily="34" charset="0"/>
                <a:ea typeface="Times New Roman" panose="02020603050405020304" pitchFamily="18" charset="0"/>
                <a:cs typeface="Arial" panose="020B0604020202020204" pitchFamily="34" charset="0"/>
              </a:rPr>
              <a:t>Behaviours</a:t>
            </a:r>
            <a:endParaRPr lang="en-GB" sz="2400" i="1">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AFC00E52-48EE-E8D1-B4BB-22A53E38AE08}"/>
              </a:ext>
            </a:extLst>
          </p:cNvPr>
          <p:cNvSpPr txBox="1">
            <a:spLocks/>
          </p:cNvSpPr>
          <p:nvPr/>
        </p:nvSpPr>
        <p:spPr>
          <a:xfrm>
            <a:off x="3248978" y="4333887"/>
            <a:ext cx="7815224" cy="2128029"/>
          </a:xfrm>
          <a:prstGeom prst="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None/>
              <a:defRPr/>
            </a:pPr>
            <a:r>
              <a:rPr lang="en-GB" b="1">
                <a:latin typeface="Calibri" panose="020F0502020204030204" pitchFamily="34" charset="0"/>
                <a:cs typeface="Calibri" panose="020F0502020204030204" pitchFamily="34" charset="0"/>
              </a:rPr>
              <a:t>a</a:t>
            </a:r>
            <a:r>
              <a:rPr lang="en-GB" sz="2400" b="1">
                <a:latin typeface="Calibri" panose="020F0502020204030204" pitchFamily="34" charset="0"/>
                <a:cs typeface="Calibri" panose="020F0502020204030204" pitchFamily="34" charset="0"/>
              </a:rPr>
              <a:t>re:</a:t>
            </a:r>
          </a:p>
          <a:p>
            <a:pPr marL="457200" lvl="1" indent="0">
              <a:buNone/>
              <a:defRPr/>
            </a:pPr>
            <a:r>
              <a:rPr lang="en-GB">
                <a:latin typeface="Calibri" panose="020F0502020204030204" pitchFamily="34" charset="0"/>
                <a:cs typeface="Calibri" panose="020F0502020204030204" pitchFamily="34" charset="0"/>
              </a:rPr>
              <a:t>4) creative problem solvers and researchers</a:t>
            </a:r>
          </a:p>
          <a:p>
            <a:pPr marL="457200" lvl="1" indent="0">
              <a:buNone/>
              <a:defRPr/>
            </a:pPr>
            <a:r>
              <a:rPr lang="en-GB">
                <a:latin typeface="Calibri" panose="020F0502020204030204" pitchFamily="34" charset="0"/>
                <a:cs typeface="Calibri" panose="020F0502020204030204" pitchFamily="34" charset="0"/>
              </a:rPr>
              <a:t>5) critical and reflective thinkers</a:t>
            </a:r>
          </a:p>
          <a:p>
            <a:pPr marL="457200" lvl="1" indent="0">
              <a:buNone/>
              <a:defRPr/>
            </a:pPr>
            <a:r>
              <a:rPr lang="en-GB">
                <a:latin typeface="Calibri" panose="020F0502020204030204" pitchFamily="34" charset="0"/>
                <a:cs typeface="Calibri" panose="020F0502020204030204" pitchFamily="34" charset="0"/>
              </a:rPr>
              <a:t>6) effective and influential contributors</a:t>
            </a:r>
          </a:p>
          <a:p>
            <a:pPr marL="457200" lvl="1" indent="0">
              <a:buNone/>
              <a:defRPr/>
            </a:pPr>
            <a:r>
              <a:rPr lang="en-GB">
                <a:latin typeface="Calibri" panose="020F0502020204030204" pitchFamily="34" charset="0"/>
                <a:cs typeface="Calibri" panose="020F0502020204030204" pitchFamily="34" charset="0"/>
              </a:rPr>
              <a:t>7) skilled communicators</a:t>
            </a:r>
          </a:p>
        </p:txBody>
      </p:sp>
    </p:spTree>
    <p:extLst>
      <p:ext uri="{BB962C8B-B14F-4D97-AF65-F5344CB8AC3E}">
        <p14:creationId xmlns:p14="http://schemas.microsoft.com/office/powerpoint/2010/main" val="382627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33E902-A0F6-90E4-20D9-603E5E42E715}"/>
              </a:ext>
            </a:extLst>
          </p:cNvPr>
          <p:cNvSpPr>
            <a:spLocks noGrp="1"/>
          </p:cNvSpPr>
          <p:nvPr>
            <p:ph type="title"/>
          </p:nvPr>
        </p:nvSpPr>
        <p:spPr>
          <a:xfrm>
            <a:off x="3032547" y="253622"/>
            <a:ext cx="5884531"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Assessment and Feedback</a:t>
            </a:r>
            <a:endParaRPr lang="en-GB" b="1">
              <a:effectLst/>
              <a:latin typeface="Calibri" panose="020F0502020204030204" pitchFamily="34" charset="0"/>
              <a:cs typeface="Calibri" panose="020F0502020204030204" pitchFamily="34" charset="0"/>
            </a:endParaRPr>
          </a:p>
        </p:txBody>
      </p:sp>
      <p:pic>
        <p:nvPicPr>
          <p:cNvPr id="4" name="Picture 3" title="&quot;&quot;">
            <a:extLst>
              <a:ext uri="{FF2B5EF4-FFF2-40B4-BE49-F238E27FC236}">
                <a16:creationId xmlns:a16="http://schemas.microsoft.com/office/drawing/2014/main" id="{0071A723-BBEC-8F85-C910-3F3F2046F9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sp>
        <p:nvSpPr>
          <p:cNvPr id="6" name="TextBox 5">
            <a:extLst>
              <a:ext uri="{FF2B5EF4-FFF2-40B4-BE49-F238E27FC236}">
                <a16:creationId xmlns:a16="http://schemas.microsoft.com/office/drawing/2014/main" id="{F66CD594-B28E-45E2-B205-3D05ACC8E6B4}"/>
              </a:ext>
            </a:extLst>
          </p:cNvPr>
          <p:cNvSpPr txBox="1"/>
          <p:nvPr/>
        </p:nvSpPr>
        <p:spPr>
          <a:xfrm>
            <a:off x="2509267" y="1667321"/>
            <a:ext cx="9143999" cy="49244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600">
                <a:latin typeface="Calibri" panose="020F0502020204030204" pitchFamily="34" charset="0"/>
                <a:cs typeface="Calibri" panose="020F0502020204030204" pitchFamily="34" charset="0"/>
              </a:rPr>
              <a:t>Check assessment and learning outcome alignment.</a:t>
            </a:r>
            <a:endParaRPr lang="en-US" sz="2600">
              <a:latin typeface="Calibri" panose="020F0502020204030204" pitchFamily="34" charset="0"/>
              <a:cs typeface="Calibri" panose="020F0502020204030204" pitchFamily="34" charset="0"/>
            </a:endParaRPr>
          </a:p>
        </p:txBody>
      </p:sp>
      <p:graphicFrame>
        <p:nvGraphicFramePr>
          <p:cNvPr id="2" name="Table 1" title="mapping assessment to learning outcomes">
            <a:extLst>
              <a:ext uri="{FF2B5EF4-FFF2-40B4-BE49-F238E27FC236}">
                <a16:creationId xmlns:a16="http://schemas.microsoft.com/office/drawing/2014/main" id="{E8EBC1CE-4197-F546-B29B-F6599C6870E3}"/>
              </a:ext>
            </a:extLst>
          </p:cNvPr>
          <p:cNvGraphicFramePr>
            <a:graphicFrameLocks noGrp="1"/>
          </p:cNvGraphicFramePr>
          <p:nvPr>
            <p:extLst>
              <p:ext uri="{D42A27DB-BD31-4B8C-83A1-F6EECF244321}">
                <p14:modId xmlns:p14="http://schemas.microsoft.com/office/powerpoint/2010/main" val="2462232477"/>
              </p:ext>
            </p:extLst>
          </p:nvPr>
        </p:nvGraphicFramePr>
        <p:xfrm>
          <a:off x="1344612" y="2382050"/>
          <a:ext cx="9817623" cy="3364515"/>
        </p:xfrm>
        <a:graphic>
          <a:graphicData uri="http://schemas.openxmlformats.org/drawingml/2006/table">
            <a:tbl>
              <a:tblPr firstRow="1" bandRow="1">
                <a:tableStyleId>{5940675A-B579-460E-94D1-54222C63F5DA}</a:tableStyleId>
              </a:tblPr>
              <a:tblGrid>
                <a:gridCol w="859969">
                  <a:extLst>
                    <a:ext uri="{9D8B030D-6E8A-4147-A177-3AD203B41FA5}">
                      <a16:colId xmlns:a16="http://schemas.microsoft.com/office/drawing/2014/main" val="4095867992"/>
                    </a:ext>
                  </a:extLst>
                </a:gridCol>
                <a:gridCol w="1255322">
                  <a:extLst>
                    <a:ext uri="{9D8B030D-6E8A-4147-A177-3AD203B41FA5}">
                      <a16:colId xmlns:a16="http://schemas.microsoft.com/office/drawing/2014/main" val="2984172895"/>
                    </a:ext>
                  </a:extLst>
                </a:gridCol>
                <a:gridCol w="1899909">
                  <a:extLst>
                    <a:ext uri="{9D8B030D-6E8A-4147-A177-3AD203B41FA5}">
                      <a16:colId xmlns:a16="http://schemas.microsoft.com/office/drawing/2014/main" val="2730742679"/>
                    </a:ext>
                  </a:extLst>
                </a:gridCol>
                <a:gridCol w="2933963">
                  <a:extLst>
                    <a:ext uri="{9D8B030D-6E8A-4147-A177-3AD203B41FA5}">
                      <a16:colId xmlns:a16="http://schemas.microsoft.com/office/drawing/2014/main" val="3776784142"/>
                    </a:ext>
                  </a:extLst>
                </a:gridCol>
                <a:gridCol w="2868460">
                  <a:extLst>
                    <a:ext uri="{9D8B030D-6E8A-4147-A177-3AD203B41FA5}">
                      <a16:colId xmlns:a16="http://schemas.microsoft.com/office/drawing/2014/main" val="1554697069"/>
                    </a:ext>
                  </a:extLst>
                </a:gridCol>
              </a:tblGrid>
              <a:tr h="672903">
                <a:tc>
                  <a:txBody>
                    <a:bodyPr/>
                    <a:lstStyle/>
                    <a:p>
                      <a:pPr algn="ctr"/>
                      <a:endParaRPr lang="en-US" sz="2600">
                        <a:latin typeface="Calibri" panose="020F0502020204030204" pitchFamily="34" charset="0"/>
                        <a:cs typeface="Calibri" panose="020F0502020204030204" pitchFamily="34" charset="0"/>
                      </a:endParaRPr>
                    </a:p>
                  </a:txBody>
                  <a:tcPr>
                    <a:lnL w="12700" cmpd="sng">
                      <a:noFill/>
                    </a:lnL>
                    <a:lnR w="12700" cap="flat" cmpd="sng" algn="ctr">
                      <a:solidFill>
                        <a:schemeClr val="accent1"/>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600" b="1">
                          <a:solidFill>
                            <a:schemeClr val="tx1"/>
                          </a:solidFill>
                          <a:latin typeface="Calibri" panose="020F0502020204030204" pitchFamily="34" charset="0"/>
                          <a:cs typeface="Calibri" panose="020F0502020204030204" pitchFamily="34" charset="0"/>
                        </a:rPr>
                        <a:t>Essay</a:t>
                      </a:r>
                    </a:p>
                  </a:txBody>
                  <a:tcPr>
                    <a:lnL w="12700" cap="flat" cmpd="sng" algn="ctr">
                      <a:solidFill>
                        <a:schemeClr val="accent1"/>
                      </a:solidFill>
                      <a:prstDash val="solid"/>
                      <a:round/>
                      <a:headEnd type="none" w="med" len="med"/>
                      <a:tailEnd type="none" w="med" len="med"/>
                    </a:lnL>
                    <a:solidFill>
                      <a:schemeClr val="accent2">
                        <a:lumMod val="40000"/>
                        <a:lumOff val="60000"/>
                      </a:schemeClr>
                    </a:solidFill>
                  </a:tcPr>
                </a:tc>
                <a:tc>
                  <a:txBody>
                    <a:bodyPr/>
                    <a:lstStyle/>
                    <a:p>
                      <a:pPr algn="ctr"/>
                      <a:r>
                        <a:rPr lang="en-US" sz="2600" b="1">
                          <a:solidFill>
                            <a:schemeClr val="tx1"/>
                          </a:solidFill>
                          <a:latin typeface="Calibri" panose="020F0502020204030204" pitchFamily="34" charset="0"/>
                          <a:cs typeface="Calibri" panose="020F0502020204030204" pitchFamily="34" charset="0"/>
                        </a:rPr>
                        <a:t>Class test</a:t>
                      </a:r>
                    </a:p>
                  </a:txBody>
                  <a:tcPr>
                    <a:solidFill>
                      <a:schemeClr val="accent2">
                        <a:lumMod val="40000"/>
                        <a:lumOff val="60000"/>
                      </a:schemeClr>
                    </a:solidFill>
                  </a:tcPr>
                </a:tc>
                <a:tc>
                  <a:txBody>
                    <a:bodyPr/>
                    <a:lstStyle/>
                    <a:p>
                      <a:pPr algn="ctr"/>
                      <a:r>
                        <a:rPr lang="en-US" sz="2600" b="1">
                          <a:solidFill>
                            <a:schemeClr val="tx1"/>
                          </a:solidFill>
                          <a:latin typeface="Calibri" panose="020F0502020204030204" pitchFamily="34" charset="0"/>
                          <a:cs typeface="Calibri" panose="020F0502020204030204" pitchFamily="34" charset="0"/>
                        </a:rPr>
                        <a:t>Group presentation</a:t>
                      </a:r>
                    </a:p>
                  </a:txBody>
                  <a:tcPr>
                    <a:solidFill>
                      <a:schemeClr val="accent2">
                        <a:lumMod val="40000"/>
                        <a:lumOff val="60000"/>
                      </a:schemeClr>
                    </a:solidFill>
                  </a:tcPr>
                </a:tc>
                <a:tc>
                  <a:txBody>
                    <a:bodyPr/>
                    <a:lstStyle/>
                    <a:p>
                      <a:pPr algn="ctr"/>
                      <a:r>
                        <a:rPr lang="en-US" sz="2600" b="1">
                          <a:solidFill>
                            <a:schemeClr val="tx1"/>
                          </a:solidFill>
                          <a:latin typeface="Calibri" panose="020F0502020204030204" pitchFamily="34" charset="0"/>
                          <a:cs typeface="Calibri" panose="020F0502020204030204" pitchFamily="34" charset="0"/>
                        </a:rPr>
                        <a:t>End of course exam</a:t>
                      </a:r>
                    </a:p>
                  </a:txBody>
                  <a:tcPr>
                    <a:solidFill>
                      <a:schemeClr val="accent2">
                        <a:lumMod val="40000"/>
                        <a:lumOff val="60000"/>
                      </a:schemeClr>
                    </a:solidFill>
                  </a:tcPr>
                </a:tc>
                <a:extLst>
                  <a:ext uri="{0D108BD9-81ED-4DB2-BD59-A6C34878D82A}">
                    <a16:rowId xmlns:a16="http://schemas.microsoft.com/office/drawing/2014/main" val="4273343847"/>
                  </a:ext>
                </a:extLst>
              </a:tr>
              <a:tr h="672903">
                <a:tc>
                  <a:txBody>
                    <a:bodyPr/>
                    <a:lstStyle/>
                    <a:p>
                      <a:pPr algn="ctr"/>
                      <a:r>
                        <a:rPr lang="en-US" sz="2600" b="1">
                          <a:solidFill>
                            <a:schemeClr val="tx1"/>
                          </a:solidFill>
                          <a:latin typeface="Calibri" panose="020F0502020204030204" pitchFamily="34" charset="0"/>
                          <a:cs typeface="Calibri" panose="020F0502020204030204" pitchFamily="34" charset="0"/>
                        </a:rPr>
                        <a:t>LO1</a:t>
                      </a:r>
                    </a:p>
                  </a:txBody>
                  <a:tcPr>
                    <a:lnT w="12700" cap="flat" cmpd="sng" algn="ctr">
                      <a:solidFill>
                        <a:schemeClr val="accent1"/>
                      </a:solidFill>
                      <a:prstDash val="solid"/>
                      <a:round/>
                      <a:headEnd type="none" w="med" len="med"/>
                      <a:tailEnd type="none" w="med" len="med"/>
                    </a:lnT>
                    <a:solidFill>
                      <a:schemeClr val="accent2">
                        <a:lumMod val="40000"/>
                        <a:lumOff val="60000"/>
                      </a:schemeClr>
                    </a:solidFill>
                  </a:tcPr>
                </a:tc>
                <a:tc>
                  <a:txBody>
                    <a:bodyPr/>
                    <a:lstStyle/>
                    <a:p>
                      <a:pPr algn="ctr"/>
                      <a:r>
                        <a:rPr lang="en-GB" sz="2600" kern="1200">
                          <a:effectLst/>
                          <a:latin typeface="Calibri" panose="020F0502020204030204" pitchFamily="34" charset="0"/>
                          <a:cs typeface="Calibri" panose="020F0502020204030204" pitchFamily="34" charset="0"/>
                        </a:rPr>
                        <a:t>✔</a:t>
                      </a: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r>
                        <a:rPr lang="en-GB" sz="2600" kern="1200">
                          <a:effectLst/>
                          <a:latin typeface="Calibri" panose="020F0502020204030204" pitchFamily="34" charset="0"/>
                          <a:cs typeface="Calibri" panose="020F0502020204030204" pitchFamily="34" charset="0"/>
                        </a:rPr>
                        <a:t>✔</a:t>
                      </a: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endParaRPr lang="en-US" sz="2600">
                        <a:latin typeface="Calibri" panose="020F0502020204030204" pitchFamily="34" charset="0"/>
                        <a:cs typeface="Calibri" panose="020F0502020204030204" pitchFamily="34" charset="0"/>
                      </a:endParaRPr>
                    </a:p>
                  </a:txBody>
                  <a:tcPr>
                    <a:solidFill>
                      <a:schemeClr val="bg1"/>
                    </a:solidFill>
                  </a:tcPr>
                </a:tc>
                <a:extLst>
                  <a:ext uri="{0D108BD9-81ED-4DB2-BD59-A6C34878D82A}">
                    <a16:rowId xmlns:a16="http://schemas.microsoft.com/office/drawing/2014/main" val="2434825902"/>
                  </a:ext>
                </a:extLst>
              </a:tr>
              <a:tr h="672903">
                <a:tc>
                  <a:txBody>
                    <a:bodyPr/>
                    <a:lstStyle/>
                    <a:p>
                      <a:pPr algn="ctr"/>
                      <a:r>
                        <a:rPr lang="en-US" sz="2600" b="1">
                          <a:solidFill>
                            <a:schemeClr val="tx1"/>
                          </a:solidFill>
                          <a:latin typeface="Calibri" panose="020F0502020204030204" pitchFamily="34" charset="0"/>
                          <a:cs typeface="Calibri" panose="020F0502020204030204" pitchFamily="34" charset="0"/>
                        </a:rPr>
                        <a:t>LO2</a:t>
                      </a:r>
                    </a:p>
                  </a:txBody>
                  <a:tcPr>
                    <a:solidFill>
                      <a:schemeClr val="accent2">
                        <a:lumMod val="40000"/>
                        <a:lumOff val="60000"/>
                      </a:schemeClr>
                    </a:solidFill>
                  </a:tcPr>
                </a:tc>
                <a:tc>
                  <a:txBody>
                    <a:bodyPr/>
                    <a:lstStyle/>
                    <a:p>
                      <a:pPr algn="ctr"/>
                      <a:r>
                        <a:rPr lang="en-GB" sz="2600" kern="1200">
                          <a:effectLst/>
                          <a:latin typeface="Calibri" panose="020F0502020204030204" pitchFamily="34" charset="0"/>
                          <a:cs typeface="Calibri" panose="020F0502020204030204" pitchFamily="34" charset="0"/>
                        </a:rPr>
                        <a:t>✔</a:t>
                      </a: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r>
                        <a:rPr lang="en-GB" sz="2600" kern="1200">
                          <a:effectLst/>
                          <a:latin typeface="Calibri" panose="020F0502020204030204" pitchFamily="34" charset="0"/>
                          <a:cs typeface="Calibri" panose="020F0502020204030204" pitchFamily="34" charset="0"/>
                        </a:rPr>
                        <a:t>✔</a:t>
                      </a:r>
                      <a:endParaRPr lang="en-US" sz="2600">
                        <a:latin typeface="Calibri" panose="020F0502020204030204" pitchFamily="34" charset="0"/>
                        <a:cs typeface="Calibri" panose="020F0502020204030204" pitchFamily="34" charset="0"/>
                      </a:endParaRPr>
                    </a:p>
                  </a:txBody>
                  <a:tcPr>
                    <a:solidFill>
                      <a:schemeClr val="bg1"/>
                    </a:solidFill>
                  </a:tcPr>
                </a:tc>
                <a:extLst>
                  <a:ext uri="{0D108BD9-81ED-4DB2-BD59-A6C34878D82A}">
                    <a16:rowId xmlns:a16="http://schemas.microsoft.com/office/drawing/2014/main" val="4244361689"/>
                  </a:ext>
                </a:extLst>
              </a:tr>
              <a:tr h="672903">
                <a:tc>
                  <a:txBody>
                    <a:bodyPr/>
                    <a:lstStyle/>
                    <a:p>
                      <a:pPr algn="ctr"/>
                      <a:r>
                        <a:rPr lang="en-US" sz="2600" b="1">
                          <a:solidFill>
                            <a:schemeClr val="tx1"/>
                          </a:solidFill>
                          <a:latin typeface="Calibri" panose="020F0502020204030204" pitchFamily="34" charset="0"/>
                          <a:cs typeface="Calibri" panose="020F0502020204030204" pitchFamily="34" charset="0"/>
                        </a:rPr>
                        <a:t>LO3</a:t>
                      </a:r>
                    </a:p>
                  </a:txBody>
                  <a:tcPr>
                    <a:solidFill>
                      <a:schemeClr val="accent2">
                        <a:lumMod val="40000"/>
                        <a:lumOff val="60000"/>
                      </a:schemeClr>
                    </a:solidFill>
                  </a:tcPr>
                </a:tc>
                <a:tc>
                  <a:txBody>
                    <a:bodyPr/>
                    <a:lstStyle/>
                    <a:p>
                      <a:pPr algn="ct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r>
                        <a:rPr lang="en-GB" sz="2600" kern="1200">
                          <a:effectLst/>
                          <a:latin typeface="Calibri" panose="020F0502020204030204" pitchFamily="34" charset="0"/>
                          <a:cs typeface="Calibri" panose="020F0502020204030204" pitchFamily="34" charset="0"/>
                        </a:rPr>
                        <a:t>✔</a:t>
                      </a: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r>
                        <a:rPr lang="en-GB" sz="2600" kern="1200">
                          <a:effectLst/>
                          <a:latin typeface="Calibri" panose="020F0502020204030204" pitchFamily="34" charset="0"/>
                          <a:cs typeface="Calibri" panose="020F0502020204030204" pitchFamily="34" charset="0"/>
                        </a:rPr>
                        <a:t>✔</a:t>
                      </a:r>
                      <a:endParaRPr lang="en-US" sz="2600">
                        <a:latin typeface="Calibri" panose="020F0502020204030204" pitchFamily="34" charset="0"/>
                        <a:cs typeface="Calibri" panose="020F0502020204030204" pitchFamily="34" charset="0"/>
                      </a:endParaRPr>
                    </a:p>
                  </a:txBody>
                  <a:tcPr>
                    <a:solidFill>
                      <a:schemeClr val="bg1"/>
                    </a:solidFill>
                  </a:tcPr>
                </a:tc>
                <a:extLst>
                  <a:ext uri="{0D108BD9-81ED-4DB2-BD59-A6C34878D82A}">
                    <a16:rowId xmlns:a16="http://schemas.microsoft.com/office/drawing/2014/main" val="3802620841"/>
                  </a:ext>
                </a:extLst>
              </a:tr>
              <a:tr h="672903">
                <a:tc>
                  <a:txBody>
                    <a:bodyPr/>
                    <a:lstStyle/>
                    <a:p>
                      <a:pPr algn="ctr"/>
                      <a:r>
                        <a:rPr lang="en-US" sz="2600" b="1">
                          <a:solidFill>
                            <a:schemeClr val="tx1"/>
                          </a:solidFill>
                          <a:latin typeface="Calibri" panose="020F0502020204030204" pitchFamily="34" charset="0"/>
                          <a:cs typeface="Calibri" panose="020F0502020204030204" pitchFamily="34" charset="0"/>
                        </a:rPr>
                        <a:t>LO4</a:t>
                      </a:r>
                    </a:p>
                  </a:txBody>
                  <a:tcPr>
                    <a:solidFill>
                      <a:schemeClr val="accent2">
                        <a:lumMod val="40000"/>
                        <a:lumOff val="60000"/>
                      </a:schemeClr>
                    </a:solidFill>
                  </a:tcPr>
                </a:tc>
                <a:tc>
                  <a:txBody>
                    <a:bodyPr/>
                    <a:lstStyle/>
                    <a:p>
                      <a:pPr algn="ct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r>
                        <a:rPr lang="en-GB" sz="2600" kern="1200">
                          <a:effectLst/>
                          <a:latin typeface="Calibri" panose="020F0502020204030204" pitchFamily="34" charset="0"/>
                          <a:cs typeface="Calibri" panose="020F0502020204030204" pitchFamily="34" charset="0"/>
                        </a:rPr>
                        <a:t>✔</a:t>
                      </a: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endParaRPr lang="en-US" sz="2600">
                        <a:latin typeface="Calibri" panose="020F0502020204030204" pitchFamily="34" charset="0"/>
                        <a:cs typeface="Calibri" panose="020F0502020204030204" pitchFamily="34" charset="0"/>
                      </a:endParaRPr>
                    </a:p>
                  </a:txBody>
                  <a:tcPr>
                    <a:solidFill>
                      <a:schemeClr val="bg1"/>
                    </a:solidFill>
                  </a:tcPr>
                </a:tc>
                <a:tc>
                  <a:txBody>
                    <a:bodyPr/>
                    <a:lstStyle/>
                    <a:p>
                      <a:pPr algn="ctr"/>
                      <a:endParaRPr lang="en-US" sz="2600">
                        <a:latin typeface="Calibri" panose="020F0502020204030204" pitchFamily="34" charset="0"/>
                        <a:cs typeface="Calibri" panose="020F0502020204030204" pitchFamily="34" charset="0"/>
                      </a:endParaRPr>
                    </a:p>
                  </a:txBody>
                  <a:tcPr>
                    <a:solidFill>
                      <a:schemeClr val="bg1"/>
                    </a:solidFill>
                  </a:tcPr>
                </a:tc>
                <a:extLst>
                  <a:ext uri="{0D108BD9-81ED-4DB2-BD59-A6C34878D82A}">
                    <a16:rowId xmlns:a16="http://schemas.microsoft.com/office/drawing/2014/main" val="3931870903"/>
                  </a:ext>
                </a:extLst>
              </a:tr>
            </a:tbl>
          </a:graphicData>
        </a:graphic>
      </p:graphicFrame>
      <p:pic>
        <p:nvPicPr>
          <p:cNvPr id="8" name="Picture 7" descr="Time">
            <a:extLst>
              <a:ext uri="{FF2B5EF4-FFF2-40B4-BE49-F238E27FC236}">
                <a16:creationId xmlns:a16="http://schemas.microsoft.com/office/drawing/2014/main" id="{3658DD50-D766-E64D-A424-DBC34B08D41D}"/>
              </a:ext>
            </a:extLst>
          </p:cNvPr>
          <p:cNvPicPr>
            <a:picLocks noChangeAspect="1"/>
          </p:cNvPicPr>
          <p:nvPr/>
        </p:nvPicPr>
        <p:blipFill>
          <a:blip r:embed="rId4">
            <a:duotone>
              <a:prstClr val="black"/>
              <a:srgbClr val="1F84A6">
                <a:tint val="45000"/>
                <a:satMod val="400000"/>
              </a:srgbClr>
            </a:duotone>
          </a:blip>
          <a:stretch>
            <a:fillRect/>
          </a:stretch>
        </p:blipFill>
        <p:spPr>
          <a:xfrm>
            <a:off x="10242452" y="6262502"/>
            <a:ext cx="529166" cy="529166"/>
          </a:xfrm>
          <a:prstGeom prst="rect">
            <a:avLst/>
          </a:prstGeom>
        </p:spPr>
      </p:pic>
      <p:sp>
        <p:nvSpPr>
          <p:cNvPr id="7" name="Content Placeholder 2">
            <a:extLst>
              <a:ext uri="{FF2B5EF4-FFF2-40B4-BE49-F238E27FC236}">
                <a16:creationId xmlns:a16="http://schemas.microsoft.com/office/drawing/2014/main" id="{7C1D6CFD-AE7B-D148-8E0A-734C2F938A15}"/>
              </a:ext>
            </a:extLst>
          </p:cNvPr>
          <p:cNvSpPr txBox="1">
            <a:spLocks/>
          </p:cNvSpPr>
          <p:nvPr/>
        </p:nvSpPr>
        <p:spPr>
          <a:xfrm>
            <a:off x="10726462" y="6327144"/>
            <a:ext cx="1465538" cy="399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a:latin typeface="Arial" panose="020B0604020202020204" pitchFamily="34" charset="0"/>
                <a:cs typeface="Arial" panose="020B0604020202020204" pitchFamily="34" charset="0"/>
              </a:rPr>
              <a:t>15 mins</a:t>
            </a:r>
          </a:p>
        </p:txBody>
      </p:sp>
    </p:spTree>
    <p:extLst>
      <p:ext uri="{BB962C8B-B14F-4D97-AF65-F5344CB8AC3E}">
        <p14:creationId xmlns:p14="http://schemas.microsoft.com/office/powerpoint/2010/main" val="253847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563A-70E5-02C1-69A6-F1CBC46603F6}"/>
              </a:ext>
            </a:extLst>
          </p:cNvPr>
          <p:cNvSpPr>
            <a:spLocks noGrp="1"/>
          </p:cNvSpPr>
          <p:nvPr>
            <p:ph type="title"/>
          </p:nvPr>
        </p:nvSpPr>
        <p:spPr>
          <a:xfrm>
            <a:off x="4431953" y="254000"/>
            <a:ext cx="3328093"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Storyboarding</a:t>
            </a:r>
            <a:endParaRPr lang="en-US" b="1">
              <a:latin typeface="Calibri" panose="020F0502020204030204" pitchFamily="34" charset="0"/>
              <a:cs typeface="Calibri" panose="020F0502020204030204" pitchFamily="34" charset="0"/>
            </a:endParaRPr>
          </a:p>
        </p:txBody>
      </p:sp>
      <p:pic>
        <p:nvPicPr>
          <p:cNvPr id="4" name="Picture 3" title="&quot;&quot;">
            <a:extLst>
              <a:ext uri="{FF2B5EF4-FFF2-40B4-BE49-F238E27FC236}">
                <a16:creationId xmlns:a16="http://schemas.microsoft.com/office/drawing/2014/main" id="{C397ECA9-F863-115D-D1EE-89ED50F5A3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pic>
        <p:nvPicPr>
          <p:cNvPr id="26" name="Picture 25" descr="Acquisition&#10;&#10;Learning through acquisition is what learners are doing when they are listening to a lecture or a podcast, reading from books or websites, and watching demos or videos. ">
            <a:extLst>
              <a:ext uri="{FF2B5EF4-FFF2-40B4-BE49-F238E27FC236}">
                <a16:creationId xmlns:a16="http://schemas.microsoft.com/office/drawing/2014/main" id="{5F2CD97F-DD7B-2B82-956E-2458BB48A32C}"/>
              </a:ext>
            </a:extLst>
          </p:cNvPr>
          <p:cNvPicPr>
            <a:picLocks noChangeAspect="1"/>
          </p:cNvPicPr>
          <p:nvPr/>
        </p:nvPicPr>
        <p:blipFill>
          <a:blip r:embed="rId4"/>
          <a:stretch>
            <a:fillRect/>
          </a:stretch>
        </p:blipFill>
        <p:spPr>
          <a:xfrm>
            <a:off x="357339" y="1851097"/>
            <a:ext cx="3565360" cy="2005515"/>
          </a:xfrm>
          <a:prstGeom prst="rect">
            <a:avLst/>
          </a:prstGeom>
        </p:spPr>
      </p:pic>
      <p:pic>
        <p:nvPicPr>
          <p:cNvPr id="28" name="Picture 27" descr="Collaboration&#10;&#10;Learning through collaboration embraces mainly discussion, practice, and production.  Building on investigations and acquisition is about taking part in the process of knowledge building.">
            <a:extLst>
              <a:ext uri="{FF2B5EF4-FFF2-40B4-BE49-F238E27FC236}">
                <a16:creationId xmlns:a16="http://schemas.microsoft.com/office/drawing/2014/main" id="{EE179A6E-0277-E49F-411D-7BEC31E85821}"/>
              </a:ext>
            </a:extLst>
          </p:cNvPr>
          <p:cNvPicPr>
            <a:picLocks noChangeAspect="1"/>
          </p:cNvPicPr>
          <p:nvPr/>
        </p:nvPicPr>
        <p:blipFill>
          <a:blip r:embed="rId5"/>
          <a:stretch>
            <a:fillRect/>
          </a:stretch>
        </p:blipFill>
        <p:spPr>
          <a:xfrm>
            <a:off x="4294725" y="1851097"/>
            <a:ext cx="3565360" cy="2005515"/>
          </a:xfrm>
          <a:prstGeom prst="rect">
            <a:avLst/>
          </a:prstGeom>
        </p:spPr>
      </p:pic>
      <p:pic>
        <p:nvPicPr>
          <p:cNvPr id="30" name="Picture 29" descr="Discussion&#10;&#10;Learning through discussion requires the learner to articulate their ideas and questions, and to challenge and respond to the ideas and questions from the teacher and / or from their peers. ">
            <a:extLst>
              <a:ext uri="{FF2B5EF4-FFF2-40B4-BE49-F238E27FC236}">
                <a16:creationId xmlns:a16="http://schemas.microsoft.com/office/drawing/2014/main" id="{0FEC9FB8-1696-5352-0E50-CC998F91B761}"/>
              </a:ext>
            </a:extLst>
          </p:cNvPr>
          <p:cNvPicPr>
            <a:picLocks noChangeAspect="1"/>
          </p:cNvPicPr>
          <p:nvPr/>
        </p:nvPicPr>
        <p:blipFill>
          <a:blip r:embed="rId6"/>
          <a:stretch>
            <a:fillRect/>
          </a:stretch>
        </p:blipFill>
        <p:spPr>
          <a:xfrm>
            <a:off x="8232113" y="1851098"/>
            <a:ext cx="3565358" cy="2005514"/>
          </a:xfrm>
          <a:prstGeom prst="rect">
            <a:avLst/>
          </a:prstGeom>
        </p:spPr>
      </p:pic>
      <p:pic>
        <p:nvPicPr>
          <p:cNvPr id="32" name="Picture 31" descr="Investigation&#10;&#10;Learning through investigation guides the learner to explore, compare and critique the texts, documents and resources that reflect the concepts and ideas being taught. ">
            <a:extLst>
              <a:ext uri="{FF2B5EF4-FFF2-40B4-BE49-F238E27FC236}">
                <a16:creationId xmlns:a16="http://schemas.microsoft.com/office/drawing/2014/main" id="{3CA987E3-B49A-7061-735F-8FF5278CD3A4}"/>
              </a:ext>
            </a:extLst>
          </p:cNvPr>
          <p:cNvPicPr>
            <a:picLocks noChangeAspect="1"/>
          </p:cNvPicPr>
          <p:nvPr/>
        </p:nvPicPr>
        <p:blipFill>
          <a:blip r:embed="rId7"/>
          <a:stretch>
            <a:fillRect/>
          </a:stretch>
        </p:blipFill>
        <p:spPr>
          <a:xfrm>
            <a:off x="357339" y="4273100"/>
            <a:ext cx="3565362" cy="2005516"/>
          </a:xfrm>
          <a:prstGeom prst="rect">
            <a:avLst/>
          </a:prstGeom>
        </p:spPr>
      </p:pic>
      <p:pic>
        <p:nvPicPr>
          <p:cNvPr id="3" name="Picture 2" descr="Practice &#10;&#10; Learning through practice enables the learner to adapt their actions to the task goal, and use the feedback to improve their next actions. Feedback may come from self-reflection, from Peers, from the teacher, or from the activity itself, if it shows them ho to improve the result of their action in relation to the goal. ">
            <a:extLst>
              <a:ext uri="{FF2B5EF4-FFF2-40B4-BE49-F238E27FC236}">
                <a16:creationId xmlns:a16="http://schemas.microsoft.com/office/drawing/2014/main" id="{7CF5A86F-4733-7721-4519-AE358F96B13D}"/>
              </a:ext>
            </a:extLst>
          </p:cNvPr>
          <p:cNvPicPr>
            <a:picLocks noChangeAspect="1"/>
          </p:cNvPicPr>
          <p:nvPr/>
        </p:nvPicPr>
        <p:blipFill>
          <a:blip r:embed="rId8"/>
          <a:stretch>
            <a:fillRect/>
          </a:stretch>
        </p:blipFill>
        <p:spPr>
          <a:xfrm>
            <a:off x="4292098" y="4287320"/>
            <a:ext cx="3565358" cy="2005514"/>
          </a:xfrm>
          <a:prstGeom prst="rect">
            <a:avLst/>
          </a:prstGeom>
        </p:spPr>
      </p:pic>
      <p:pic>
        <p:nvPicPr>
          <p:cNvPr id="5" name="Picture 4" descr="Production&#10;&#10;Learning through production is the way the teachers motivates the learner to consolidate what they have learned by articulating their current conceptual understanding and how they used it in practice. ">
            <a:extLst>
              <a:ext uri="{FF2B5EF4-FFF2-40B4-BE49-F238E27FC236}">
                <a16:creationId xmlns:a16="http://schemas.microsoft.com/office/drawing/2014/main" id="{91DE9CD7-2B3D-0A77-F8E4-313F3F9F31B3}"/>
              </a:ext>
            </a:extLst>
          </p:cNvPr>
          <p:cNvPicPr>
            <a:picLocks noChangeAspect="1"/>
          </p:cNvPicPr>
          <p:nvPr/>
        </p:nvPicPr>
        <p:blipFill>
          <a:blip r:embed="rId9"/>
          <a:stretch>
            <a:fillRect/>
          </a:stretch>
        </p:blipFill>
        <p:spPr>
          <a:xfrm>
            <a:off x="8232113" y="4287320"/>
            <a:ext cx="3565358" cy="2005514"/>
          </a:xfrm>
          <a:prstGeom prst="rect">
            <a:avLst/>
          </a:prstGeom>
        </p:spPr>
      </p:pic>
      <p:sp>
        <p:nvSpPr>
          <p:cNvPr id="6" name="TextBox 5">
            <a:extLst>
              <a:ext uri="{FF2B5EF4-FFF2-40B4-BE49-F238E27FC236}">
                <a16:creationId xmlns:a16="http://schemas.microsoft.com/office/drawing/2014/main" id="{50ABB065-B24E-425C-9C3E-91E59616C674}"/>
              </a:ext>
            </a:extLst>
          </p:cNvPr>
          <p:cNvSpPr txBox="1"/>
          <p:nvPr/>
        </p:nvSpPr>
        <p:spPr>
          <a:xfrm>
            <a:off x="1496522" y="6329164"/>
            <a:ext cx="11440132" cy="369332"/>
          </a:xfrm>
          <a:prstGeom prst="rect">
            <a:avLst/>
          </a:prstGeom>
          <a:noFill/>
        </p:spPr>
        <p:txBody>
          <a:bodyPr wrap="square" rtlCol="0">
            <a:spAutoFit/>
          </a:bodyPr>
          <a:lstStyle/>
          <a:p>
            <a:r>
              <a:rPr lang="en-GB">
                <a:latin typeface="Calibri Light" panose="020F0302020204030204" pitchFamily="34" charset="0"/>
                <a:cs typeface="Calibri Light" panose="020F0302020204030204" pitchFamily="34" charset="0"/>
              </a:rPr>
              <a:t>ABC Learning Design method by Clive Young and </a:t>
            </a:r>
            <a:r>
              <a:rPr lang="en-GB" err="1">
                <a:latin typeface="Calibri Light" panose="020F0302020204030204" pitchFamily="34" charset="0"/>
                <a:cs typeface="Calibri Light" panose="020F0302020204030204" pitchFamily="34" charset="0"/>
              </a:rPr>
              <a:t>Nataša</a:t>
            </a:r>
            <a:r>
              <a:rPr lang="en-GB">
                <a:latin typeface="Calibri Light" panose="020F0302020204030204" pitchFamily="34" charset="0"/>
                <a:cs typeface="Calibri Light" panose="020F0302020204030204" pitchFamily="34" charset="0"/>
              </a:rPr>
              <a:t> </a:t>
            </a:r>
            <a:r>
              <a:rPr lang="en-GB" err="1">
                <a:latin typeface="Calibri Light" panose="020F0302020204030204" pitchFamily="34" charset="0"/>
                <a:cs typeface="Calibri Light" panose="020F0302020204030204" pitchFamily="34" charset="0"/>
              </a:rPr>
              <a:t>Perović</a:t>
            </a:r>
            <a:r>
              <a:rPr lang="en-GB">
                <a:latin typeface="Calibri Light" panose="020F0302020204030204" pitchFamily="34" charset="0"/>
                <a:cs typeface="Calibri Light" panose="020F0302020204030204" pitchFamily="34" charset="0"/>
              </a:rPr>
              <a:t>, UCL (2015), </a:t>
            </a:r>
            <a:r>
              <a:rPr lang="en-GB">
                <a:latin typeface="Calibri Light" panose="020F0302020204030204" pitchFamily="34" charset="0"/>
                <a:cs typeface="Calibri Light" panose="020F0302020204030204" pitchFamily="34" charset="0"/>
                <a:hlinkClick r:id="rId10"/>
              </a:rPr>
              <a:t>CC BY NC SA 4.0</a:t>
            </a:r>
            <a:r>
              <a:rPr lang="en-GB">
                <a:latin typeface="Calibri Light" panose="020F0302020204030204" pitchFamily="34" charset="0"/>
                <a:cs typeface="Calibri Light" panose="020F0302020204030204" pitchFamily="34" charset="0"/>
              </a:rPr>
              <a:t>.</a:t>
            </a:r>
            <a:endParaRPr lang="en-US">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19213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C77FE1-4104-D873-3A52-AB6E01C91686}"/>
              </a:ext>
            </a:extLst>
          </p:cNvPr>
          <p:cNvSpPr>
            <a:spLocks noGrp="1"/>
          </p:cNvSpPr>
          <p:nvPr>
            <p:ph type="title"/>
          </p:nvPr>
        </p:nvSpPr>
        <p:spPr>
          <a:xfrm>
            <a:off x="784944" y="-123285"/>
            <a:ext cx="10515600" cy="1325563"/>
          </a:xfrm>
        </p:spPr>
        <p:txBody>
          <a:bodyPr>
            <a:normAutofit/>
          </a:bodyPr>
          <a:lstStyle/>
          <a:p>
            <a:pPr algn="ctr"/>
            <a:r>
              <a:rPr lang="en-US" sz="4000" b="1">
                <a:latin typeface="Calibri" panose="020F0502020204030204" pitchFamily="34" charset="0"/>
                <a:cs typeface="Calibri" panose="020F0502020204030204" pitchFamily="34" charset="0"/>
              </a:rPr>
              <a:t>Learner</a:t>
            </a:r>
            <a:r>
              <a:rPr lang="en-US" sz="4000" b="1" baseline="0">
                <a:latin typeface="Calibri" panose="020F0502020204030204" pitchFamily="34" charset="0"/>
                <a:cs typeface="Calibri" panose="020F0502020204030204" pitchFamily="34" charset="0"/>
              </a:rPr>
              <a:t> Timeline worksheet</a:t>
            </a:r>
            <a:endParaRPr lang="en-US" sz="4000" b="1">
              <a:latin typeface="Calibri" panose="020F0502020204030204" pitchFamily="34" charset="0"/>
              <a:cs typeface="Calibri" panose="020F0502020204030204" pitchFamily="34" charset="0"/>
            </a:endParaRPr>
          </a:p>
        </p:txBody>
      </p:sp>
      <p:graphicFrame>
        <p:nvGraphicFramePr>
          <p:cNvPr id="4" name="Table 4" title="Storyboard worksheet">
            <a:extLst>
              <a:ext uri="{FF2B5EF4-FFF2-40B4-BE49-F238E27FC236}">
                <a16:creationId xmlns:a16="http://schemas.microsoft.com/office/drawing/2014/main" id="{B1AEB7E6-E4E2-578D-2FBA-4E1265CFB6B9}"/>
              </a:ext>
            </a:extLst>
          </p:cNvPr>
          <p:cNvGraphicFramePr>
            <a:graphicFrameLocks noGrp="1"/>
          </p:cNvGraphicFramePr>
          <p:nvPr>
            <p:extLst>
              <p:ext uri="{D42A27DB-BD31-4B8C-83A1-F6EECF244321}">
                <p14:modId xmlns:p14="http://schemas.microsoft.com/office/powerpoint/2010/main" val="2779039959"/>
              </p:ext>
            </p:extLst>
          </p:nvPr>
        </p:nvGraphicFramePr>
        <p:xfrm>
          <a:off x="1572681" y="1040045"/>
          <a:ext cx="8940126" cy="5130910"/>
        </p:xfrm>
        <a:graphic>
          <a:graphicData uri="http://schemas.openxmlformats.org/drawingml/2006/table">
            <a:tbl>
              <a:tblPr firstRow="1" bandRow="1">
                <a:tableStyleId>{21E4AEA4-8DFA-4A89-87EB-49C32662AFE0}</a:tableStyleId>
              </a:tblPr>
              <a:tblGrid>
                <a:gridCol w="1490021">
                  <a:extLst>
                    <a:ext uri="{9D8B030D-6E8A-4147-A177-3AD203B41FA5}">
                      <a16:colId xmlns:a16="http://schemas.microsoft.com/office/drawing/2014/main" val="2208148338"/>
                    </a:ext>
                  </a:extLst>
                </a:gridCol>
                <a:gridCol w="1490021">
                  <a:extLst>
                    <a:ext uri="{9D8B030D-6E8A-4147-A177-3AD203B41FA5}">
                      <a16:colId xmlns:a16="http://schemas.microsoft.com/office/drawing/2014/main" val="191860357"/>
                    </a:ext>
                  </a:extLst>
                </a:gridCol>
                <a:gridCol w="1490021">
                  <a:extLst>
                    <a:ext uri="{9D8B030D-6E8A-4147-A177-3AD203B41FA5}">
                      <a16:colId xmlns:a16="http://schemas.microsoft.com/office/drawing/2014/main" val="2900836019"/>
                    </a:ext>
                  </a:extLst>
                </a:gridCol>
                <a:gridCol w="1490021">
                  <a:extLst>
                    <a:ext uri="{9D8B030D-6E8A-4147-A177-3AD203B41FA5}">
                      <a16:colId xmlns:a16="http://schemas.microsoft.com/office/drawing/2014/main" val="331503672"/>
                    </a:ext>
                  </a:extLst>
                </a:gridCol>
                <a:gridCol w="1490021">
                  <a:extLst>
                    <a:ext uri="{9D8B030D-6E8A-4147-A177-3AD203B41FA5}">
                      <a16:colId xmlns:a16="http://schemas.microsoft.com/office/drawing/2014/main" val="4069777027"/>
                    </a:ext>
                  </a:extLst>
                </a:gridCol>
                <a:gridCol w="1490021">
                  <a:extLst>
                    <a:ext uri="{9D8B030D-6E8A-4147-A177-3AD203B41FA5}">
                      <a16:colId xmlns:a16="http://schemas.microsoft.com/office/drawing/2014/main" val="1975281155"/>
                    </a:ext>
                  </a:extLst>
                </a:gridCol>
              </a:tblGrid>
              <a:tr h="566078">
                <a:tc gridSpan="6">
                  <a:txBody>
                    <a:bodyPr/>
                    <a:lstStyle/>
                    <a:p>
                      <a:pPr algn="ctr"/>
                      <a:r>
                        <a:rPr lang="en-US" sz="2000">
                          <a:solidFill>
                            <a:schemeClr val="tx1"/>
                          </a:solidFill>
                        </a:rPr>
                        <a:t>LEARNER TIMELINE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73700867"/>
                  </a:ext>
                </a:extLst>
              </a:tr>
              <a:tr h="324672">
                <a:tc gridSpan="3">
                  <a:txBody>
                    <a:bodyPr/>
                    <a:lstStyle/>
                    <a:p>
                      <a:r>
                        <a:rPr lang="en-US" b="1"/>
                        <a:t>LEAD:</a:t>
                      </a:r>
                    </a:p>
                  </a:txBody>
                  <a:tcPr/>
                </a:tc>
                <a:tc hMerge="1">
                  <a:txBody>
                    <a:bodyPr/>
                    <a:lstStyle/>
                    <a:p>
                      <a:endParaRPr lang="en-US"/>
                    </a:p>
                  </a:txBody>
                  <a:tcPr/>
                </a:tc>
                <a:tc hMerge="1">
                  <a:txBody>
                    <a:bodyPr/>
                    <a:lstStyle/>
                    <a:p>
                      <a:endParaRPr lang="en-US"/>
                    </a:p>
                  </a:txBody>
                  <a:tcPr/>
                </a:tc>
                <a:tc gridSpan="3">
                  <a:txBody>
                    <a:bodyPr/>
                    <a:lstStyle/>
                    <a:p>
                      <a:r>
                        <a:rPr lang="en-US" b="1"/>
                        <a:t>DATE:</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103111"/>
                  </a:ext>
                </a:extLst>
              </a:tr>
              <a:tr h="857636">
                <a:tc>
                  <a:txBody>
                    <a:bodyPr/>
                    <a:lstStyle/>
                    <a:p>
                      <a:r>
                        <a:rPr lang="en-US"/>
                        <a:t>E.g. Weeks or topics</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7515972"/>
                  </a:ext>
                </a:extLst>
              </a:tr>
              <a:tr h="11138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E.g. Weeks or topics</a:t>
                      </a:r>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51570840"/>
                  </a:ext>
                </a:extLst>
              </a:tr>
              <a:tr h="11138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E.g. Weeks or topics</a:t>
                      </a:r>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65773448"/>
                  </a:ext>
                </a:extLst>
              </a:tr>
              <a:tr h="11138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E.g. Weeks or topics</a:t>
                      </a:r>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61985704"/>
                  </a:ext>
                </a:extLst>
              </a:tr>
            </a:tbl>
          </a:graphicData>
        </a:graphic>
      </p:graphicFrame>
      <p:sp>
        <p:nvSpPr>
          <p:cNvPr id="8" name="TextBox 7">
            <a:extLst>
              <a:ext uri="{FF2B5EF4-FFF2-40B4-BE49-F238E27FC236}">
                <a16:creationId xmlns:a16="http://schemas.microsoft.com/office/drawing/2014/main" id="{92D779E7-601E-1259-CC7D-A9B7373E5442}"/>
              </a:ext>
            </a:extLst>
          </p:cNvPr>
          <p:cNvSpPr txBox="1"/>
          <p:nvPr/>
        </p:nvSpPr>
        <p:spPr>
          <a:xfrm>
            <a:off x="914616" y="6321399"/>
            <a:ext cx="8940126" cy="553998"/>
          </a:xfrm>
          <a:prstGeom prst="rect">
            <a:avLst/>
          </a:prstGeom>
          <a:noFill/>
        </p:spPr>
        <p:txBody>
          <a:bodyPr wrap="square" rtlCol="0">
            <a:spAutoFit/>
          </a:bodyPr>
          <a:lstStyle/>
          <a:p>
            <a:pPr algn="r"/>
            <a:r>
              <a:rPr lang="en-GB" sz="1000"/>
              <a:t> ABC Learning Design Method by Clive Young and </a:t>
            </a:r>
            <a:r>
              <a:rPr lang="en-GB" sz="1000" err="1"/>
              <a:t>Nataša</a:t>
            </a:r>
            <a:r>
              <a:rPr lang="en-GB" sz="1000"/>
              <a:t> </a:t>
            </a:r>
            <a:r>
              <a:rPr lang="en-GB" sz="1000" err="1"/>
              <a:t>Perović</a:t>
            </a:r>
            <a:r>
              <a:rPr lang="en-GB" sz="1000"/>
              <a:t>, UCL. (2015). Learning types, </a:t>
            </a:r>
            <a:r>
              <a:rPr lang="en-GB" sz="1000" err="1"/>
              <a:t>Laurillard</a:t>
            </a:r>
            <a:r>
              <a:rPr lang="en-GB" sz="1000"/>
              <a:t>, D. (2012). Resources available from </a:t>
            </a:r>
            <a:r>
              <a:rPr lang="en-GB" sz="1000">
                <a:hlinkClick r:id="rId3"/>
              </a:rPr>
              <a:t>https://abc-ld.org</a:t>
            </a:r>
            <a:endParaRPr lang="en-GB" sz="1000"/>
          </a:p>
          <a:p>
            <a:pPr algn="r"/>
            <a:r>
              <a:rPr lang="en-GB" sz="1000"/>
              <a:t>Storyboard worksheet adapted from Viewpoints Curriculum Design, University of Ulster. Available at </a:t>
            </a:r>
            <a:r>
              <a:rPr lang="en-GB" sz="1000">
                <a:hlinkClick r:id="rId4"/>
              </a:rPr>
              <a:t>https://ulster.atlassian.net/wiki/spaces/VIEW/overview</a:t>
            </a:r>
            <a:r>
              <a:rPr lang="en-GB" sz="1000"/>
              <a:t> </a:t>
            </a:r>
          </a:p>
          <a:p>
            <a:endParaRPr lang="en-US" sz="1000"/>
          </a:p>
        </p:txBody>
      </p:sp>
      <p:pic>
        <p:nvPicPr>
          <p:cNvPr id="6" name="Picture 5" descr="Creative Commons Attribution Non-Commercial ShareAlike">
            <a:extLst>
              <a:ext uri="{FF2B5EF4-FFF2-40B4-BE49-F238E27FC236}">
                <a16:creationId xmlns:a16="http://schemas.microsoft.com/office/drawing/2014/main" id="{EB0D936E-A40C-49A1-DE14-AB9922A092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4742" y="6396340"/>
            <a:ext cx="658065" cy="230323"/>
          </a:xfrm>
          <a:prstGeom prst="rect">
            <a:avLst/>
          </a:prstGeom>
        </p:spPr>
      </p:pic>
    </p:spTree>
    <p:extLst>
      <p:ext uri="{BB962C8B-B14F-4D97-AF65-F5344CB8AC3E}">
        <p14:creationId xmlns:p14="http://schemas.microsoft.com/office/powerpoint/2010/main" val="3260522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a:extLst>
              <a:ext uri="{FF2B5EF4-FFF2-40B4-BE49-F238E27FC236}">
                <a16:creationId xmlns:a16="http://schemas.microsoft.com/office/drawing/2014/main" id="{C6C87EE5-8772-50A4-E0D0-3130A056DAE3}"/>
              </a:ext>
            </a:extLst>
          </p:cNvPr>
          <p:cNvSpPr>
            <a:spLocks noGrp="1"/>
          </p:cNvSpPr>
          <p:nvPr>
            <p:ph type="title"/>
          </p:nvPr>
        </p:nvSpPr>
        <p:spPr>
          <a:xfrm>
            <a:off x="784944" y="-123285"/>
            <a:ext cx="10515600" cy="1325563"/>
          </a:xfrm>
        </p:spPr>
        <p:txBody>
          <a:bodyPr>
            <a:normAutofit/>
          </a:bodyPr>
          <a:lstStyle/>
          <a:p>
            <a:pPr algn="ctr"/>
            <a:r>
              <a:rPr lang="en-US" sz="4000" b="1">
                <a:latin typeface="Calibri" panose="020F0502020204030204" pitchFamily="34" charset="0"/>
                <a:cs typeface="Calibri" panose="020F0502020204030204" pitchFamily="34" charset="0"/>
              </a:rPr>
              <a:t>Learner</a:t>
            </a:r>
            <a:r>
              <a:rPr lang="en-US" sz="4000" b="1" baseline="0">
                <a:latin typeface="Calibri" panose="020F0502020204030204" pitchFamily="34" charset="0"/>
                <a:cs typeface="Calibri" panose="020F0502020204030204" pitchFamily="34" charset="0"/>
              </a:rPr>
              <a:t> Timeline worksheet</a:t>
            </a:r>
            <a:endParaRPr lang="en-US" sz="4000" b="1">
              <a:latin typeface="Calibri" panose="020F0502020204030204" pitchFamily="34" charset="0"/>
              <a:cs typeface="Calibri" panose="020F0502020204030204" pitchFamily="34" charset="0"/>
            </a:endParaRPr>
          </a:p>
        </p:txBody>
      </p:sp>
      <p:graphicFrame>
        <p:nvGraphicFramePr>
          <p:cNvPr id="17" name="Table 4" title="Storyboard worksheet">
            <a:extLst>
              <a:ext uri="{FF2B5EF4-FFF2-40B4-BE49-F238E27FC236}">
                <a16:creationId xmlns:a16="http://schemas.microsoft.com/office/drawing/2014/main" id="{F1E047B4-AAE4-0117-A6AF-B58776A2F1B3}"/>
              </a:ext>
            </a:extLst>
          </p:cNvPr>
          <p:cNvGraphicFramePr>
            <a:graphicFrameLocks noGrp="1"/>
          </p:cNvGraphicFramePr>
          <p:nvPr>
            <p:extLst>
              <p:ext uri="{D42A27DB-BD31-4B8C-83A1-F6EECF244321}">
                <p14:modId xmlns:p14="http://schemas.microsoft.com/office/powerpoint/2010/main" val="357637504"/>
              </p:ext>
            </p:extLst>
          </p:nvPr>
        </p:nvGraphicFramePr>
        <p:xfrm>
          <a:off x="1572681" y="1040045"/>
          <a:ext cx="8940126" cy="5130910"/>
        </p:xfrm>
        <a:graphic>
          <a:graphicData uri="http://schemas.openxmlformats.org/drawingml/2006/table">
            <a:tbl>
              <a:tblPr firstRow="1" bandRow="1">
                <a:tableStyleId>{21E4AEA4-8DFA-4A89-87EB-49C32662AFE0}</a:tableStyleId>
              </a:tblPr>
              <a:tblGrid>
                <a:gridCol w="1490021">
                  <a:extLst>
                    <a:ext uri="{9D8B030D-6E8A-4147-A177-3AD203B41FA5}">
                      <a16:colId xmlns:a16="http://schemas.microsoft.com/office/drawing/2014/main" val="2208148338"/>
                    </a:ext>
                  </a:extLst>
                </a:gridCol>
                <a:gridCol w="1490021">
                  <a:extLst>
                    <a:ext uri="{9D8B030D-6E8A-4147-A177-3AD203B41FA5}">
                      <a16:colId xmlns:a16="http://schemas.microsoft.com/office/drawing/2014/main" val="191860357"/>
                    </a:ext>
                  </a:extLst>
                </a:gridCol>
                <a:gridCol w="1490021">
                  <a:extLst>
                    <a:ext uri="{9D8B030D-6E8A-4147-A177-3AD203B41FA5}">
                      <a16:colId xmlns:a16="http://schemas.microsoft.com/office/drawing/2014/main" val="2900836019"/>
                    </a:ext>
                  </a:extLst>
                </a:gridCol>
                <a:gridCol w="1490021">
                  <a:extLst>
                    <a:ext uri="{9D8B030D-6E8A-4147-A177-3AD203B41FA5}">
                      <a16:colId xmlns:a16="http://schemas.microsoft.com/office/drawing/2014/main" val="331503672"/>
                    </a:ext>
                  </a:extLst>
                </a:gridCol>
                <a:gridCol w="1490021">
                  <a:extLst>
                    <a:ext uri="{9D8B030D-6E8A-4147-A177-3AD203B41FA5}">
                      <a16:colId xmlns:a16="http://schemas.microsoft.com/office/drawing/2014/main" val="4069777027"/>
                    </a:ext>
                  </a:extLst>
                </a:gridCol>
                <a:gridCol w="1490021">
                  <a:extLst>
                    <a:ext uri="{9D8B030D-6E8A-4147-A177-3AD203B41FA5}">
                      <a16:colId xmlns:a16="http://schemas.microsoft.com/office/drawing/2014/main" val="1975281155"/>
                    </a:ext>
                  </a:extLst>
                </a:gridCol>
              </a:tblGrid>
              <a:tr h="566078">
                <a:tc gridSpan="6">
                  <a:txBody>
                    <a:bodyPr/>
                    <a:lstStyle/>
                    <a:p>
                      <a:pPr algn="ctr"/>
                      <a:r>
                        <a:rPr lang="en-US" sz="2000">
                          <a:solidFill>
                            <a:schemeClr val="tx1"/>
                          </a:solidFill>
                        </a:rPr>
                        <a:t>LEARNER TIMELINE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73700867"/>
                  </a:ext>
                </a:extLst>
              </a:tr>
              <a:tr h="324672">
                <a:tc gridSpan="3">
                  <a:txBody>
                    <a:bodyPr/>
                    <a:lstStyle/>
                    <a:p>
                      <a:r>
                        <a:rPr lang="en-US" b="1"/>
                        <a:t>LEAD:</a:t>
                      </a:r>
                    </a:p>
                  </a:txBody>
                  <a:tcPr/>
                </a:tc>
                <a:tc hMerge="1">
                  <a:txBody>
                    <a:bodyPr/>
                    <a:lstStyle/>
                    <a:p>
                      <a:endParaRPr lang="en-US"/>
                    </a:p>
                  </a:txBody>
                  <a:tcPr/>
                </a:tc>
                <a:tc hMerge="1">
                  <a:txBody>
                    <a:bodyPr/>
                    <a:lstStyle/>
                    <a:p>
                      <a:endParaRPr lang="en-US"/>
                    </a:p>
                  </a:txBody>
                  <a:tcPr/>
                </a:tc>
                <a:tc gridSpan="3">
                  <a:txBody>
                    <a:bodyPr/>
                    <a:lstStyle/>
                    <a:p>
                      <a:r>
                        <a:rPr lang="en-US" b="1"/>
                        <a:t>DATE:</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103111"/>
                  </a:ext>
                </a:extLst>
              </a:tr>
              <a:tr h="857636">
                <a:tc>
                  <a:txBody>
                    <a:bodyPr/>
                    <a:lstStyle/>
                    <a:p>
                      <a:r>
                        <a:rPr lang="en-US"/>
                        <a:t>E.g. Weeks or topics</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7515972"/>
                  </a:ext>
                </a:extLst>
              </a:tr>
              <a:tr h="11138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E.g. Weeks or topics</a:t>
                      </a:r>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51570840"/>
                  </a:ext>
                </a:extLst>
              </a:tr>
              <a:tr h="11138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E.g. Weeks or topics</a:t>
                      </a:r>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65773448"/>
                  </a:ext>
                </a:extLst>
              </a:tr>
              <a:tr h="11138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E.g. Weeks or topics</a:t>
                      </a:r>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61985704"/>
                  </a:ext>
                </a:extLst>
              </a:tr>
            </a:tbl>
          </a:graphicData>
        </a:graphic>
      </p:graphicFrame>
      <p:pic>
        <p:nvPicPr>
          <p:cNvPr id="2" name="Picture 1" title="Aquisition card">
            <a:extLst>
              <a:ext uri="{FF2B5EF4-FFF2-40B4-BE49-F238E27FC236}">
                <a16:creationId xmlns:a16="http://schemas.microsoft.com/office/drawing/2014/main" id="{7D8F127F-1513-9FD2-5F52-DA7B300E69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06655" y="1895898"/>
            <a:ext cx="1206791" cy="905694"/>
          </a:xfrm>
          <a:prstGeom prst="rect">
            <a:avLst/>
          </a:prstGeom>
        </p:spPr>
      </p:pic>
      <p:pic>
        <p:nvPicPr>
          <p:cNvPr id="3" name="Picture 2" title="Collaboration card">
            <a:extLst>
              <a:ext uri="{FF2B5EF4-FFF2-40B4-BE49-F238E27FC236}">
                <a16:creationId xmlns:a16="http://schemas.microsoft.com/office/drawing/2014/main" id="{0D5E5548-BEAD-E753-ED7A-9DC1E353974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68885" y="1893789"/>
            <a:ext cx="1206791" cy="905694"/>
          </a:xfrm>
          <a:prstGeom prst="rect">
            <a:avLst/>
          </a:prstGeom>
        </p:spPr>
      </p:pic>
      <p:pic>
        <p:nvPicPr>
          <p:cNvPr id="18" name="Picture 17" title="Discussion card">
            <a:extLst>
              <a:ext uri="{FF2B5EF4-FFF2-40B4-BE49-F238E27FC236}">
                <a16:creationId xmlns:a16="http://schemas.microsoft.com/office/drawing/2014/main" id="{C8CA686E-9F7D-1482-4D7C-1C2301D8CD8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02992" y="2891546"/>
            <a:ext cx="1292175" cy="969773"/>
          </a:xfrm>
          <a:prstGeom prst="rect">
            <a:avLst/>
          </a:prstGeom>
        </p:spPr>
      </p:pic>
      <p:pic>
        <p:nvPicPr>
          <p:cNvPr id="8" name="Picture 7" title="Aquisition card">
            <a:extLst>
              <a:ext uri="{FF2B5EF4-FFF2-40B4-BE49-F238E27FC236}">
                <a16:creationId xmlns:a16="http://schemas.microsoft.com/office/drawing/2014/main" id="{1E6DD78E-5E91-D29B-B339-EDDC432077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68885" y="2928301"/>
            <a:ext cx="1228808" cy="922217"/>
          </a:xfrm>
          <a:prstGeom prst="rect">
            <a:avLst/>
          </a:prstGeom>
        </p:spPr>
      </p:pic>
      <p:pic>
        <p:nvPicPr>
          <p:cNvPr id="9" name="Picture 8" title="Collaboration card">
            <a:extLst>
              <a:ext uri="{FF2B5EF4-FFF2-40B4-BE49-F238E27FC236}">
                <a16:creationId xmlns:a16="http://schemas.microsoft.com/office/drawing/2014/main" id="{A23D9100-889B-69DA-5A13-5B22959FFB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2846515"/>
            <a:ext cx="1335799" cy="1002513"/>
          </a:xfrm>
          <a:prstGeom prst="rect">
            <a:avLst/>
          </a:prstGeom>
        </p:spPr>
      </p:pic>
      <p:pic>
        <p:nvPicPr>
          <p:cNvPr id="10" name="Picture 9" title="Investigation card">
            <a:extLst>
              <a:ext uri="{FF2B5EF4-FFF2-40B4-BE49-F238E27FC236}">
                <a16:creationId xmlns:a16="http://schemas.microsoft.com/office/drawing/2014/main" id="{D6012BEC-EC29-DF86-DCDB-D5F627307D8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43678" y="3024025"/>
            <a:ext cx="1359690" cy="1020443"/>
          </a:xfrm>
          <a:prstGeom prst="rect">
            <a:avLst/>
          </a:prstGeom>
        </p:spPr>
      </p:pic>
      <p:pic>
        <p:nvPicPr>
          <p:cNvPr id="11" name="Picture 10" title="Practice card">
            <a:extLst>
              <a:ext uri="{FF2B5EF4-FFF2-40B4-BE49-F238E27FC236}">
                <a16:creationId xmlns:a16="http://schemas.microsoft.com/office/drawing/2014/main" id="{F17D6D46-83C0-36C9-60A8-1E2917FB10B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177702" y="4051759"/>
            <a:ext cx="1253786" cy="940962"/>
          </a:xfrm>
          <a:prstGeom prst="rect">
            <a:avLst/>
          </a:prstGeom>
        </p:spPr>
      </p:pic>
      <p:pic>
        <p:nvPicPr>
          <p:cNvPr id="12" name="Picture 11" title="Discussion card">
            <a:extLst>
              <a:ext uri="{FF2B5EF4-FFF2-40B4-BE49-F238E27FC236}">
                <a16:creationId xmlns:a16="http://schemas.microsoft.com/office/drawing/2014/main" id="{023D60CA-EC3B-32E4-CB18-5D302437B09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36564" y="4022948"/>
            <a:ext cx="1292175" cy="969773"/>
          </a:xfrm>
          <a:prstGeom prst="rect">
            <a:avLst/>
          </a:prstGeom>
        </p:spPr>
      </p:pic>
      <p:pic>
        <p:nvPicPr>
          <p:cNvPr id="13" name="Picture 12" title="Production card">
            <a:extLst>
              <a:ext uri="{FF2B5EF4-FFF2-40B4-BE49-F238E27FC236}">
                <a16:creationId xmlns:a16="http://schemas.microsoft.com/office/drawing/2014/main" id="{9B78BC33-D50F-0FA1-1F82-1804724FFE1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206655" y="5139210"/>
            <a:ext cx="1292175" cy="969774"/>
          </a:xfrm>
          <a:prstGeom prst="rect">
            <a:avLst/>
          </a:prstGeom>
        </p:spPr>
      </p:pic>
      <p:sp>
        <p:nvSpPr>
          <p:cNvPr id="19" name="TextBox 18">
            <a:extLst>
              <a:ext uri="{FF2B5EF4-FFF2-40B4-BE49-F238E27FC236}">
                <a16:creationId xmlns:a16="http://schemas.microsoft.com/office/drawing/2014/main" id="{32CC8948-5BAB-23C3-2E52-E38B5466C09A}"/>
              </a:ext>
            </a:extLst>
          </p:cNvPr>
          <p:cNvSpPr txBox="1"/>
          <p:nvPr/>
        </p:nvSpPr>
        <p:spPr>
          <a:xfrm>
            <a:off x="914616" y="6321399"/>
            <a:ext cx="8940126" cy="553998"/>
          </a:xfrm>
          <a:prstGeom prst="rect">
            <a:avLst/>
          </a:prstGeom>
          <a:noFill/>
        </p:spPr>
        <p:txBody>
          <a:bodyPr wrap="square" rtlCol="0">
            <a:spAutoFit/>
          </a:bodyPr>
          <a:lstStyle/>
          <a:p>
            <a:pPr algn="r"/>
            <a:r>
              <a:rPr lang="en-GB" sz="1000"/>
              <a:t> ABC Learning Design Method by Clive Young and </a:t>
            </a:r>
            <a:r>
              <a:rPr lang="en-GB" sz="1000" err="1"/>
              <a:t>Nataša</a:t>
            </a:r>
            <a:r>
              <a:rPr lang="en-GB" sz="1000"/>
              <a:t> </a:t>
            </a:r>
            <a:r>
              <a:rPr lang="en-GB" sz="1000" err="1"/>
              <a:t>Perović</a:t>
            </a:r>
            <a:r>
              <a:rPr lang="en-GB" sz="1000"/>
              <a:t>, UCL. (2015). Learning types, </a:t>
            </a:r>
            <a:r>
              <a:rPr lang="en-GB" sz="1000" err="1"/>
              <a:t>Laurillard</a:t>
            </a:r>
            <a:r>
              <a:rPr lang="en-GB" sz="1000"/>
              <a:t>, D. (2012). Resources available from </a:t>
            </a:r>
            <a:r>
              <a:rPr lang="en-GB" sz="1000">
                <a:hlinkClick r:id="rId9"/>
              </a:rPr>
              <a:t>https://abc-ld.org</a:t>
            </a:r>
            <a:endParaRPr lang="en-GB" sz="1000"/>
          </a:p>
          <a:p>
            <a:pPr algn="r"/>
            <a:r>
              <a:rPr lang="en-GB" sz="1000"/>
              <a:t>Storyboard worksheet adapted from Viewpoints Curriculum Design, University of Ulster. Available at </a:t>
            </a:r>
            <a:r>
              <a:rPr lang="en-GB" sz="1000">
                <a:hlinkClick r:id="rId10"/>
              </a:rPr>
              <a:t>https://ulster.atlassian.net/wiki/spaces/VIEW/overview</a:t>
            </a:r>
            <a:r>
              <a:rPr lang="en-GB" sz="1000"/>
              <a:t> </a:t>
            </a:r>
          </a:p>
          <a:p>
            <a:endParaRPr lang="en-US" sz="1000"/>
          </a:p>
        </p:txBody>
      </p:sp>
      <p:pic>
        <p:nvPicPr>
          <p:cNvPr id="20" name="Picture 19" descr="Creative Commons Attribution Non-Commercial ShareAlike">
            <a:extLst>
              <a:ext uri="{FF2B5EF4-FFF2-40B4-BE49-F238E27FC236}">
                <a16:creationId xmlns:a16="http://schemas.microsoft.com/office/drawing/2014/main" id="{26D42226-0AD6-CE6A-41DD-BFEE03CC61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4742" y="6396340"/>
            <a:ext cx="658065" cy="230323"/>
          </a:xfrm>
          <a:prstGeom prst="rect">
            <a:avLst/>
          </a:prstGeom>
        </p:spPr>
      </p:pic>
    </p:spTree>
    <p:extLst>
      <p:ext uri="{BB962C8B-B14F-4D97-AF65-F5344CB8AC3E}">
        <p14:creationId xmlns:p14="http://schemas.microsoft.com/office/powerpoint/2010/main" val="3249195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8B66-C8F0-4EE9-7B41-003549356E64}"/>
              </a:ext>
            </a:extLst>
          </p:cNvPr>
          <p:cNvSpPr>
            <a:spLocks noGrp="1"/>
          </p:cNvSpPr>
          <p:nvPr>
            <p:ph type="title"/>
          </p:nvPr>
        </p:nvSpPr>
        <p:spPr>
          <a:xfrm>
            <a:off x="3453848" y="312436"/>
            <a:ext cx="5284303"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Diversifying Assessment</a:t>
            </a:r>
            <a:endParaRPr lang="en-US" b="1">
              <a:latin typeface="Calibri" panose="020F0502020204030204" pitchFamily="34" charset="0"/>
              <a:cs typeface="Calibri" panose="020F0502020204030204" pitchFamily="34" charset="0"/>
            </a:endParaRPr>
          </a:p>
        </p:txBody>
      </p:sp>
      <p:pic>
        <p:nvPicPr>
          <p:cNvPr id="3" name="Picture 2" title="&quot;&quot;">
            <a:extLst>
              <a:ext uri="{FF2B5EF4-FFF2-40B4-BE49-F238E27FC236}">
                <a16:creationId xmlns:a16="http://schemas.microsoft.com/office/drawing/2014/main" id="{FD02767E-546F-6FE1-C29C-2C06C21724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sp>
        <p:nvSpPr>
          <p:cNvPr id="4" name="TextBox 3">
            <a:extLst>
              <a:ext uri="{FF2B5EF4-FFF2-40B4-BE49-F238E27FC236}">
                <a16:creationId xmlns:a16="http://schemas.microsoft.com/office/drawing/2014/main" id="{CE6CB5AA-6AEB-E846-A789-310C0FDF3428}"/>
              </a:ext>
            </a:extLst>
          </p:cNvPr>
          <p:cNvSpPr txBox="1"/>
          <p:nvPr/>
        </p:nvSpPr>
        <p:spPr>
          <a:xfrm>
            <a:off x="1302782" y="2063738"/>
            <a:ext cx="4413931" cy="3970318"/>
          </a:xfrm>
          <a:prstGeom prst="rect">
            <a:avLst/>
          </a:prstGeom>
          <a:solidFill>
            <a:schemeClr val="accent2">
              <a:lumMod val="40000"/>
              <a:lumOff val="6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Crisis management scenario</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Seen exam questions</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Blogs</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Self-critique of practice</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Portfolios</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Book review</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Research bid</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Dragons den pitch</a:t>
            </a:r>
          </a:p>
        </p:txBody>
      </p:sp>
      <p:sp>
        <p:nvSpPr>
          <p:cNvPr id="6" name="TextBox 5">
            <a:extLst>
              <a:ext uri="{FF2B5EF4-FFF2-40B4-BE49-F238E27FC236}">
                <a16:creationId xmlns:a16="http://schemas.microsoft.com/office/drawing/2014/main" id="{66AA27CC-4765-6D4D-97A6-3EF9D48E8426}"/>
              </a:ext>
            </a:extLst>
          </p:cNvPr>
          <p:cNvSpPr txBox="1"/>
          <p:nvPr/>
        </p:nvSpPr>
        <p:spPr>
          <a:xfrm>
            <a:off x="5716713" y="2063738"/>
            <a:ext cx="5306887" cy="3970318"/>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Tender for a contract</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Popular account of an experiment</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Teach a concept to the class</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Problem-based case scenarios</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Respond to a news article</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Annotated photo montage</a:t>
            </a:r>
          </a:p>
          <a:p>
            <a:pPr marL="285750" indent="-285750">
              <a:buFont typeface="Arial" panose="020B0604020202020204" pitchFamily="34" charset="0"/>
              <a:buChar char="•"/>
            </a:pPr>
            <a:r>
              <a:rPr lang="en-GB" altLang="en-US" sz="2800">
                <a:latin typeface="Calibri" panose="020F0502020204030204" pitchFamily="34" charset="0"/>
                <a:cs typeface="Calibri" panose="020F0502020204030204" pitchFamily="34" charset="0"/>
              </a:rPr>
              <a:t>Debates</a:t>
            </a:r>
          </a:p>
          <a:p>
            <a:pPr marL="285750" indent="-285750">
              <a:buFont typeface="Arial" panose="020B0604020202020204" pitchFamily="34" charset="0"/>
              <a:buChar char="•"/>
            </a:pPr>
            <a:r>
              <a:rPr lang="en-GB" altLang="en-US" sz="2800" err="1">
                <a:latin typeface="Calibri" panose="020F0502020204030204" pitchFamily="34" charset="0"/>
                <a:cs typeface="Calibri" panose="020F0502020204030204" pitchFamily="34" charset="0"/>
              </a:rPr>
              <a:t>PeerWise</a:t>
            </a:r>
            <a:endParaRPr lang="en-US" sz="2800"/>
          </a:p>
        </p:txBody>
      </p:sp>
    </p:spTree>
    <p:extLst>
      <p:ext uri="{BB962C8B-B14F-4D97-AF65-F5344CB8AC3E}">
        <p14:creationId xmlns:p14="http://schemas.microsoft.com/office/powerpoint/2010/main" val="426636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F8621-216B-E81D-E4F0-CE9D0EA6E481}"/>
              </a:ext>
            </a:extLst>
          </p:cNvPr>
          <p:cNvSpPr>
            <a:spLocks noGrp="1"/>
          </p:cNvSpPr>
          <p:nvPr>
            <p:ph type="title"/>
          </p:nvPr>
        </p:nvSpPr>
        <p:spPr>
          <a:xfrm>
            <a:off x="3101477" y="259768"/>
            <a:ext cx="6744067"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Reflections and Plan for Day 2</a:t>
            </a:r>
            <a:endParaRPr lang="en-GB" b="1">
              <a:effectLst/>
              <a:latin typeface="Calibri" panose="020F0502020204030204" pitchFamily="34" charset="0"/>
              <a:cs typeface="Calibri" panose="020F0502020204030204" pitchFamily="34" charset="0"/>
            </a:endParaRPr>
          </a:p>
        </p:txBody>
      </p:sp>
      <p:pic>
        <p:nvPicPr>
          <p:cNvPr id="3" name="Picture 2" title="&quot;&quot;">
            <a:extLst>
              <a:ext uri="{FF2B5EF4-FFF2-40B4-BE49-F238E27FC236}">
                <a16:creationId xmlns:a16="http://schemas.microsoft.com/office/drawing/2014/main" id="{674EE12C-FCFD-5E59-5EBF-3366F08621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graphicFrame>
        <p:nvGraphicFramePr>
          <p:cNvPr id="5" name="Table 4" title="schedule">
            <a:extLst>
              <a:ext uri="{FF2B5EF4-FFF2-40B4-BE49-F238E27FC236}">
                <a16:creationId xmlns:a16="http://schemas.microsoft.com/office/drawing/2014/main" id="{1FE7D449-D9B6-E147-9DC7-B03ECCA6C9BA}"/>
              </a:ext>
            </a:extLst>
          </p:cNvPr>
          <p:cNvGraphicFramePr>
            <a:graphicFrameLocks noGrp="1"/>
          </p:cNvGraphicFramePr>
          <p:nvPr>
            <p:extLst>
              <p:ext uri="{D42A27DB-BD31-4B8C-83A1-F6EECF244321}">
                <p14:modId xmlns:p14="http://schemas.microsoft.com/office/powerpoint/2010/main" val="4255549367"/>
              </p:ext>
            </p:extLst>
          </p:nvPr>
        </p:nvGraphicFramePr>
        <p:xfrm>
          <a:off x="1530350" y="2019298"/>
          <a:ext cx="8763656" cy="3566160"/>
        </p:xfrm>
        <a:graphic>
          <a:graphicData uri="http://schemas.openxmlformats.org/drawingml/2006/table">
            <a:tbl>
              <a:tblPr firstRow="1">
                <a:tableStyleId>{D7AC3CCA-C797-4891-BE02-D94E43425B78}</a:tableStyleId>
              </a:tblPr>
              <a:tblGrid>
                <a:gridCol w="1089227">
                  <a:extLst>
                    <a:ext uri="{9D8B030D-6E8A-4147-A177-3AD203B41FA5}">
                      <a16:colId xmlns:a16="http://schemas.microsoft.com/office/drawing/2014/main" val="844941736"/>
                    </a:ext>
                  </a:extLst>
                </a:gridCol>
                <a:gridCol w="6353303">
                  <a:extLst>
                    <a:ext uri="{9D8B030D-6E8A-4147-A177-3AD203B41FA5}">
                      <a16:colId xmlns:a16="http://schemas.microsoft.com/office/drawing/2014/main" val="2744827699"/>
                    </a:ext>
                  </a:extLst>
                </a:gridCol>
                <a:gridCol w="1321126">
                  <a:extLst>
                    <a:ext uri="{9D8B030D-6E8A-4147-A177-3AD203B41FA5}">
                      <a16:colId xmlns:a16="http://schemas.microsoft.com/office/drawing/2014/main" val="533958971"/>
                    </a:ext>
                  </a:extLst>
                </a:gridCol>
              </a:tblGrid>
              <a:tr h="0">
                <a:tc>
                  <a:txBody>
                    <a:bodyPr/>
                    <a:lstStyle/>
                    <a:p>
                      <a:pPr algn="ctr" rtl="0" fontAlgn="base"/>
                      <a:r>
                        <a:rPr lang="en-GB" sz="2000" b="1">
                          <a:solidFill>
                            <a:schemeClr val="tx1"/>
                          </a:solidFill>
                          <a:effectLst/>
                          <a:latin typeface="Calibri"/>
                          <a:cs typeface="Calibri"/>
                        </a:rPr>
                        <a:t>Time </a:t>
                      </a:r>
                      <a:endParaRPr lang="en-GB" sz="2000" b="1" i="0">
                        <a:solidFill>
                          <a:schemeClr val="tx1"/>
                        </a:solidFill>
                        <a:effectLst/>
                        <a:latin typeface="Calibri"/>
                        <a:cs typeface="Calibri"/>
                      </a:endParaRPr>
                    </a:p>
                  </a:txBody>
                  <a:tcPr>
                    <a:solidFill>
                      <a:schemeClr val="accent2"/>
                    </a:solidFill>
                  </a:tcPr>
                </a:tc>
                <a:tc>
                  <a:txBody>
                    <a:bodyPr/>
                    <a:lstStyle/>
                    <a:p>
                      <a:pPr algn="ctr" rtl="0" fontAlgn="base"/>
                      <a:r>
                        <a:rPr lang="en-GB" sz="2000" b="1" i="0">
                          <a:solidFill>
                            <a:schemeClr val="tx1"/>
                          </a:solidFill>
                          <a:effectLst/>
                          <a:latin typeface="Calibri"/>
                          <a:cs typeface="Calibri"/>
                        </a:rPr>
                        <a:t>Activity</a:t>
                      </a:r>
                    </a:p>
                  </a:txBody>
                  <a:tcPr>
                    <a:solidFill>
                      <a:schemeClr val="accent2"/>
                    </a:solidFill>
                  </a:tcPr>
                </a:tc>
                <a:tc>
                  <a:txBody>
                    <a:bodyPr/>
                    <a:lstStyle/>
                    <a:p>
                      <a:pPr algn="ctr" rtl="0" fontAlgn="base"/>
                      <a:r>
                        <a:rPr lang="en-GB" sz="2000" b="1">
                          <a:solidFill>
                            <a:schemeClr val="tx1"/>
                          </a:solidFill>
                          <a:effectLst/>
                          <a:latin typeface="Calibri"/>
                          <a:cs typeface="Calibri"/>
                        </a:rPr>
                        <a:t>Duration</a:t>
                      </a:r>
                      <a:r>
                        <a:rPr lang="en-GB" sz="2000">
                          <a:solidFill>
                            <a:schemeClr val="bg1"/>
                          </a:solidFill>
                          <a:effectLst/>
                          <a:latin typeface="Calibri"/>
                          <a:cs typeface="Calibri"/>
                        </a:rPr>
                        <a:t> </a:t>
                      </a:r>
                      <a:endParaRPr lang="en-GB" sz="2000" b="1" i="0">
                        <a:solidFill>
                          <a:schemeClr val="bg1"/>
                        </a:solidFill>
                        <a:effectLst/>
                        <a:latin typeface="Calibri"/>
                        <a:cs typeface="Calibri"/>
                      </a:endParaRPr>
                    </a:p>
                  </a:txBody>
                  <a:tcPr>
                    <a:solidFill>
                      <a:schemeClr val="accent2"/>
                    </a:solidFill>
                  </a:tcPr>
                </a:tc>
                <a:extLst>
                  <a:ext uri="{0D108BD9-81ED-4DB2-BD59-A6C34878D82A}">
                    <a16:rowId xmlns:a16="http://schemas.microsoft.com/office/drawing/2014/main" val="128093787"/>
                  </a:ext>
                </a:extLst>
              </a:tr>
              <a:tr h="0">
                <a:tc>
                  <a:txBody>
                    <a:bodyPr/>
                    <a:lstStyle/>
                    <a:p>
                      <a:pPr algn="ctr" rtl="0" fontAlgn="base"/>
                      <a:r>
                        <a:rPr lang="en-GB" sz="2000" b="1">
                          <a:latin typeface="Calibri"/>
                          <a:cs typeface="Calibri"/>
                        </a:rPr>
                        <a:t>9.00</a:t>
                      </a:r>
                    </a:p>
                  </a:txBody>
                  <a:tcPr>
                    <a:solidFill>
                      <a:schemeClr val="accent2">
                        <a:lumMod val="40000"/>
                        <a:lumOff val="60000"/>
                      </a:schemeClr>
                    </a:solidFill>
                  </a:tcPr>
                </a:tc>
                <a:tc>
                  <a:txBody>
                    <a:bodyPr/>
                    <a:lstStyle/>
                    <a:p>
                      <a:pPr algn="l" rtl="0" fontAlgn="base"/>
                      <a:r>
                        <a:rPr lang="en-GB" sz="2000" b="1">
                          <a:effectLst/>
                          <a:latin typeface="Calibri"/>
                          <a:cs typeface="Calibri"/>
                        </a:rPr>
                        <a:t>Coffee </a:t>
                      </a:r>
                      <a:endParaRPr lang="en-GB" sz="2000" b="1" i="0">
                        <a:solidFill>
                          <a:srgbClr val="767171"/>
                        </a:solidFill>
                        <a:effectLst/>
                        <a:latin typeface="Calibri"/>
                        <a:cs typeface="Calibri"/>
                      </a:endParaRPr>
                    </a:p>
                  </a:txBody>
                  <a:tcPr>
                    <a:solidFill>
                      <a:schemeClr val="accent2">
                        <a:lumMod val="40000"/>
                        <a:lumOff val="60000"/>
                      </a:schemeClr>
                    </a:solidFill>
                  </a:tcPr>
                </a:tc>
                <a:tc>
                  <a:txBody>
                    <a:bodyPr/>
                    <a:lstStyle/>
                    <a:p>
                      <a:pPr algn="ctr" rtl="0" fontAlgn="base"/>
                      <a:r>
                        <a:rPr lang="en-GB" sz="2000" b="1">
                          <a:effectLst/>
                          <a:latin typeface="Calibri"/>
                          <a:cs typeface="Calibri"/>
                        </a:rPr>
                        <a:t>15</a:t>
                      </a:r>
                      <a:endParaRPr lang="en-GB" sz="2000" b="1" i="0">
                        <a:solidFill>
                          <a:srgbClr val="767171"/>
                        </a:solidFill>
                        <a:effectLst/>
                        <a:latin typeface="Calibri"/>
                        <a:cs typeface="Calibri"/>
                      </a:endParaRPr>
                    </a:p>
                  </a:txBody>
                  <a:tcPr>
                    <a:solidFill>
                      <a:schemeClr val="accent2">
                        <a:lumMod val="40000"/>
                        <a:lumOff val="60000"/>
                      </a:schemeClr>
                    </a:solidFill>
                  </a:tcPr>
                </a:tc>
                <a:extLst>
                  <a:ext uri="{0D108BD9-81ED-4DB2-BD59-A6C34878D82A}">
                    <a16:rowId xmlns:a16="http://schemas.microsoft.com/office/drawing/2014/main" val="1670049530"/>
                  </a:ext>
                </a:extLst>
              </a:tr>
              <a:tr h="0">
                <a:tc>
                  <a:txBody>
                    <a:bodyPr/>
                    <a:lstStyle/>
                    <a:p>
                      <a:pPr algn="ctr" rtl="0" fontAlgn="base"/>
                      <a:r>
                        <a:rPr lang="en-GB" sz="2000">
                          <a:latin typeface="Calibri"/>
                          <a:cs typeface="Calibri"/>
                        </a:rPr>
                        <a:t>9.15</a:t>
                      </a:r>
                      <a:endParaRPr lang="en-GB" sz="2000">
                        <a:effectLst/>
                        <a:latin typeface="Calibri"/>
                        <a:cs typeface="Calibri"/>
                      </a:endParaRPr>
                    </a:p>
                  </a:txBody>
                  <a:tcPr>
                    <a:solidFill>
                      <a:schemeClr val="bg1"/>
                    </a:solidFill>
                  </a:tcPr>
                </a:tc>
                <a:tc>
                  <a:txBody>
                    <a:bodyPr/>
                    <a:lstStyle/>
                    <a:p>
                      <a:pPr algn="l" rtl="0" fontAlgn="base"/>
                      <a:r>
                        <a:rPr lang="en-GB" sz="2000">
                          <a:effectLst/>
                          <a:latin typeface="Calibri"/>
                          <a:cs typeface="Calibri"/>
                        </a:rPr>
                        <a:t>Recap of day 1 </a:t>
                      </a:r>
                      <a:endParaRPr lang="en-GB" sz="2000" b="0" i="0">
                        <a:solidFill>
                          <a:srgbClr val="767171"/>
                        </a:solidFill>
                        <a:effectLst/>
                        <a:latin typeface="Calibri"/>
                        <a:cs typeface="Calibri"/>
                      </a:endParaRPr>
                    </a:p>
                  </a:txBody>
                  <a:tcPr>
                    <a:solidFill>
                      <a:schemeClr val="bg1"/>
                    </a:solidFill>
                  </a:tcPr>
                </a:tc>
                <a:tc>
                  <a:txBody>
                    <a:bodyPr/>
                    <a:lstStyle/>
                    <a:p>
                      <a:pPr algn="ctr" rtl="0" fontAlgn="base"/>
                      <a:r>
                        <a:rPr lang="en-GB" sz="2000">
                          <a:latin typeface="Calibri"/>
                          <a:cs typeface="Calibri"/>
                        </a:rPr>
                        <a:t>15</a:t>
                      </a:r>
                      <a:endParaRPr lang="en-GB" sz="2000" b="0" i="0">
                        <a:solidFill>
                          <a:srgbClr val="767171"/>
                        </a:solidFill>
                        <a:effectLst/>
                        <a:latin typeface="Calibri" panose="020F0502020204030204" pitchFamily="34" charset="0"/>
                        <a:cs typeface="Calibri" panose="020F0502020204030204" pitchFamily="34" charset="0"/>
                      </a:endParaRPr>
                    </a:p>
                  </a:txBody>
                  <a:tcPr>
                    <a:solidFill>
                      <a:schemeClr val="bg1"/>
                    </a:solidFill>
                  </a:tcPr>
                </a:tc>
                <a:extLst>
                  <a:ext uri="{0D108BD9-81ED-4DB2-BD59-A6C34878D82A}">
                    <a16:rowId xmlns:a16="http://schemas.microsoft.com/office/drawing/2014/main" val="3593823342"/>
                  </a:ext>
                </a:extLst>
              </a:tr>
              <a:tr h="0">
                <a:tc>
                  <a:txBody>
                    <a:bodyPr/>
                    <a:lstStyle/>
                    <a:p>
                      <a:pPr algn="ctr" rtl="0" fontAlgn="base"/>
                      <a:r>
                        <a:rPr lang="en-GB" sz="2000">
                          <a:latin typeface="Calibri"/>
                          <a:cs typeface="Calibri"/>
                        </a:rPr>
                        <a:t>9.30</a:t>
                      </a:r>
                      <a:endParaRPr lang="en-GB" sz="2000">
                        <a:effectLst/>
                        <a:latin typeface="Calibri"/>
                        <a:cs typeface="Calibri"/>
                      </a:endParaRPr>
                    </a:p>
                  </a:txBody>
                  <a:tcPr>
                    <a:solidFill>
                      <a:schemeClr val="bg1"/>
                    </a:solidFill>
                  </a:tcPr>
                </a:tc>
                <a:tc>
                  <a:txBody>
                    <a:bodyPr/>
                    <a:lstStyle/>
                    <a:p>
                      <a:pPr algn="l" rtl="0" fontAlgn="base"/>
                      <a:r>
                        <a:rPr lang="en-GB" sz="2000">
                          <a:effectLst/>
                          <a:latin typeface="Calibri"/>
                          <a:cs typeface="Calibri"/>
                        </a:rPr>
                        <a:t>Storyboarding continued + overlay learning outcomes</a:t>
                      </a:r>
                      <a:endParaRPr lang="en-GB" sz="2000" b="0" i="0">
                        <a:solidFill>
                          <a:srgbClr val="767171"/>
                        </a:solidFill>
                        <a:effectLst/>
                        <a:latin typeface="Calibri"/>
                        <a:cs typeface="Calibri"/>
                      </a:endParaRPr>
                    </a:p>
                  </a:txBody>
                  <a:tcPr>
                    <a:solidFill>
                      <a:schemeClr val="bg1"/>
                    </a:solidFill>
                  </a:tcPr>
                </a:tc>
                <a:tc>
                  <a:txBody>
                    <a:bodyPr/>
                    <a:lstStyle/>
                    <a:p>
                      <a:pPr algn="ctr" rtl="0"/>
                      <a:r>
                        <a:rPr lang="en-GB" sz="2000">
                          <a:latin typeface="Calibri"/>
                          <a:cs typeface="Calibri"/>
                        </a:rPr>
                        <a:t>2 ½ hours</a:t>
                      </a:r>
                      <a:r>
                        <a:rPr lang="en-GB" sz="2000">
                          <a:effectLst/>
                          <a:latin typeface="Calibri"/>
                          <a:cs typeface="Calibri"/>
                        </a:rPr>
                        <a:t> </a:t>
                      </a:r>
                      <a:endParaRPr lang="en-GB" sz="2000" b="0" i="0">
                        <a:solidFill>
                          <a:srgbClr val="767171"/>
                        </a:solidFill>
                        <a:effectLst/>
                        <a:latin typeface="Calibri"/>
                        <a:cs typeface="Calibri"/>
                      </a:endParaRPr>
                    </a:p>
                  </a:txBody>
                  <a:tcPr>
                    <a:solidFill>
                      <a:schemeClr val="bg1"/>
                    </a:solidFill>
                  </a:tcPr>
                </a:tc>
                <a:extLst>
                  <a:ext uri="{0D108BD9-81ED-4DB2-BD59-A6C34878D82A}">
                    <a16:rowId xmlns:a16="http://schemas.microsoft.com/office/drawing/2014/main" val="356338977"/>
                  </a:ext>
                </a:extLst>
              </a:tr>
              <a:tr h="0">
                <a:tc>
                  <a:txBody>
                    <a:bodyPr/>
                    <a:lstStyle/>
                    <a:p>
                      <a:pPr algn="ctr" rtl="0" fontAlgn="base"/>
                      <a:r>
                        <a:rPr lang="en-GB" sz="2000" b="1">
                          <a:latin typeface="Calibri"/>
                          <a:cs typeface="Calibri"/>
                        </a:rPr>
                        <a:t>12.00</a:t>
                      </a:r>
                      <a:endParaRPr lang="en-GB" sz="2000" b="1" i="0">
                        <a:solidFill>
                          <a:srgbClr val="767171"/>
                        </a:solidFill>
                        <a:effectLst/>
                        <a:latin typeface="Calibri"/>
                        <a:cs typeface="Calibri"/>
                      </a:endParaRPr>
                    </a:p>
                  </a:txBody>
                  <a:tcPr>
                    <a:solidFill>
                      <a:schemeClr val="accent2">
                        <a:lumMod val="40000"/>
                        <a:lumOff val="60000"/>
                      </a:schemeClr>
                    </a:solidFill>
                  </a:tcPr>
                </a:tc>
                <a:tc>
                  <a:txBody>
                    <a:bodyPr/>
                    <a:lstStyle/>
                    <a:p>
                      <a:pPr algn="l" rtl="0"/>
                      <a:r>
                        <a:rPr lang="en-GB" sz="2000" b="1">
                          <a:latin typeface="Calibri"/>
                          <a:cs typeface="Calibri"/>
                        </a:rPr>
                        <a:t>Lunch</a:t>
                      </a:r>
                      <a:endParaRPr lang="en-GB" sz="2000" b="1">
                        <a:effectLst/>
                        <a:latin typeface="Calibri"/>
                        <a:cs typeface="Calibri"/>
                      </a:endParaRPr>
                    </a:p>
                  </a:txBody>
                  <a:tcPr>
                    <a:solidFill>
                      <a:schemeClr val="accent2">
                        <a:lumMod val="40000"/>
                        <a:lumOff val="60000"/>
                      </a:schemeClr>
                    </a:solidFill>
                  </a:tcPr>
                </a:tc>
                <a:tc>
                  <a:txBody>
                    <a:bodyPr/>
                    <a:lstStyle/>
                    <a:p>
                      <a:pPr algn="ctr" rtl="0" fontAlgn="base"/>
                      <a:r>
                        <a:rPr lang="en-GB" sz="2000" b="1">
                          <a:latin typeface="Calibri"/>
                          <a:cs typeface="Calibri"/>
                        </a:rPr>
                        <a:t>30</a:t>
                      </a:r>
                      <a:endParaRPr lang="en-GB" sz="2000" b="1">
                        <a:effectLst/>
                        <a:latin typeface="Calibri"/>
                        <a:cs typeface="Calibri"/>
                      </a:endParaRPr>
                    </a:p>
                  </a:txBody>
                  <a:tcPr>
                    <a:solidFill>
                      <a:schemeClr val="accent2">
                        <a:lumMod val="40000"/>
                        <a:lumOff val="60000"/>
                      </a:schemeClr>
                    </a:solidFill>
                  </a:tcPr>
                </a:tc>
                <a:extLst>
                  <a:ext uri="{0D108BD9-81ED-4DB2-BD59-A6C34878D82A}">
                    <a16:rowId xmlns:a16="http://schemas.microsoft.com/office/drawing/2014/main" val="726645813"/>
                  </a:ext>
                </a:extLst>
              </a:tr>
              <a:tr h="0">
                <a:tc>
                  <a:txBody>
                    <a:bodyPr/>
                    <a:lstStyle/>
                    <a:p>
                      <a:pPr algn="ctr" rtl="0" fontAlgn="base"/>
                      <a:r>
                        <a:rPr lang="en-GB" sz="2000">
                          <a:latin typeface="Calibri"/>
                          <a:cs typeface="Calibri"/>
                        </a:rPr>
                        <a:t>12.30</a:t>
                      </a:r>
                      <a:r>
                        <a:rPr lang="en-GB" sz="2000">
                          <a:effectLst/>
                          <a:latin typeface="Calibri"/>
                          <a:cs typeface="Calibri"/>
                        </a:rPr>
                        <a:t> </a:t>
                      </a:r>
                      <a:endParaRPr lang="en-GB" sz="2000" b="1" i="0">
                        <a:solidFill>
                          <a:srgbClr val="767171"/>
                        </a:solidFill>
                        <a:effectLst/>
                        <a:latin typeface="Calibri"/>
                        <a:cs typeface="Calibri"/>
                      </a:endParaRPr>
                    </a:p>
                  </a:txBody>
                  <a:tcPr>
                    <a:solidFill>
                      <a:schemeClr val="bg1"/>
                    </a:solidFill>
                  </a:tcPr>
                </a:tc>
                <a:tc>
                  <a:txBody>
                    <a:bodyPr/>
                    <a:lstStyle/>
                    <a:p>
                      <a:pPr lvl="0" algn="l">
                        <a:lnSpc>
                          <a:spcPct val="100000"/>
                        </a:lnSpc>
                        <a:spcBef>
                          <a:spcPts val="0"/>
                        </a:spcBef>
                        <a:spcAft>
                          <a:spcPts val="0"/>
                        </a:spcAft>
                        <a:buNone/>
                      </a:pPr>
                      <a:r>
                        <a:rPr lang="en-GB" sz="2000" b="0" i="0" u="none" strike="noStrike" noProof="0">
                          <a:solidFill>
                            <a:srgbClr val="000000"/>
                          </a:solidFill>
                          <a:latin typeface="Calibri"/>
                        </a:rPr>
                        <a:t>Critical friend – pitch your storyboard, feedback and review </a:t>
                      </a:r>
                      <a:endParaRPr lang="en-GB" sz="2000" b="0" i="0" u="none" strike="noStrike" noProof="0">
                        <a:latin typeface="Calibri"/>
                      </a:endParaRPr>
                    </a:p>
                  </a:txBody>
                  <a:tcPr>
                    <a:solidFill>
                      <a:schemeClr val="bg1"/>
                    </a:solidFill>
                  </a:tcPr>
                </a:tc>
                <a:tc>
                  <a:txBody>
                    <a:bodyPr/>
                    <a:lstStyle/>
                    <a:p>
                      <a:pPr algn="ctr" rtl="0" fontAlgn="base"/>
                      <a:r>
                        <a:rPr lang="en-GB" sz="2000">
                          <a:latin typeface="Calibri"/>
                          <a:cs typeface="Calibri"/>
                        </a:rPr>
                        <a:t>30</a:t>
                      </a:r>
                    </a:p>
                  </a:txBody>
                  <a:tcPr>
                    <a:solidFill>
                      <a:schemeClr val="bg1"/>
                    </a:solidFill>
                  </a:tcPr>
                </a:tc>
                <a:extLst>
                  <a:ext uri="{0D108BD9-81ED-4DB2-BD59-A6C34878D82A}">
                    <a16:rowId xmlns:a16="http://schemas.microsoft.com/office/drawing/2014/main" val="115727048"/>
                  </a:ext>
                </a:extLst>
              </a:tr>
              <a:tr h="0">
                <a:tc>
                  <a:txBody>
                    <a:bodyPr/>
                    <a:lstStyle/>
                    <a:p>
                      <a:pPr algn="ctr" rtl="0" fontAlgn="base"/>
                      <a:r>
                        <a:rPr lang="en-GB" sz="2000">
                          <a:latin typeface="Calibri"/>
                          <a:cs typeface="Calibri"/>
                        </a:rPr>
                        <a:t>13.00</a:t>
                      </a:r>
                      <a:endParaRPr lang="en-GB" sz="2000">
                        <a:effectLst/>
                        <a:latin typeface="Calibri"/>
                        <a:cs typeface="Calibri"/>
                      </a:endParaRPr>
                    </a:p>
                  </a:txBody>
                  <a:tcPr>
                    <a:solidFill>
                      <a:schemeClr val="bg1"/>
                    </a:solidFill>
                  </a:tcPr>
                </a:tc>
                <a:tc>
                  <a:txBody>
                    <a:bodyPr/>
                    <a:lstStyle/>
                    <a:p>
                      <a:pPr algn="l" rtl="0" fontAlgn="base"/>
                      <a:r>
                        <a:rPr lang="en-GB" sz="2000">
                          <a:effectLst/>
                          <a:latin typeface="Calibri"/>
                          <a:cs typeface="Calibri"/>
                        </a:rPr>
                        <a:t>Action plan: next steps </a:t>
                      </a:r>
                      <a:endParaRPr lang="en-GB" sz="2000" b="0" i="0">
                        <a:solidFill>
                          <a:srgbClr val="767171"/>
                        </a:solidFill>
                        <a:effectLst/>
                        <a:latin typeface="Calibri"/>
                        <a:cs typeface="Calibri"/>
                      </a:endParaRPr>
                    </a:p>
                  </a:txBody>
                  <a:tcPr>
                    <a:solidFill>
                      <a:schemeClr val="bg1"/>
                    </a:solidFill>
                  </a:tcPr>
                </a:tc>
                <a:tc>
                  <a:txBody>
                    <a:bodyPr/>
                    <a:lstStyle/>
                    <a:p>
                      <a:pPr algn="ctr" rtl="0" fontAlgn="base"/>
                      <a:r>
                        <a:rPr lang="en-GB" sz="2000">
                          <a:latin typeface="Calibri"/>
                          <a:cs typeface="Calibri"/>
                        </a:rPr>
                        <a:t>30</a:t>
                      </a:r>
                      <a:endParaRPr lang="en-GB" sz="2000">
                        <a:effectLst/>
                        <a:latin typeface="Calibri"/>
                        <a:cs typeface="Calibri"/>
                      </a:endParaRPr>
                    </a:p>
                  </a:txBody>
                  <a:tcPr>
                    <a:solidFill>
                      <a:schemeClr val="bg1"/>
                    </a:solidFill>
                  </a:tcPr>
                </a:tc>
                <a:extLst>
                  <a:ext uri="{0D108BD9-81ED-4DB2-BD59-A6C34878D82A}">
                    <a16:rowId xmlns:a16="http://schemas.microsoft.com/office/drawing/2014/main" val="1793512566"/>
                  </a:ext>
                </a:extLst>
              </a:tr>
              <a:tr h="201499">
                <a:tc>
                  <a:txBody>
                    <a:bodyPr/>
                    <a:lstStyle/>
                    <a:p>
                      <a:pPr algn="ctr" rtl="0" fontAlgn="base"/>
                      <a:r>
                        <a:rPr lang="en-GB" sz="2000">
                          <a:latin typeface="Calibri"/>
                          <a:cs typeface="Calibri"/>
                        </a:rPr>
                        <a:t>13.30</a:t>
                      </a:r>
                      <a:endParaRPr lang="en-GB" sz="2000">
                        <a:effectLst/>
                        <a:latin typeface="Calibri"/>
                        <a:cs typeface="Calibri"/>
                      </a:endParaRPr>
                    </a:p>
                  </a:txBody>
                  <a:tcPr>
                    <a:solidFill>
                      <a:schemeClr val="bg1"/>
                    </a:solidFill>
                  </a:tcPr>
                </a:tc>
                <a:tc>
                  <a:txBody>
                    <a:bodyPr/>
                    <a:lstStyle/>
                    <a:p>
                      <a:pPr algn="l" rtl="0"/>
                      <a:r>
                        <a:rPr lang="en-GB" sz="2000">
                          <a:effectLst/>
                          <a:latin typeface="Calibri"/>
                          <a:cs typeface="Calibri"/>
                        </a:rPr>
                        <a:t>Reflection – postcard exercise </a:t>
                      </a:r>
                      <a:r>
                        <a:rPr lang="en-GB" sz="2000">
                          <a:latin typeface="Calibri"/>
                          <a:cs typeface="Calibri"/>
                        </a:rPr>
                        <a:t>+ workshop evaluation</a:t>
                      </a:r>
                      <a:endParaRPr lang="en-GB" sz="2000" b="0" i="0">
                        <a:solidFill>
                          <a:srgbClr val="767171"/>
                        </a:solidFill>
                        <a:effectLst/>
                        <a:latin typeface="Calibri"/>
                        <a:cs typeface="Calibri"/>
                      </a:endParaRPr>
                    </a:p>
                  </a:txBody>
                  <a:tcPr>
                    <a:solidFill>
                      <a:schemeClr val="bg1"/>
                    </a:solidFill>
                  </a:tcPr>
                </a:tc>
                <a:tc>
                  <a:txBody>
                    <a:bodyPr/>
                    <a:lstStyle/>
                    <a:p>
                      <a:pPr algn="ctr" rtl="0" fontAlgn="base"/>
                      <a:r>
                        <a:rPr lang="en-GB" sz="2000">
                          <a:latin typeface="Calibri"/>
                          <a:cs typeface="Calibri"/>
                        </a:rPr>
                        <a:t>30</a:t>
                      </a:r>
                      <a:endParaRPr lang="en-GB" sz="2000">
                        <a:effectLst/>
                        <a:latin typeface="Calibri"/>
                        <a:cs typeface="Calibri"/>
                      </a:endParaRPr>
                    </a:p>
                  </a:txBody>
                  <a:tcPr>
                    <a:solidFill>
                      <a:schemeClr val="bg1"/>
                    </a:solidFill>
                  </a:tcPr>
                </a:tc>
                <a:extLst>
                  <a:ext uri="{0D108BD9-81ED-4DB2-BD59-A6C34878D82A}">
                    <a16:rowId xmlns:a16="http://schemas.microsoft.com/office/drawing/2014/main" val="3055635851"/>
                  </a:ext>
                </a:extLst>
              </a:tr>
              <a:tr h="0">
                <a:tc>
                  <a:txBody>
                    <a:bodyPr/>
                    <a:lstStyle/>
                    <a:p>
                      <a:pPr algn="ctr" rtl="0" fontAlgn="base"/>
                      <a:r>
                        <a:rPr lang="en-GB" sz="2000" b="1">
                          <a:latin typeface="Calibri"/>
                          <a:cs typeface="Calibri"/>
                        </a:rPr>
                        <a:t>14:00</a:t>
                      </a:r>
                      <a:endParaRPr lang="en-GB" sz="2000" b="1" i="0">
                        <a:solidFill>
                          <a:srgbClr val="767171"/>
                        </a:solidFill>
                        <a:effectLst/>
                        <a:latin typeface="Calibri"/>
                        <a:cs typeface="Calibri"/>
                      </a:endParaRPr>
                    </a:p>
                  </a:txBody>
                  <a:tcPr>
                    <a:solidFill>
                      <a:schemeClr val="accent2">
                        <a:lumMod val="40000"/>
                        <a:lumOff val="60000"/>
                      </a:schemeClr>
                    </a:solidFill>
                  </a:tcPr>
                </a:tc>
                <a:tc>
                  <a:txBody>
                    <a:bodyPr/>
                    <a:lstStyle/>
                    <a:p>
                      <a:pPr algn="l" rtl="0" fontAlgn="base"/>
                      <a:r>
                        <a:rPr lang="en-GB" sz="2000" b="1">
                          <a:effectLst/>
                          <a:latin typeface="Calibri"/>
                          <a:cs typeface="Calibri"/>
                        </a:rPr>
                        <a:t>End of day 2 </a:t>
                      </a:r>
                      <a:endParaRPr lang="en-GB" sz="2000" b="1" i="0">
                        <a:solidFill>
                          <a:srgbClr val="767171"/>
                        </a:solidFill>
                        <a:effectLst/>
                        <a:latin typeface="Calibri"/>
                        <a:cs typeface="Calibri"/>
                      </a:endParaRPr>
                    </a:p>
                  </a:txBody>
                  <a:tcPr>
                    <a:solidFill>
                      <a:schemeClr val="accent2">
                        <a:lumMod val="40000"/>
                        <a:lumOff val="60000"/>
                      </a:schemeClr>
                    </a:solidFill>
                  </a:tcPr>
                </a:tc>
                <a:tc>
                  <a:txBody>
                    <a:bodyPr/>
                    <a:lstStyle/>
                    <a:p>
                      <a:pPr algn="ctr" rtl="0" fontAlgn="base"/>
                      <a:r>
                        <a:rPr lang="en-GB" sz="2000" b="1">
                          <a:effectLst/>
                          <a:latin typeface="Calibri"/>
                          <a:cs typeface="Calibri"/>
                        </a:rPr>
                        <a:t>-</a:t>
                      </a:r>
                      <a:endParaRPr lang="en-GB" sz="2000" b="1" i="0">
                        <a:solidFill>
                          <a:srgbClr val="000000"/>
                        </a:solidFill>
                        <a:effectLst/>
                        <a:latin typeface="Calibri"/>
                        <a:cs typeface="Calibri"/>
                      </a:endParaRPr>
                    </a:p>
                  </a:txBody>
                  <a:tcPr>
                    <a:solidFill>
                      <a:schemeClr val="accent2">
                        <a:lumMod val="40000"/>
                        <a:lumOff val="60000"/>
                      </a:schemeClr>
                    </a:solidFill>
                  </a:tcPr>
                </a:tc>
                <a:extLst>
                  <a:ext uri="{0D108BD9-81ED-4DB2-BD59-A6C34878D82A}">
                    <a16:rowId xmlns:a16="http://schemas.microsoft.com/office/drawing/2014/main" val="2874975355"/>
                  </a:ext>
                </a:extLst>
              </a:tr>
            </a:tbl>
          </a:graphicData>
        </a:graphic>
      </p:graphicFrame>
    </p:spTree>
    <p:extLst>
      <p:ext uri="{BB962C8B-B14F-4D97-AF65-F5344CB8AC3E}">
        <p14:creationId xmlns:p14="http://schemas.microsoft.com/office/powerpoint/2010/main" val="2839135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9645C-17F7-FDDF-E1DA-D51713CA0D41}"/>
              </a:ext>
            </a:extLst>
          </p:cNvPr>
          <p:cNvSpPr>
            <a:spLocks noGrp="1"/>
          </p:cNvSpPr>
          <p:nvPr>
            <p:ph type="title"/>
          </p:nvPr>
        </p:nvSpPr>
        <p:spPr>
          <a:xfrm>
            <a:off x="3586109" y="232526"/>
            <a:ext cx="5774803"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Storyboarding Continued</a:t>
            </a:r>
            <a:endParaRPr lang="en-US" b="1">
              <a:latin typeface="Calibri" panose="020F0502020204030204" pitchFamily="34" charset="0"/>
              <a:cs typeface="Calibri" panose="020F0502020204030204" pitchFamily="34" charset="0"/>
            </a:endParaRPr>
          </a:p>
        </p:txBody>
      </p:sp>
      <p:pic>
        <p:nvPicPr>
          <p:cNvPr id="3" name="Picture 2" title="&quot;&quot;">
            <a:extLst>
              <a:ext uri="{FF2B5EF4-FFF2-40B4-BE49-F238E27FC236}">
                <a16:creationId xmlns:a16="http://schemas.microsoft.com/office/drawing/2014/main" id="{3BD044E8-61D2-2F13-77FC-761C7E3A756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sp>
        <p:nvSpPr>
          <p:cNvPr id="4" name="TextBox 3">
            <a:extLst>
              <a:ext uri="{FF2B5EF4-FFF2-40B4-BE49-F238E27FC236}">
                <a16:creationId xmlns:a16="http://schemas.microsoft.com/office/drawing/2014/main" id="{EAF86B22-095C-4812-B6C5-3778824AFBFD}"/>
              </a:ext>
            </a:extLst>
          </p:cNvPr>
          <p:cNvSpPr txBox="1"/>
          <p:nvPr/>
        </p:nvSpPr>
        <p:spPr>
          <a:xfrm>
            <a:off x="807304" y="2736502"/>
            <a:ext cx="3496827"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a:cs typeface="Calibri"/>
              </a:rPr>
              <a:t>Do you have new ideas after reflecting on Day 1?</a:t>
            </a:r>
          </a:p>
        </p:txBody>
      </p:sp>
      <p:pic>
        <p:nvPicPr>
          <p:cNvPr id="8" name="Picture 7" descr="Learner timeline storyboard with cards.">
            <a:extLst>
              <a:ext uri="{FF2B5EF4-FFF2-40B4-BE49-F238E27FC236}">
                <a16:creationId xmlns:a16="http://schemas.microsoft.com/office/drawing/2014/main" id="{D479EBBA-4FD8-C04B-A5DD-AEFAD06D472C}"/>
              </a:ext>
            </a:extLst>
          </p:cNvPr>
          <p:cNvPicPr>
            <a:picLocks noChangeAspect="1"/>
          </p:cNvPicPr>
          <p:nvPr/>
        </p:nvPicPr>
        <p:blipFill>
          <a:blip r:embed="rId4"/>
          <a:stretch>
            <a:fillRect/>
          </a:stretch>
        </p:blipFill>
        <p:spPr>
          <a:xfrm>
            <a:off x="4304131" y="1731028"/>
            <a:ext cx="6980767" cy="4085041"/>
          </a:xfrm>
          <a:prstGeom prst="rect">
            <a:avLst/>
          </a:prstGeom>
        </p:spPr>
      </p:pic>
      <p:pic>
        <p:nvPicPr>
          <p:cNvPr id="7" name="Picture 6" descr="Time">
            <a:extLst>
              <a:ext uri="{FF2B5EF4-FFF2-40B4-BE49-F238E27FC236}">
                <a16:creationId xmlns:a16="http://schemas.microsoft.com/office/drawing/2014/main" id="{754B7EB4-51A9-914C-9391-204E61BF6BFF}"/>
              </a:ext>
            </a:extLst>
          </p:cNvPr>
          <p:cNvPicPr>
            <a:picLocks noChangeAspect="1"/>
          </p:cNvPicPr>
          <p:nvPr/>
        </p:nvPicPr>
        <p:blipFill>
          <a:blip r:embed="rId5">
            <a:duotone>
              <a:prstClr val="black"/>
              <a:srgbClr val="1F84A6">
                <a:tint val="45000"/>
                <a:satMod val="400000"/>
              </a:srgbClr>
            </a:duotone>
          </a:blip>
          <a:stretch>
            <a:fillRect/>
          </a:stretch>
        </p:blipFill>
        <p:spPr>
          <a:xfrm>
            <a:off x="9991931" y="6224924"/>
            <a:ext cx="529166" cy="529166"/>
          </a:xfrm>
          <a:prstGeom prst="rect">
            <a:avLst/>
          </a:prstGeom>
        </p:spPr>
      </p:pic>
      <p:sp>
        <p:nvSpPr>
          <p:cNvPr id="6" name="Content Placeholder 2">
            <a:extLst>
              <a:ext uri="{FF2B5EF4-FFF2-40B4-BE49-F238E27FC236}">
                <a16:creationId xmlns:a16="http://schemas.microsoft.com/office/drawing/2014/main" id="{47F41F7C-8E00-CE4C-BF54-09CE42FE8A2C}"/>
              </a:ext>
            </a:extLst>
          </p:cNvPr>
          <p:cNvSpPr txBox="1">
            <a:spLocks/>
          </p:cNvSpPr>
          <p:nvPr/>
        </p:nvSpPr>
        <p:spPr>
          <a:xfrm>
            <a:off x="10475941" y="6289566"/>
            <a:ext cx="1716059" cy="399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a:latin typeface="Arial"/>
                <a:cs typeface="Arial"/>
              </a:rPr>
              <a:t>2 hours</a:t>
            </a:r>
          </a:p>
        </p:txBody>
      </p:sp>
    </p:spTree>
    <p:extLst>
      <p:ext uri="{BB962C8B-B14F-4D97-AF65-F5344CB8AC3E}">
        <p14:creationId xmlns:p14="http://schemas.microsoft.com/office/powerpoint/2010/main" val="337644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F0F5-F8F3-0D32-7E1A-38FA572603E1}"/>
              </a:ext>
            </a:extLst>
          </p:cNvPr>
          <p:cNvSpPr>
            <a:spLocks noGrp="1"/>
          </p:cNvSpPr>
          <p:nvPr>
            <p:ph type="title"/>
          </p:nvPr>
        </p:nvSpPr>
        <p:spPr>
          <a:xfrm>
            <a:off x="4268851" y="178175"/>
            <a:ext cx="3654298" cy="1325563"/>
          </a:xfrm>
        </p:spPr>
        <p:txBody>
          <a:bodyPr/>
          <a:lstStyle/>
          <a:p>
            <a:r>
              <a:rPr lang="en-US" b="1" dirty="0">
                <a:latin typeface="Calibri" panose="020F0502020204030204" pitchFamily="34" charset="0"/>
                <a:cs typeface="Calibri" panose="020F0502020204030204" pitchFamily="34" charset="0"/>
              </a:rPr>
              <a:t>Housekeeping</a:t>
            </a:r>
          </a:p>
        </p:txBody>
      </p:sp>
      <p:pic>
        <p:nvPicPr>
          <p:cNvPr id="8" name="Picture 7" descr="Fire escape symbol.">
            <a:extLst>
              <a:ext uri="{FF2B5EF4-FFF2-40B4-BE49-F238E27FC236}">
                <a16:creationId xmlns:a16="http://schemas.microsoft.com/office/drawing/2014/main" id="{C1CC8B43-56B5-74A2-306F-B33DCC4F7244}"/>
              </a:ext>
            </a:extLst>
          </p:cNvPr>
          <p:cNvPicPr>
            <a:picLocks noChangeAspect="1"/>
          </p:cNvPicPr>
          <p:nvPr/>
        </p:nvPicPr>
        <p:blipFill>
          <a:blip r:embed="rId3"/>
          <a:stretch>
            <a:fillRect/>
          </a:stretch>
        </p:blipFill>
        <p:spPr>
          <a:xfrm>
            <a:off x="1899139" y="1786028"/>
            <a:ext cx="2316480" cy="2316480"/>
          </a:xfrm>
          <a:prstGeom prst="rect">
            <a:avLst/>
          </a:prstGeom>
        </p:spPr>
      </p:pic>
      <p:pic>
        <p:nvPicPr>
          <p:cNvPr id="6" name="Picture 5" descr="Power off laptop symbol.">
            <a:extLst>
              <a:ext uri="{FF2B5EF4-FFF2-40B4-BE49-F238E27FC236}">
                <a16:creationId xmlns:a16="http://schemas.microsoft.com/office/drawing/2014/main" id="{C753FEC6-D3D7-E8F9-43FB-3523071FB1BA}"/>
              </a:ext>
            </a:extLst>
          </p:cNvPr>
          <p:cNvPicPr>
            <a:picLocks noChangeAspect="1"/>
          </p:cNvPicPr>
          <p:nvPr/>
        </p:nvPicPr>
        <p:blipFill>
          <a:blip r:embed="rId4"/>
          <a:stretch>
            <a:fillRect/>
          </a:stretch>
        </p:blipFill>
        <p:spPr>
          <a:xfrm>
            <a:off x="6034832" y="1721939"/>
            <a:ext cx="2222500" cy="2222500"/>
          </a:xfrm>
          <a:prstGeom prst="rect">
            <a:avLst/>
          </a:prstGeom>
        </p:spPr>
      </p:pic>
      <p:pic>
        <p:nvPicPr>
          <p:cNvPr id="7" name="Picture 6" descr="Toilets symbol.">
            <a:extLst>
              <a:ext uri="{FF2B5EF4-FFF2-40B4-BE49-F238E27FC236}">
                <a16:creationId xmlns:a16="http://schemas.microsoft.com/office/drawing/2014/main" id="{23FAFF7B-4753-BC31-F425-AFC1C46601E8}"/>
              </a:ext>
            </a:extLst>
          </p:cNvPr>
          <p:cNvPicPr>
            <a:picLocks noChangeAspect="1"/>
          </p:cNvPicPr>
          <p:nvPr/>
        </p:nvPicPr>
        <p:blipFill>
          <a:blip r:embed="rId5"/>
          <a:stretch>
            <a:fillRect/>
          </a:stretch>
        </p:blipFill>
        <p:spPr>
          <a:xfrm>
            <a:off x="3015787" y="3676178"/>
            <a:ext cx="2316480" cy="2316480"/>
          </a:xfrm>
          <a:prstGeom prst="rect">
            <a:avLst/>
          </a:prstGeom>
        </p:spPr>
      </p:pic>
      <p:pic>
        <p:nvPicPr>
          <p:cNvPr id="5" name="Picture 4" descr="Coffee symbol.">
            <a:extLst>
              <a:ext uri="{FF2B5EF4-FFF2-40B4-BE49-F238E27FC236}">
                <a16:creationId xmlns:a16="http://schemas.microsoft.com/office/drawing/2014/main" id="{98702936-CA7D-949C-5D64-8FC479B377A6}"/>
              </a:ext>
            </a:extLst>
          </p:cNvPr>
          <p:cNvPicPr>
            <a:picLocks noChangeAspect="1"/>
          </p:cNvPicPr>
          <p:nvPr/>
        </p:nvPicPr>
        <p:blipFill>
          <a:blip r:embed="rId6"/>
          <a:stretch>
            <a:fillRect/>
          </a:stretch>
        </p:blipFill>
        <p:spPr>
          <a:xfrm>
            <a:off x="8079721" y="3676178"/>
            <a:ext cx="2178173" cy="2178173"/>
          </a:xfrm>
          <a:prstGeom prst="rect">
            <a:avLst/>
          </a:prstGeom>
        </p:spPr>
      </p:pic>
      <p:sp>
        <p:nvSpPr>
          <p:cNvPr id="9" name="TextBox 8">
            <a:extLst>
              <a:ext uri="{FF2B5EF4-FFF2-40B4-BE49-F238E27FC236}">
                <a16:creationId xmlns:a16="http://schemas.microsoft.com/office/drawing/2014/main" id="{ECBBBA42-D3A4-0B93-27A6-6A9BE6E83B88}"/>
              </a:ext>
            </a:extLst>
          </p:cNvPr>
          <p:cNvSpPr txBox="1"/>
          <p:nvPr/>
        </p:nvSpPr>
        <p:spPr>
          <a:xfrm>
            <a:off x="1899139" y="6356261"/>
            <a:ext cx="9003323" cy="369332"/>
          </a:xfrm>
          <a:prstGeom prst="rect">
            <a:avLst/>
          </a:prstGeom>
          <a:noFill/>
        </p:spPr>
        <p:txBody>
          <a:bodyPr wrap="square" rtlCol="0">
            <a:spAutoFit/>
          </a:bodyPr>
          <a:lstStyle/>
          <a:p>
            <a:r>
              <a:rPr lang="en-US">
                <a:latin typeface="+mj-lt"/>
              </a:rPr>
              <a:t>Icons by </a:t>
            </a:r>
            <a:r>
              <a:rPr lang="en-US">
                <a:latin typeface="+mj-lt"/>
                <a:hlinkClick r:id="rId7"/>
              </a:rPr>
              <a:t>corpus delicti</a:t>
            </a:r>
            <a:r>
              <a:rPr lang="en-US">
                <a:latin typeface="+mj-lt"/>
              </a:rPr>
              <a:t>, </a:t>
            </a:r>
            <a:r>
              <a:rPr lang="en-US">
                <a:latin typeface="+mj-lt"/>
                <a:hlinkClick r:id="rId8"/>
              </a:rPr>
              <a:t>Iconangelo</a:t>
            </a:r>
            <a:r>
              <a:rPr lang="en-US">
                <a:latin typeface="+mj-lt"/>
              </a:rPr>
              <a:t>, </a:t>
            </a:r>
            <a:r>
              <a:rPr lang="en-US">
                <a:latin typeface="+mj-lt"/>
                <a:hlinkClick r:id="rId9"/>
              </a:rPr>
              <a:t>Alice Design</a:t>
            </a:r>
            <a:r>
              <a:rPr lang="en-US">
                <a:latin typeface="+mj-lt"/>
              </a:rPr>
              <a:t>, </a:t>
            </a:r>
            <a:r>
              <a:rPr lang="en-US">
                <a:latin typeface="+mj-lt"/>
                <a:hlinkClick r:id="rId10"/>
              </a:rPr>
              <a:t>Gregor </a:t>
            </a:r>
            <a:r>
              <a:rPr lang="en-US" err="1">
                <a:latin typeface="+mj-lt"/>
                <a:hlinkClick r:id="rId10"/>
              </a:rPr>
              <a:t>Cresnar</a:t>
            </a:r>
            <a:r>
              <a:rPr lang="en-US">
                <a:latin typeface="+mj-lt"/>
              </a:rPr>
              <a:t>, CC BY, </a:t>
            </a:r>
            <a:r>
              <a:rPr lang="en-US">
                <a:latin typeface="+mj-lt"/>
                <a:hlinkClick r:id="rId11"/>
              </a:rPr>
              <a:t>The Noun Project</a:t>
            </a:r>
            <a:r>
              <a:rPr lang="en-US">
                <a:latin typeface="+mj-lt"/>
              </a:rPr>
              <a:t>.  </a:t>
            </a:r>
          </a:p>
        </p:txBody>
      </p:sp>
      <p:pic>
        <p:nvPicPr>
          <p:cNvPr id="3" name="Picture 2" title="&quot;&quot;">
            <a:extLst>
              <a:ext uri="{FF2B5EF4-FFF2-40B4-BE49-F238E27FC236}">
                <a16:creationId xmlns:a16="http://schemas.microsoft.com/office/drawing/2014/main" id="{9D08AABB-1AE0-939C-9BC1-93FE4340FEC4}"/>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264032" y="365124"/>
            <a:ext cx="1660413" cy="1325563"/>
          </a:xfrm>
          <a:prstGeom prst="rect">
            <a:avLst/>
          </a:prstGeom>
        </p:spPr>
      </p:pic>
    </p:spTree>
    <p:extLst>
      <p:ext uri="{BB962C8B-B14F-4D97-AF65-F5344CB8AC3E}">
        <p14:creationId xmlns:p14="http://schemas.microsoft.com/office/powerpoint/2010/main" val="434182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6836-E562-9E17-E4DF-063C598E9851}"/>
              </a:ext>
            </a:extLst>
          </p:cNvPr>
          <p:cNvSpPr>
            <a:spLocks noGrp="1"/>
          </p:cNvSpPr>
          <p:nvPr>
            <p:ph type="title"/>
          </p:nvPr>
        </p:nvSpPr>
        <p:spPr>
          <a:xfrm>
            <a:off x="2990380" y="281494"/>
            <a:ext cx="6211239"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Overlay Learning Outcomes</a:t>
            </a:r>
            <a:endParaRPr lang="en-US" b="1">
              <a:latin typeface="Calibri" panose="020F0502020204030204" pitchFamily="34" charset="0"/>
              <a:cs typeface="Calibri" panose="020F0502020204030204" pitchFamily="34" charset="0"/>
            </a:endParaRPr>
          </a:p>
        </p:txBody>
      </p:sp>
      <p:graphicFrame>
        <p:nvGraphicFramePr>
          <p:cNvPr id="3" name="Table 2" title="Learning outcomes">
            <a:extLst>
              <a:ext uri="{FF2B5EF4-FFF2-40B4-BE49-F238E27FC236}">
                <a16:creationId xmlns:a16="http://schemas.microsoft.com/office/drawing/2014/main" id="{331CF212-6137-490A-A147-347A300C8F2B}"/>
              </a:ext>
            </a:extLst>
          </p:cNvPr>
          <p:cNvGraphicFramePr>
            <a:graphicFrameLocks noGrp="1"/>
          </p:cNvGraphicFramePr>
          <p:nvPr>
            <p:extLst>
              <p:ext uri="{D42A27DB-BD31-4B8C-83A1-F6EECF244321}">
                <p14:modId xmlns:p14="http://schemas.microsoft.com/office/powerpoint/2010/main" val="4079142845"/>
              </p:ext>
            </p:extLst>
          </p:nvPr>
        </p:nvGraphicFramePr>
        <p:xfrm>
          <a:off x="1339660" y="2062749"/>
          <a:ext cx="9386802" cy="3823026"/>
        </p:xfrm>
        <a:graphic>
          <a:graphicData uri="http://schemas.openxmlformats.org/drawingml/2006/table">
            <a:tbl>
              <a:tblPr firstRow="1" bandRow="1">
                <a:tableStyleId>{5C22544A-7EE6-4342-B048-85BDC9FD1C3A}</a:tableStyleId>
              </a:tblPr>
              <a:tblGrid>
                <a:gridCol w="9386802">
                  <a:extLst>
                    <a:ext uri="{9D8B030D-6E8A-4147-A177-3AD203B41FA5}">
                      <a16:colId xmlns:a16="http://schemas.microsoft.com/office/drawing/2014/main" val="3943724319"/>
                    </a:ext>
                  </a:extLst>
                </a:gridCol>
              </a:tblGrid>
              <a:tr h="1309884">
                <a:tc>
                  <a:txBody>
                    <a:bodyPr/>
                    <a:lstStyle/>
                    <a:p>
                      <a:pPr algn="ctr" rtl="0" fontAlgn="base"/>
                      <a:r>
                        <a:rPr lang="en-GB" sz="2600">
                          <a:effectLst/>
                          <a:latin typeface="calibri"/>
                        </a:rPr>
                        <a:t> </a:t>
                      </a:r>
                      <a:br>
                        <a:rPr lang="en-GB" sz="2600">
                          <a:effectLst/>
                          <a:latin typeface="calibri"/>
                        </a:rPr>
                      </a:br>
                      <a:r>
                        <a:rPr lang="en-GB" sz="2600">
                          <a:solidFill>
                            <a:schemeClr val="tx1"/>
                          </a:solidFill>
                          <a:effectLst/>
                          <a:latin typeface="calibri"/>
                        </a:rPr>
                        <a:t>By the end of this course the student will be able to... </a:t>
                      </a:r>
                      <a:br>
                        <a:rPr lang="en-GB" sz="2600">
                          <a:effectLst/>
                          <a:latin typeface="calibri"/>
                        </a:rPr>
                      </a:br>
                      <a:r>
                        <a:rPr lang="en-GB" sz="2600">
                          <a:effectLst/>
                          <a:latin typeface="calibri"/>
                        </a:rPr>
                        <a:t> </a:t>
                      </a:r>
                      <a:endParaRPr lang="en-GB" sz="2600" b="1">
                        <a:solidFill>
                          <a:srgbClr val="767171"/>
                        </a:solidFill>
                        <a:effectLst/>
                        <a:latin typeface="calibri"/>
                      </a:endParaRPr>
                    </a:p>
                  </a:txBody>
                  <a:tcPr>
                    <a:solidFill>
                      <a:schemeClr val="accent2"/>
                    </a:solidFill>
                  </a:tcPr>
                </a:tc>
                <a:extLst>
                  <a:ext uri="{0D108BD9-81ED-4DB2-BD59-A6C34878D82A}">
                    <a16:rowId xmlns:a16="http://schemas.microsoft.com/office/drawing/2014/main" val="1193749873"/>
                  </a:ext>
                </a:extLst>
              </a:tr>
              <a:tr h="505821">
                <a:tc>
                  <a:txBody>
                    <a:bodyPr/>
                    <a:lstStyle/>
                    <a:p>
                      <a:pPr lvl="0" rtl="0">
                        <a:buNone/>
                      </a:pPr>
                      <a:r>
                        <a:rPr lang="en-GB" sz="2600">
                          <a:latin typeface="calibri"/>
                        </a:rPr>
                        <a:t>1.</a:t>
                      </a:r>
                      <a:endParaRPr lang="en-GB" sz="2600">
                        <a:solidFill>
                          <a:srgbClr val="767171"/>
                        </a:solidFill>
                        <a:effectLst/>
                        <a:latin typeface="calibri"/>
                      </a:endParaRPr>
                    </a:p>
                  </a:txBody>
                  <a:tcPr>
                    <a:solidFill>
                      <a:schemeClr val="accent2">
                        <a:lumMod val="20000"/>
                        <a:lumOff val="80000"/>
                      </a:schemeClr>
                    </a:solidFill>
                  </a:tcPr>
                </a:tc>
                <a:extLst>
                  <a:ext uri="{0D108BD9-81ED-4DB2-BD59-A6C34878D82A}">
                    <a16:rowId xmlns:a16="http://schemas.microsoft.com/office/drawing/2014/main" val="2584002765"/>
                  </a:ext>
                </a:extLst>
              </a:tr>
              <a:tr h="505821">
                <a:tc>
                  <a:txBody>
                    <a:bodyPr/>
                    <a:lstStyle/>
                    <a:p>
                      <a:pPr lvl="0" rtl="0">
                        <a:buNone/>
                      </a:pPr>
                      <a:r>
                        <a:rPr lang="en-GB" sz="2600">
                          <a:latin typeface="calibri"/>
                        </a:rPr>
                        <a:t>2. </a:t>
                      </a:r>
                      <a:endParaRPr lang="en-GB" sz="2600">
                        <a:effectLst/>
                        <a:latin typeface="calibri"/>
                      </a:endParaRPr>
                    </a:p>
                  </a:txBody>
                  <a:tcPr>
                    <a:solidFill>
                      <a:schemeClr val="accent2">
                        <a:lumMod val="60000"/>
                        <a:lumOff val="40000"/>
                      </a:schemeClr>
                    </a:solidFill>
                  </a:tcPr>
                </a:tc>
                <a:extLst>
                  <a:ext uri="{0D108BD9-81ED-4DB2-BD59-A6C34878D82A}">
                    <a16:rowId xmlns:a16="http://schemas.microsoft.com/office/drawing/2014/main" val="4264964043"/>
                  </a:ext>
                </a:extLst>
              </a:tr>
              <a:tr h="306558">
                <a:tc>
                  <a:txBody>
                    <a:bodyPr/>
                    <a:lstStyle/>
                    <a:p>
                      <a:pPr lvl="0" rtl="0">
                        <a:buNone/>
                      </a:pPr>
                      <a:r>
                        <a:rPr lang="en-GB" sz="2600">
                          <a:latin typeface="calibri"/>
                        </a:rPr>
                        <a:t>3. </a:t>
                      </a:r>
                      <a:endParaRPr lang="en-GB" sz="2600">
                        <a:solidFill>
                          <a:srgbClr val="767171"/>
                        </a:solidFill>
                        <a:effectLst/>
                        <a:latin typeface="calibri"/>
                      </a:endParaRPr>
                    </a:p>
                  </a:txBody>
                  <a:tcPr>
                    <a:solidFill>
                      <a:schemeClr val="accent2">
                        <a:lumMod val="20000"/>
                        <a:lumOff val="80000"/>
                      </a:schemeClr>
                    </a:solidFill>
                  </a:tcPr>
                </a:tc>
                <a:extLst>
                  <a:ext uri="{0D108BD9-81ED-4DB2-BD59-A6C34878D82A}">
                    <a16:rowId xmlns:a16="http://schemas.microsoft.com/office/drawing/2014/main" val="3230221787"/>
                  </a:ext>
                </a:extLst>
              </a:tr>
              <a:tr h="505821">
                <a:tc>
                  <a:txBody>
                    <a:bodyPr/>
                    <a:lstStyle/>
                    <a:p>
                      <a:pPr lvl="0" rtl="0">
                        <a:buNone/>
                      </a:pPr>
                      <a:r>
                        <a:rPr lang="en-GB" sz="2600">
                          <a:latin typeface="calibri"/>
                        </a:rPr>
                        <a:t>4.  </a:t>
                      </a:r>
                      <a:endParaRPr lang="en-GB" sz="2600">
                        <a:solidFill>
                          <a:srgbClr val="767171"/>
                        </a:solidFill>
                        <a:effectLst/>
                        <a:latin typeface="calibri"/>
                      </a:endParaRPr>
                    </a:p>
                  </a:txBody>
                  <a:tcPr>
                    <a:solidFill>
                      <a:schemeClr val="accent2">
                        <a:lumMod val="60000"/>
                        <a:lumOff val="40000"/>
                      </a:schemeClr>
                    </a:solidFill>
                  </a:tcPr>
                </a:tc>
                <a:extLst>
                  <a:ext uri="{0D108BD9-81ED-4DB2-BD59-A6C34878D82A}">
                    <a16:rowId xmlns:a16="http://schemas.microsoft.com/office/drawing/2014/main" val="4169667623"/>
                  </a:ext>
                </a:extLst>
              </a:tr>
              <a:tr h="507999">
                <a:tc>
                  <a:txBody>
                    <a:bodyPr/>
                    <a:lstStyle/>
                    <a:p>
                      <a:pPr lvl="0" rtl="0">
                        <a:buNone/>
                      </a:pPr>
                      <a:r>
                        <a:rPr lang="en-GB" sz="2600">
                          <a:latin typeface="calibri"/>
                        </a:rPr>
                        <a:t>5. </a:t>
                      </a:r>
                      <a:endParaRPr lang="en-GB" sz="2600">
                        <a:solidFill>
                          <a:srgbClr val="767171"/>
                        </a:solidFill>
                        <a:effectLst/>
                        <a:latin typeface="calibri"/>
                      </a:endParaRPr>
                    </a:p>
                  </a:txBody>
                  <a:tcPr>
                    <a:solidFill>
                      <a:schemeClr val="accent2">
                        <a:lumMod val="20000"/>
                        <a:lumOff val="80000"/>
                      </a:schemeClr>
                    </a:solidFill>
                  </a:tcPr>
                </a:tc>
                <a:extLst>
                  <a:ext uri="{0D108BD9-81ED-4DB2-BD59-A6C34878D82A}">
                    <a16:rowId xmlns:a16="http://schemas.microsoft.com/office/drawing/2014/main" val="2850808801"/>
                  </a:ext>
                </a:extLst>
              </a:tr>
            </a:tbl>
          </a:graphicData>
        </a:graphic>
      </p:graphicFrame>
      <p:pic>
        <p:nvPicPr>
          <p:cNvPr id="12" name="Picture 11" descr="Time">
            <a:extLst>
              <a:ext uri="{FF2B5EF4-FFF2-40B4-BE49-F238E27FC236}">
                <a16:creationId xmlns:a16="http://schemas.microsoft.com/office/drawing/2014/main" id="{3E2CCD2B-05A7-495F-A0E1-936687911F2B}"/>
              </a:ext>
            </a:extLst>
          </p:cNvPr>
          <p:cNvPicPr>
            <a:picLocks noChangeAspect="1"/>
          </p:cNvPicPr>
          <p:nvPr/>
        </p:nvPicPr>
        <p:blipFill>
          <a:blip r:embed="rId3">
            <a:duotone>
              <a:prstClr val="black"/>
              <a:srgbClr val="1F84A6">
                <a:tint val="45000"/>
                <a:satMod val="400000"/>
              </a:srgbClr>
            </a:duotone>
          </a:blip>
          <a:stretch>
            <a:fillRect/>
          </a:stretch>
        </p:blipFill>
        <p:spPr>
          <a:xfrm>
            <a:off x="10242452" y="6224924"/>
            <a:ext cx="529166" cy="529166"/>
          </a:xfrm>
          <a:prstGeom prst="rect">
            <a:avLst/>
          </a:prstGeom>
        </p:spPr>
      </p:pic>
      <p:sp>
        <p:nvSpPr>
          <p:cNvPr id="4" name="Content Placeholder 2">
            <a:extLst>
              <a:ext uri="{FF2B5EF4-FFF2-40B4-BE49-F238E27FC236}">
                <a16:creationId xmlns:a16="http://schemas.microsoft.com/office/drawing/2014/main" id="{3BF6F125-0412-4B68-9728-1FCFDAA4E856}"/>
              </a:ext>
            </a:extLst>
          </p:cNvPr>
          <p:cNvSpPr txBox="1">
            <a:spLocks/>
          </p:cNvSpPr>
          <p:nvPr/>
        </p:nvSpPr>
        <p:spPr>
          <a:xfrm>
            <a:off x="10726462" y="6289566"/>
            <a:ext cx="1716059" cy="399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a:latin typeface="Arial" panose="020B0604020202020204" pitchFamily="34" charset="0"/>
                <a:cs typeface="Arial" panose="020B0604020202020204" pitchFamily="34" charset="0"/>
              </a:rPr>
              <a:t>30 mins</a:t>
            </a:r>
          </a:p>
        </p:txBody>
      </p:sp>
      <p:pic>
        <p:nvPicPr>
          <p:cNvPr id="5" name="Picture 4" title="&quot;&quot;">
            <a:extLst>
              <a:ext uri="{FF2B5EF4-FFF2-40B4-BE49-F238E27FC236}">
                <a16:creationId xmlns:a16="http://schemas.microsoft.com/office/drawing/2014/main" id="{70775061-179D-FCF5-4165-8BE52CFDA6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4032" y="365124"/>
            <a:ext cx="1660413" cy="1325563"/>
          </a:xfrm>
          <a:prstGeom prst="rect">
            <a:avLst/>
          </a:prstGeom>
        </p:spPr>
      </p:pic>
    </p:spTree>
    <p:extLst>
      <p:ext uri="{BB962C8B-B14F-4D97-AF65-F5344CB8AC3E}">
        <p14:creationId xmlns:p14="http://schemas.microsoft.com/office/powerpoint/2010/main" val="109827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0BCD1-794B-AFAD-223B-05C87E0E8B7B}"/>
              </a:ext>
            </a:extLst>
          </p:cNvPr>
          <p:cNvSpPr>
            <a:spLocks noGrp="1"/>
          </p:cNvSpPr>
          <p:nvPr>
            <p:ph type="title"/>
          </p:nvPr>
        </p:nvSpPr>
        <p:spPr>
          <a:xfrm>
            <a:off x="2126716" y="250909"/>
            <a:ext cx="9457775"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Critical Friend – Pitch, Feedback, Review</a:t>
            </a:r>
            <a:endParaRPr lang="en-GB" b="1">
              <a:effectLst/>
              <a:latin typeface="Calibri" panose="020F0502020204030204" pitchFamily="34" charset="0"/>
              <a:cs typeface="Calibri" panose="020F0502020204030204" pitchFamily="34" charset="0"/>
            </a:endParaRPr>
          </a:p>
        </p:txBody>
      </p:sp>
      <p:pic>
        <p:nvPicPr>
          <p:cNvPr id="3" name="Picture 2" title="&quot;&quot;">
            <a:extLst>
              <a:ext uri="{FF2B5EF4-FFF2-40B4-BE49-F238E27FC236}">
                <a16:creationId xmlns:a16="http://schemas.microsoft.com/office/drawing/2014/main" id="{813B32C3-E0AE-D335-EFD9-F1B61C0097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pic>
        <p:nvPicPr>
          <p:cNvPr id="11" name="Picture 10" title="Person explaining to another">
            <a:extLst>
              <a:ext uri="{FF2B5EF4-FFF2-40B4-BE49-F238E27FC236}">
                <a16:creationId xmlns:a16="http://schemas.microsoft.com/office/drawing/2014/main" id="{B8A0AD3A-FEA1-4F29-4B18-1F1FCC70A6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2667" y="2156762"/>
            <a:ext cx="5369790" cy="3581957"/>
          </a:xfrm>
          <a:prstGeom prst="rect">
            <a:avLst/>
          </a:prstGeom>
          <a:ln>
            <a:noFill/>
          </a:ln>
          <a:effectLst>
            <a:outerShdw blurRad="292100" dist="139700" dir="2700000" algn="tl" rotWithShape="0">
              <a:srgbClr val="333333">
                <a:alpha val="65000"/>
              </a:srgbClr>
            </a:outerShdw>
          </a:effectLst>
        </p:spPr>
      </p:pic>
      <p:sp>
        <p:nvSpPr>
          <p:cNvPr id="15" name="Content Placeholder 2" descr="Explain the design thinking behind your course storyboard&#10;">
            <a:extLst>
              <a:ext uri="{FF2B5EF4-FFF2-40B4-BE49-F238E27FC236}">
                <a16:creationId xmlns:a16="http://schemas.microsoft.com/office/drawing/2014/main" id="{5878E4C6-B888-1743-875A-729917D03A98}"/>
              </a:ext>
            </a:extLst>
          </p:cNvPr>
          <p:cNvSpPr txBox="1">
            <a:spLocks/>
          </p:cNvSpPr>
          <p:nvPr/>
        </p:nvSpPr>
        <p:spPr>
          <a:xfrm>
            <a:off x="4071452" y="1889667"/>
            <a:ext cx="5549517" cy="893821"/>
          </a:xfrm>
          <a:prstGeom prst="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 sz="2600">
                <a:latin typeface="Calibri"/>
                <a:cs typeface="Calibri"/>
              </a:rPr>
              <a:t>Explain the design thinking behind your course storyboard</a:t>
            </a:r>
          </a:p>
        </p:txBody>
      </p:sp>
      <p:sp>
        <p:nvSpPr>
          <p:cNvPr id="12" name="Content Placeholder 2" descr="Your ‘critical friend’ will then offer direct feedback on your learning design&#10;">
            <a:extLst>
              <a:ext uri="{FF2B5EF4-FFF2-40B4-BE49-F238E27FC236}">
                <a16:creationId xmlns:a16="http://schemas.microsoft.com/office/drawing/2014/main" id="{951CA87A-1757-BB4B-A772-B074FF051020}"/>
              </a:ext>
            </a:extLst>
          </p:cNvPr>
          <p:cNvSpPr txBox="1">
            <a:spLocks/>
          </p:cNvSpPr>
          <p:nvPr/>
        </p:nvSpPr>
        <p:spPr>
          <a:xfrm>
            <a:off x="4607321" y="2952930"/>
            <a:ext cx="5958666" cy="907554"/>
          </a:xfrm>
          <a:prstGeom prst="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 sz="2600">
                <a:latin typeface="Calibri"/>
                <a:cs typeface="Calibri"/>
              </a:rPr>
              <a:t>Your ‘critical friend’ will then offer direct feedback on your learning design</a:t>
            </a:r>
          </a:p>
        </p:txBody>
      </p:sp>
      <p:sp>
        <p:nvSpPr>
          <p:cNvPr id="14" name="Content Placeholder 2" descr="After receiving feedback, review your design and make any adjustments&#10;">
            <a:extLst>
              <a:ext uri="{FF2B5EF4-FFF2-40B4-BE49-F238E27FC236}">
                <a16:creationId xmlns:a16="http://schemas.microsoft.com/office/drawing/2014/main" id="{516D4BF9-5881-6548-8FC4-56345F38C125}"/>
              </a:ext>
            </a:extLst>
          </p:cNvPr>
          <p:cNvSpPr txBox="1">
            <a:spLocks/>
          </p:cNvSpPr>
          <p:nvPr/>
        </p:nvSpPr>
        <p:spPr>
          <a:xfrm>
            <a:off x="5134300" y="4029926"/>
            <a:ext cx="6147880" cy="885034"/>
          </a:xfrm>
          <a:prstGeom prst="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 sz="2600">
                <a:latin typeface="Calibri"/>
                <a:cs typeface="Calibri"/>
              </a:rPr>
              <a:t>After receiving feedback, review your design and make any adjustments</a:t>
            </a:r>
            <a:endParaRPr lang="en-US"/>
          </a:p>
        </p:txBody>
      </p:sp>
      <p:sp>
        <p:nvSpPr>
          <p:cNvPr id="13" name="Content Placeholder 2" descr="After receiving feedback, review your design and make any adjustments&#10;">
            <a:extLst>
              <a:ext uri="{FF2B5EF4-FFF2-40B4-BE49-F238E27FC236}">
                <a16:creationId xmlns:a16="http://schemas.microsoft.com/office/drawing/2014/main" id="{979EDE33-9B45-4EE7-862A-5893206B010F}"/>
              </a:ext>
            </a:extLst>
          </p:cNvPr>
          <p:cNvSpPr txBox="1">
            <a:spLocks/>
          </p:cNvSpPr>
          <p:nvPr/>
        </p:nvSpPr>
        <p:spPr>
          <a:xfrm>
            <a:off x="5580820" y="5173291"/>
            <a:ext cx="6283346" cy="893500"/>
          </a:xfrm>
          <a:prstGeom prst="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 sz="2600">
                <a:latin typeface="Calibri"/>
                <a:cs typeface="Calibri"/>
              </a:rPr>
              <a:t>Particularly consider navigation, timings and assessment </a:t>
            </a:r>
            <a:endParaRPr lang="en-US"/>
          </a:p>
        </p:txBody>
      </p:sp>
      <p:sp>
        <p:nvSpPr>
          <p:cNvPr id="4" name="TextBox 3">
            <a:extLst>
              <a:ext uri="{FF2B5EF4-FFF2-40B4-BE49-F238E27FC236}">
                <a16:creationId xmlns:a16="http://schemas.microsoft.com/office/drawing/2014/main" id="{009C7DE3-3484-704A-A870-1E648792F53C}"/>
              </a:ext>
            </a:extLst>
          </p:cNvPr>
          <p:cNvSpPr txBox="1"/>
          <p:nvPr/>
        </p:nvSpPr>
        <p:spPr>
          <a:xfrm>
            <a:off x="377538" y="6319009"/>
            <a:ext cx="5364480" cy="369332"/>
          </a:xfrm>
          <a:prstGeom prst="rect">
            <a:avLst/>
          </a:prstGeom>
          <a:noFill/>
        </p:spPr>
        <p:txBody>
          <a:bodyPr wrap="square" rtlCol="0">
            <a:spAutoFit/>
          </a:bodyPr>
          <a:lstStyle/>
          <a:p>
            <a:r>
              <a:rPr lang="en-US">
                <a:latin typeface="Calibri Light" panose="020F0302020204030204" pitchFamily="34" charset="0"/>
                <a:cs typeface="Calibri Light" panose="020F0302020204030204" pitchFamily="34" charset="0"/>
              </a:rPr>
              <a:t>Free to use image by</a:t>
            </a:r>
            <a:r>
              <a:rPr lang="en-GB">
                <a:latin typeface="Calibri Light" panose="020F0302020204030204" pitchFamily="34" charset="0"/>
                <a:cs typeface="Calibri Light" panose="020F0302020204030204" pitchFamily="34" charset="0"/>
              </a:rPr>
              <a:t> </a:t>
            </a:r>
            <a:r>
              <a:rPr lang="en-GB" err="1">
                <a:latin typeface="Calibri Light" panose="020F0302020204030204" pitchFamily="34" charset="0"/>
                <a:cs typeface="Calibri Light" panose="020F0302020204030204" pitchFamily="34" charset="0"/>
              </a:rPr>
              <a:t>ThisIsEngineering</a:t>
            </a:r>
            <a:r>
              <a:rPr lang="en-GB">
                <a:latin typeface="Calibri Light" panose="020F0302020204030204" pitchFamily="34" charset="0"/>
                <a:cs typeface="Calibri Light" panose="020F0302020204030204" pitchFamily="34" charset="0"/>
              </a:rPr>
              <a:t> on </a:t>
            </a:r>
            <a:r>
              <a:rPr lang="en-GB" err="1">
                <a:latin typeface="Calibri Light" panose="020F0302020204030204" pitchFamily="34" charset="0"/>
                <a:cs typeface="Calibri Light" panose="020F0302020204030204" pitchFamily="34" charset="0"/>
                <a:hlinkClick r:id="rId5"/>
              </a:rPr>
              <a:t>Pexels</a:t>
            </a:r>
            <a:r>
              <a:rPr lang="en-GB">
                <a:latin typeface="Calibri Light" panose="020F0302020204030204" pitchFamily="34" charset="0"/>
                <a:cs typeface="Calibri Light" panose="020F0302020204030204" pitchFamily="34" charset="0"/>
              </a:rPr>
              <a:t>. </a:t>
            </a:r>
            <a:endParaRPr lang="en-US">
              <a:latin typeface="Calibri Light" panose="020F0302020204030204" pitchFamily="34" charset="0"/>
              <a:cs typeface="Calibri Light" panose="020F0302020204030204" pitchFamily="34" charset="0"/>
            </a:endParaRPr>
          </a:p>
        </p:txBody>
      </p:sp>
      <p:pic>
        <p:nvPicPr>
          <p:cNvPr id="7" name="Picture 6" descr="Time">
            <a:extLst>
              <a:ext uri="{FF2B5EF4-FFF2-40B4-BE49-F238E27FC236}">
                <a16:creationId xmlns:a16="http://schemas.microsoft.com/office/drawing/2014/main" id="{D8DD228F-91BD-2C45-AC77-D9AA92448EA6}"/>
              </a:ext>
            </a:extLst>
          </p:cNvPr>
          <p:cNvPicPr>
            <a:picLocks noChangeAspect="1"/>
          </p:cNvPicPr>
          <p:nvPr/>
        </p:nvPicPr>
        <p:blipFill>
          <a:blip r:embed="rId6">
            <a:duotone>
              <a:prstClr val="black"/>
              <a:srgbClr val="1F84A6">
                <a:tint val="45000"/>
                <a:satMod val="400000"/>
              </a:srgbClr>
            </a:duotone>
          </a:blip>
          <a:stretch>
            <a:fillRect/>
          </a:stretch>
        </p:blipFill>
        <p:spPr>
          <a:xfrm>
            <a:off x="10242452" y="6224924"/>
            <a:ext cx="529166" cy="529166"/>
          </a:xfrm>
          <a:prstGeom prst="rect">
            <a:avLst/>
          </a:prstGeom>
        </p:spPr>
      </p:pic>
      <p:sp>
        <p:nvSpPr>
          <p:cNvPr id="6" name="Content Placeholder 2">
            <a:extLst>
              <a:ext uri="{FF2B5EF4-FFF2-40B4-BE49-F238E27FC236}">
                <a16:creationId xmlns:a16="http://schemas.microsoft.com/office/drawing/2014/main" id="{1A24432B-0F2F-D44D-B64E-AD6146FBFB6D}"/>
              </a:ext>
            </a:extLst>
          </p:cNvPr>
          <p:cNvSpPr txBox="1">
            <a:spLocks/>
          </p:cNvSpPr>
          <p:nvPr/>
        </p:nvSpPr>
        <p:spPr>
          <a:xfrm>
            <a:off x="10726462" y="6289566"/>
            <a:ext cx="1716059" cy="399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a:latin typeface="Arial"/>
                <a:cs typeface="Arial"/>
              </a:rPr>
              <a:t>45 mins</a:t>
            </a:r>
          </a:p>
        </p:txBody>
      </p:sp>
    </p:spTree>
    <p:extLst>
      <p:ext uri="{BB962C8B-B14F-4D97-AF65-F5344CB8AC3E}">
        <p14:creationId xmlns:p14="http://schemas.microsoft.com/office/powerpoint/2010/main" val="2082786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DE3C-913F-8438-6C94-3FC45A6023D5}"/>
              </a:ext>
            </a:extLst>
          </p:cNvPr>
          <p:cNvSpPr>
            <a:spLocks noGrp="1"/>
          </p:cNvSpPr>
          <p:nvPr>
            <p:ph type="title"/>
          </p:nvPr>
        </p:nvSpPr>
        <p:spPr>
          <a:xfrm>
            <a:off x="3434753" y="306347"/>
            <a:ext cx="5322493"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Action Plan: Next Steps</a:t>
            </a:r>
            <a:endParaRPr lang="en-GB" b="1">
              <a:effectLst/>
              <a:latin typeface="Calibri" panose="020F0502020204030204" pitchFamily="34" charset="0"/>
              <a:cs typeface="Calibri" panose="020F0502020204030204" pitchFamily="34" charset="0"/>
            </a:endParaRPr>
          </a:p>
        </p:txBody>
      </p:sp>
      <p:pic>
        <p:nvPicPr>
          <p:cNvPr id="3" name="Picture 2" title="&quot;&quot;">
            <a:extLst>
              <a:ext uri="{FF2B5EF4-FFF2-40B4-BE49-F238E27FC236}">
                <a16:creationId xmlns:a16="http://schemas.microsoft.com/office/drawing/2014/main" id="{7A1304CA-D48C-E6EA-3EBD-F08E9B5FC6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graphicFrame>
        <p:nvGraphicFramePr>
          <p:cNvPr id="57" name="Diagram 1" descr="Action plan: &#10;* What else needs doing and who will do it?&#10;* Assess the risks&#10;* Resources needed? &#10;* Date of next meeting&#10;* What post-ELDeR follow up would be useful? ">
            <a:extLst>
              <a:ext uri="{FF2B5EF4-FFF2-40B4-BE49-F238E27FC236}">
                <a16:creationId xmlns:a16="http://schemas.microsoft.com/office/drawing/2014/main" id="{68585041-B7B4-436B-B3CA-168EB4A38638}"/>
              </a:ext>
            </a:extLst>
          </p:cNvPr>
          <p:cNvGraphicFramePr/>
          <p:nvPr>
            <p:extLst>
              <p:ext uri="{D42A27DB-BD31-4B8C-83A1-F6EECF244321}">
                <p14:modId xmlns:p14="http://schemas.microsoft.com/office/powerpoint/2010/main" val="3678068692"/>
              </p:ext>
            </p:extLst>
          </p:nvPr>
        </p:nvGraphicFramePr>
        <p:xfrm>
          <a:off x="602566" y="1633713"/>
          <a:ext cx="10981925" cy="4619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Time">
            <a:extLst>
              <a:ext uri="{FF2B5EF4-FFF2-40B4-BE49-F238E27FC236}">
                <a16:creationId xmlns:a16="http://schemas.microsoft.com/office/drawing/2014/main" id="{D8DD228F-91BD-2C45-AC77-D9AA92448EA6}"/>
              </a:ext>
            </a:extLst>
          </p:cNvPr>
          <p:cNvPicPr>
            <a:picLocks noChangeAspect="1"/>
          </p:cNvPicPr>
          <p:nvPr/>
        </p:nvPicPr>
        <p:blipFill>
          <a:blip r:embed="rId9">
            <a:duotone>
              <a:prstClr val="black"/>
              <a:srgbClr val="1F84A6">
                <a:tint val="45000"/>
                <a:satMod val="400000"/>
              </a:srgbClr>
            </a:duotone>
          </a:blip>
          <a:stretch>
            <a:fillRect/>
          </a:stretch>
        </p:blipFill>
        <p:spPr>
          <a:xfrm>
            <a:off x="10242452" y="6224924"/>
            <a:ext cx="529166" cy="529166"/>
          </a:xfrm>
          <a:prstGeom prst="rect">
            <a:avLst/>
          </a:prstGeom>
        </p:spPr>
      </p:pic>
      <p:sp>
        <p:nvSpPr>
          <p:cNvPr id="6" name="Content Placeholder 2">
            <a:extLst>
              <a:ext uri="{FF2B5EF4-FFF2-40B4-BE49-F238E27FC236}">
                <a16:creationId xmlns:a16="http://schemas.microsoft.com/office/drawing/2014/main" id="{1A24432B-0F2F-D44D-B64E-AD6146FBFB6D}"/>
              </a:ext>
            </a:extLst>
          </p:cNvPr>
          <p:cNvSpPr txBox="1">
            <a:spLocks/>
          </p:cNvSpPr>
          <p:nvPr/>
        </p:nvSpPr>
        <p:spPr>
          <a:xfrm>
            <a:off x="10726462" y="6289566"/>
            <a:ext cx="1716059" cy="399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a:latin typeface="Arial"/>
                <a:cs typeface="Arial"/>
              </a:rPr>
              <a:t>30 mins</a:t>
            </a:r>
            <a:endParaRPr lang="en-GB"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905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467D6B-C530-361C-9026-C3F6838AD17D}"/>
              </a:ext>
            </a:extLst>
          </p:cNvPr>
          <p:cNvSpPr>
            <a:spLocks noGrp="1"/>
          </p:cNvSpPr>
          <p:nvPr>
            <p:ph type="title"/>
          </p:nvPr>
        </p:nvSpPr>
        <p:spPr>
          <a:xfrm>
            <a:off x="3407097" y="243762"/>
            <a:ext cx="6561187"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Reflection: Postcard Exercise</a:t>
            </a:r>
            <a:endParaRPr lang="en-US" b="1">
              <a:latin typeface="Calibri" panose="020F0502020204030204" pitchFamily="34" charset="0"/>
              <a:cs typeface="Calibri" panose="020F0502020204030204" pitchFamily="34" charset="0"/>
            </a:endParaRPr>
          </a:p>
        </p:txBody>
      </p:sp>
      <p:pic>
        <p:nvPicPr>
          <p:cNvPr id="5" name="Picture 4" title="&quot;&quot;">
            <a:extLst>
              <a:ext uri="{FF2B5EF4-FFF2-40B4-BE49-F238E27FC236}">
                <a16:creationId xmlns:a16="http://schemas.microsoft.com/office/drawing/2014/main" id="{DF0A80A0-DD3D-A64D-5D73-B451290038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sp>
        <p:nvSpPr>
          <p:cNvPr id="15" name="Content Placeholder 2">
            <a:extLst>
              <a:ext uri="{FF2B5EF4-FFF2-40B4-BE49-F238E27FC236}">
                <a16:creationId xmlns:a16="http://schemas.microsoft.com/office/drawing/2014/main" id="{C4F51816-D816-0B42-9D4A-E2F6E60CE2CC}"/>
              </a:ext>
            </a:extLst>
          </p:cNvPr>
          <p:cNvSpPr txBox="1">
            <a:spLocks/>
          </p:cNvSpPr>
          <p:nvPr/>
        </p:nvSpPr>
        <p:spPr bwMode="auto">
          <a:xfrm>
            <a:off x="546431" y="2070320"/>
            <a:ext cx="5798385" cy="3305252"/>
          </a:xfrm>
          <a:prstGeom prst="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anchor="t">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en-GB" sz="2800" kern="0">
                <a:latin typeface="Calibri"/>
                <a:cs typeface="Calibri"/>
              </a:rPr>
              <a:t>What have you gained from participating in the </a:t>
            </a:r>
            <a:r>
              <a:rPr lang="en-GB" sz="2800" kern="0" err="1">
                <a:latin typeface="Calibri"/>
                <a:cs typeface="Calibri"/>
              </a:rPr>
              <a:t>ELDeR</a:t>
            </a:r>
            <a:r>
              <a:rPr lang="en-GB" sz="2800" kern="0">
                <a:latin typeface="Calibri"/>
                <a:cs typeface="Calibri"/>
              </a:rPr>
              <a:t> workshop?</a:t>
            </a:r>
            <a:endParaRPr lang="en-GB" sz="2800" kern="0">
              <a:latin typeface="Calibri" panose="020F0502020204030204" pitchFamily="34" charset="0"/>
              <a:cs typeface="Calibri" panose="020F0502020204030204" pitchFamily="34" charset="0"/>
            </a:endParaRPr>
          </a:p>
          <a:p>
            <a:pPr>
              <a:defRPr/>
            </a:pPr>
            <a:r>
              <a:rPr lang="en-GB" sz="2800" kern="0">
                <a:latin typeface="Calibri" panose="020F0502020204030204" pitchFamily="34" charset="0"/>
                <a:cs typeface="Calibri" panose="020F0502020204030204" pitchFamily="34" charset="0"/>
              </a:rPr>
              <a:t>What 2 actions will you commit to doing in the next 3 months?</a:t>
            </a:r>
          </a:p>
          <a:p>
            <a:pPr>
              <a:defRPr/>
            </a:pPr>
            <a:r>
              <a:rPr lang="en-GB" sz="2800" kern="0">
                <a:latin typeface="Calibri" panose="020F0502020204030204" pitchFamily="34" charset="0"/>
                <a:cs typeface="Calibri" panose="020F0502020204030204" pitchFamily="34" charset="0"/>
              </a:rPr>
              <a:t>Include your work address</a:t>
            </a:r>
          </a:p>
        </p:txBody>
      </p:sp>
      <p:sp>
        <p:nvSpPr>
          <p:cNvPr id="2" name="Rectangle 1">
            <a:extLst>
              <a:ext uri="{FF2B5EF4-FFF2-40B4-BE49-F238E27FC236}">
                <a16:creationId xmlns:a16="http://schemas.microsoft.com/office/drawing/2014/main" id="{BC23B218-6646-DF4E-BDAC-DFBA1E151729}"/>
              </a:ext>
            </a:extLst>
          </p:cNvPr>
          <p:cNvSpPr/>
          <p:nvPr/>
        </p:nvSpPr>
        <p:spPr>
          <a:xfrm>
            <a:off x="745331" y="5732481"/>
            <a:ext cx="7016664" cy="492443"/>
          </a:xfrm>
          <a:prstGeom prst="rect">
            <a:avLst/>
          </a:prstGeom>
        </p:spPr>
        <p:txBody>
          <a:bodyPr wrap="none">
            <a:spAutoFit/>
          </a:bodyPr>
          <a:lstStyle/>
          <a:p>
            <a:pPr>
              <a:defRPr/>
            </a:pPr>
            <a:r>
              <a:rPr lang="en-GB" sz="2600" kern="0">
                <a:latin typeface="Calibri" panose="020F0502020204030204" pitchFamily="34" charset="0"/>
                <a:cs typeface="Calibri" panose="020F0502020204030204" pitchFamily="34" charset="0"/>
                <a:sym typeface="Wingdings" pitchFamily="2" charset="2"/>
              </a:rPr>
              <a:t> </a:t>
            </a:r>
            <a:r>
              <a:rPr lang="en-GB" sz="2600" kern="0">
                <a:latin typeface="Calibri" panose="020F0502020204030204" pitchFamily="34" charset="0"/>
                <a:cs typeface="Calibri" panose="020F0502020204030204" pitchFamily="34" charset="0"/>
              </a:rPr>
              <a:t>We will send this back to you in a month’s time.</a:t>
            </a:r>
          </a:p>
        </p:txBody>
      </p:sp>
      <p:pic>
        <p:nvPicPr>
          <p:cNvPr id="6" name="Picture 5" title="postcards">
            <a:extLst>
              <a:ext uri="{FF2B5EF4-FFF2-40B4-BE49-F238E27FC236}">
                <a16:creationId xmlns:a16="http://schemas.microsoft.com/office/drawing/2014/main" id="{85B7A77C-672A-0DCB-6BAA-5AEA28D2F6E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87691" y="2070320"/>
            <a:ext cx="4957878" cy="3305252"/>
          </a:xfrm>
          <a:prstGeom prst="rect">
            <a:avLst/>
          </a:prstGeom>
          <a:ln>
            <a:noFill/>
          </a:ln>
          <a:effectLst>
            <a:outerShdw blurRad="292100" dist="139700" dir="2700000" algn="tl" rotWithShape="0">
              <a:srgbClr val="333333">
                <a:alpha val="65000"/>
              </a:srgbClr>
            </a:outerShdw>
          </a:effectLst>
        </p:spPr>
      </p:pic>
      <p:sp>
        <p:nvSpPr>
          <p:cNvPr id="8" name="TextBox 7" descr="Clock symbol">
            <a:extLst>
              <a:ext uri="{FF2B5EF4-FFF2-40B4-BE49-F238E27FC236}">
                <a16:creationId xmlns:a16="http://schemas.microsoft.com/office/drawing/2014/main" id="{B9ACAAA2-07B1-F6B2-CE79-6FCC994B791D}"/>
              </a:ext>
            </a:extLst>
          </p:cNvPr>
          <p:cNvSpPr txBox="1"/>
          <p:nvPr/>
        </p:nvSpPr>
        <p:spPr>
          <a:xfrm>
            <a:off x="5613009" y="6352437"/>
            <a:ext cx="7680960" cy="369332"/>
          </a:xfrm>
          <a:prstGeom prst="rect">
            <a:avLst/>
          </a:prstGeom>
          <a:noFill/>
        </p:spPr>
        <p:txBody>
          <a:bodyPr wrap="square" rtlCol="0">
            <a:spAutoFit/>
          </a:bodyPr>
          <a:lstStyle/>
          <a:p>
            <a:r>
              <a:rPr lang="en-GB">
                <a:latin typeface="Calibri Light" panose="020F0302020204030204" pitchFamily="34" charset="0"/>
                <a:cs typeface="Calibri Light" panose="020F0302020204030204" pitchFamily="34" charset="0"/>
              </a:rPr>
              <a:t>Free to use image by </a:t>
            </a:r>
            <a:r>
              <a:rPr lang="en-GB" err="1">
                <a:latin typeface="Calibri Light" panose="020F0302020204030204" pitchFamily="34" charset="0"/>
                <a:cs typeface="Calibri Light" panose="020F0302020204030204" pitchFamily="34" charset="0"/>
              </a:rPr>
              <a:t>Ylanite</a:t>
            </a:r>
            <a:r>
              <a:rPr lang="en-GB">
                <a:latin typeface="Calibri Light" panose="020F0302020204030204" pitchFamily="34" charset="0"/>
                <a:cs typeface="Calibri Light" panose="020F0302020204030204" pitchFamily="34" charset="0"/>
              </a:rPr>
              <a:t> </a:t>
            </a:r>
            <a:r>
              <a:rPr lang="en-GB" err="1">
                <a:latin typeface="Calibri Light" panose="020F0302020204030204" pitchFamily="34" charset="0"/>
                <a:cs typeface="Calibri Light" panose="020F0302020204030204" pitchFamily="34" charset="0"/>
              </a:rPr>
              <a:t>Koppens</a:t>
            </a:r>
            <a:r>
              <a:rPr lang="en-GB">
                <a:latin typeface="Calibri Light" panose="020F0302020204030204" pitchFamily="34" charset="0"/>
                <a:cs typeface="Calibri Light" panose="020F0302020204030204" pitchFamily="34" charset="0"/>
              </a:rPr>
              <a:t> on </a:t>
            </a:r>
            <a:r>
              <a:rPr lang="en-GB" err="1">
                <a:latin typeface="Calibri Light" panose="020F0302020204030204" pitchFamily="34" charset="0"/>
                <a:cs typeface="Calibri Light" panose="020F0302020204030204" pitchFamily="34" charset="0"/>
                <a:hlinkClick r:id="rId5"/>
              </a:rPr>
              <a:t>Pexels</a:t>
            </a:r>
            <a:r>
              <a:rPr lang="en-GB">
                <a:latin typeface="Calibri Light" panose="020F0302020204030204" pitchFamily="34" charset="0"/>
                <a:cs typeface="Calibri Light" panose="020F0302020204030204" pitchFamily="34" charset="0"/>
              </a:rPr>
              <a:t>.</a:t>
            </a:r>
            <a:endParaRPr lang="en-US">
              <a:latin typeface="Calibri Light" panose="020F0302020204030204" pitchFamily="34" charset="0"/>
              <a:cs typeface="Calibri Light" panose="020F0302020204030204" pitchFamily="34" charset="0"/>
            </a:endParaRPr>
          </a:p>
        </p:txBody>
      </p:sp>
      <p:pic>
        <p:nvPicPr>
          <p:cNvPr id="17" name="Picture 16" descr="Time">
            <a:extLst>
              <a:ext uri="{FF2B5EF4-FFF2-40B4-BE49-F238E27FC236}">
                <a16:creationId xmlns:a16="http://schemas.microsoft.com/office/drawing/2014/main" id="{59680DBE-1B2F-8D46-A222-F8CD615F14D4}"/>
              </a:ext>
            </a:extLst>
          </p:cNvPr>
          <p:cNvPicPr>
            <a:picLocks noChangeAspect="1"/>
          </p:cNvPicPr>
          <p:nvPr/>
        </p:nvPicPr>
        <p:blipFill>
          <a:blip r:embed="rId6">
            <a:duotone>
              <a:prstClr val="black"/>
              <a:srgbClr val="1F84A6">
                <a:tint val="45000"/>
                <a:satMod val="400000"/>
              </a:srgbClr>
            </a:duotone>
          </a:blip>
          <a:stretch>
            <a:fillRect/>
          </a:stretch>
        </p:blipFill>
        <p:spPr>
          <a:xfrm>
            <a:off x="10303530" y="6224924"/>
            <a:ext cx="529166" cy="529166"/>
          </a:xfrm>
          <a:prstGeom prst="rect">
            <a:avLst/>
          </a:prstGeom>
        </p:spPr>
      </p:pic>
      <p:sp>
        <p:nvSpPr>
          <p:cNvPr id="16" name="Content Placeholder 2">
            <a:extLst>
              <a:ext uri="{FF2B5EF4-FFF2-40B4-BE49-F238E27FC236}">
                <a16:creationId xmlns:a16="http://schemas.microsoft.com/office/drawing/2014/main" id="{7A1EE7A9-DDBF-4F45-B4D9-A2AAE5F716C5}"/>
              </a:ext>
            </a:extLst>
          </p:cNvPr>
          <p:cNvSpPr txBox="1">
            <a:spLocks/>
          </p:cNvSpPr>
          <p:nvPr/>
        </p:nvSpPr>
        <p:spPr>
          <a:xfrm>
            <a:off x="10787540" y="6289566"/>
            <a:ext cx="1716059" cy="399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a:latin typeface="Arial"/>
                <a:cs typeface="Arial"/>
              </a:rPr>
              <a:t>30 mins</a:t>
            </a:r>
          </a:p>
        </p:txBody>
      </p:sp>
    </p:spTree>
    <p:extLst>
      <p:ext uri="{BB962C8B-B14F-4D97-AF65-F5344CB8AC3E}">
        <p14:creationId xmlns:p14="http://schemas.microsoft.com/office/powerpoint/2010/main" val="297564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ECBD67-2DF0-9D2B-F266-A9A5AC66B004}"/>
              </a:ext>
            </a:extLst>
          </p:cNvPr>
          <p:cNvSpPr>
            <a:spLocks noGrp="1"/>
          </p:cNvSpPr>
          <p:nvPr>
            <p:ph type="title"/>
          </p:nvPr>
        </p:nvSpPr>
        <p:spPr>
          <a:xfrm>
            <a:off x="3607564" y="306347"/>
            <a:ext cx="5755892" cy="1325563"/>
          </a:xfrm>
        </p:spPr>
        <p:txBody>
          <a:bodyPr/>
          <a:lstStyle/>
          <a:p>
            <a:r>
              <a:rPr lang="en-US" b="1" err="1">
                <a:latin typeface="Calibri" panose="020F0502020204030204" pitchFamily="34" charset="0"/>
                <a:cs typeface="Calibri" panose="020F0502020204030204" pitchFamily="34" charset="0"/>
              </a:rPr>
              <a:t>Licence</a:t>
            </a:r>
            <a:r>
              <a:rPr lang="en-US" b="1" baseline="0">
                <a:latin typeface="Calibri" panose="020F0502020204030204" pitchFamily="34" charset="0"/>
                <a:cs typeface="Calibri" panose="020F0502020204030204" pitchFamily="34" charset="0"/>
              </a:rPr>
              <a:t> and Attribution</a:t>
            </a:r>
            <a:endParaRPr lang="en-US" b="1">
              <a:latin typeface="Calibri" panose="020F0502020204030204" pitchFamily="34" charset="0"/>
              <a:cs typeface="Calibri" panose="020F0502020204030204" pitchFamily="34" charset="0"/>
            </a:endParaRPr>
          </a:p>
        </p:txBody>
      </p:sp>
      <p:pic>
        <p:nvPicPr>
          <p:cNvPr id="4" name="Picture 3" title="&quot;&quot;">
            <a:extLst>
              <a:ext uri="{FF2B5EF4-FFF2-40B4-BE49-F238E27FC236}">
                <a16:creationId xmlns:a16="http://schemas.microsoft.com/office/drawing/2014/main" id="{A5088ABE-D8AC-6183-9450-D6C28EDC1D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pic>
        <p:nvPicPr>
          <p:cNvPr id="2" name="Picture 1" descr="ELDeR - Edinburgh Learning Design Roadmap logo.">
            <a:extLst>
              <a:ext uri="{FF2B5EF4-FFF2-40B4-BE49-F238E27FC236}">
                <a16:creationId xmlns:a16="http://schemas.microsoft.com/office/drawing/2014/main" id="{6C781B0C-ACB6-6F62-4E83-78B45DE606B1}"/>
              </a:ext>
            </a:extLst>
          </p:cNvPr>
          <p:cNvPicPr>
            <a:picLocks noChangeAspect="1"/>
          </p:cNvPicPr>
          <p:nvPr/>
        </p:nvPicPr>
        <p:blipFill>
          <a:blip r:embed="rId4"/>
          <a:stretch>
            <a:fillRect/>
          </a:stretch>
        </p:blipFill>
        <p:spPr>
          <a:xfrm>
            <a:off x="1005033" y="2192585"/>
            <a:ext cx="10181933" cy="2044943"/>
          </a:xfrm>
          <a:prstGeom prst="rect">
            <a:avLst/>
          </a:prstGeom>
          <a:ln>
            <a:noFill/>
          </a:ln>
          <a:effectLst>
            <a:outerShdw blurRad="190500" algn="tl" rotWithShape="0">
              <a:srgbClr val="000000">
                <a:alpha val="70000"/>
              </a:srgbClr>
            </a:outerShdw>
          </a:effectLst>
        </p:spPr>
      </p:pic>
      <p:pic>
        <p:nvPicPr>
          <p:cNvPr id="12" name="Picture 11" descr="Creative Commons Attribution Non-Commercial Share Alike">
            <a:extLst>
              <a:ext uri="{FF2B5EF4-FFF2-40B4-BE49-F238E27FC236}">
                <a16:creationId xmlns:a16="http://schemas.microsoft.com/office/drawing/2014/main" id="{1DD0EBC7-2A18-3A83-A821-552781544962}"/>
              </a:ext>
            </a:extLst>
          </p:cNvPr>
          <p:cNvPicPr>
            <a:picLocks noChangeAspect="1"/>
          </p:cNvPicPr>
          <p:nvPr/>
        </p:nvPicPr>
        <p:blipFill>
          <a:blip r:embed="rId5"/>
          <a:stretch>
            <a:fillRect/>
          </a:stretch>
        </p:blipFill>
        <p:spPr>
          <a:xfrm>
            <a:off x="1005033" y="4706156"/>
            <a:ext cx="1811942" cy="622855"/>
          </a:xfrm>
          <a:prstGeom prst="rect">
            <a:avLst/>
          </a:prstGeom>
        </p:spPr>
      </p:pic>
      <p:sp>
        <p:nvSpPr>
          <p:cNvPr id="5" name="TextBox 4">
            <a:extLst>
              <a:ext uri="{FF2B5EF4-FFF2-40B4-BE49-F238E27FC236}">
                <a16:creationId xmlns:a16="http://schemas.microsoft.com/office/drawing/2014/main" id="{B20E2603-FE3C-BD89-F730-5C2F65E3ACAF}"/>
              </a:ext>
            </a:extLst>
          </p:cNvPr>
          <p:cNvSpPr txBox="1"/>
          <p:nvPr/>
        </p:nvSpPr>
        <p:spPr>
          <a:xfrm>
            <a:off x="2969851" y="4608034"/>
            <a:ext cx="8217115" cy="1754326"/>
          </a:xfrm>
          <a:prstGeom prst="rect">
            <a:avLst/>
          </a:prstGeom>
          <a:noFill/>
        </p:spPr>
        <p:txBody>
          <a:bodyPr wrap="square" rtlCol="0">
            <a:spAutoFit/>
          </a:bodyPr>
          <a:lstStyle/>
          <a:p>
            <a:r>
              <a:rPr lang="en-GB">
                <a:latin typeface="Calibri" panose="020F0502020204030204" pitchFamily="34" charset="0"/>
                <a:cs typeface="Calibri" panose="020F0502020204030204" pitchFamily="34" charset="0"/>
              </a:rPr>
              <a:t>The </a:t>
            </a:r>
            <a:r>
              <a:rPr lang="en-GB" err="1">
                <a:latin typeface="Calibri" panose="020F0502020204030204" pitchFamily="34" charset="0"/>
                <a:cs typeface="Calibri" panose="020F0502020204030204" pitchFamily="34" charset="0"/>
              </a:rPr>
              <a:t>ELDeR</a:t>
            </a:r>
            <a:r>
              <a:rPr lang="en-GB">
                <a:latin typeface="Calibri" panose="020F0502020204030204" pitchFamily="34" charset="0"/>
                <a:cs typeface="Calibri" panose="020F0502020204030204" pitchFamily="34" charset="0"/>
              </a:rPr>
              <a:t> Planner, The University of Edinburgh, 2019, is adapted from </a:t>
            </a:r>
            <a:r>
              <a:rPr lang="en-GB">
                <a:latin typeface="Calibri" panose="020F0502020204030204" pitchFamily="34" charset="0"/>
                <a:cs typeface="Calibri" panose="020F0502020204030204" pitchFamily="34" charset="0"/>
                <a:hlinkClick r:id="rId6"/>
              </a:rPr>
              <a:t>The CAIeRO Planner</a:t>
            </a:r>
            <a:r>
              <a:rPr lang="en-GB">
                <a:latin typeface="Calibri" panose="020F0502020204030204" pitchFamily="34" charset="0"/>
                <a:cs typeface="Calibri" panose="020F0502020204030204" pitchFamily="34" charset="0"/>
              </a:rPr>
              <a:t>, University of Northampton, </a:t>
            </a:r>
            <a:r>
              <a:rPr lang="en-GB">
                <a:latin typeface="Calibri" panose="020F0502020204030204" pitchFamily="34" charset="0"/>
                <a:cs typeface="Calibri" panose="020F0502020204030204" pitchFamily="34" charset="0"/>
                <a:hlinkClick r:id="rId7"/>
              </a:rPr>
              <a:t>ABC Learning Design</a:t>
            </a:r>
            <a:r>
              <a:rPr lang="en-GB">
                <a:latin typeface="Calibri" panose="020F0502020204030204" pitchFamily="34" charset="0"/>
                <a:cs typeface="Calibri" panose="020F0502020204030204" pitchFamily="34" charset="0"/>
              </a:rPr>
              <a:t> by Clive Young and </a:t>
            </a:r>
            <a:r>
              <a:rPr lang="en-GB" err="1">
                <a:latin typeface="Calibri" panose="020F0502020204030204" pitchFamily="34" charset="0"/>
                <a:cs typeface="Calibri" panose="020F0502020204030204" pitchFamily="34" charset="0"/>
              </a:rPr>
              <a:t>Nataša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Perović</a:t>
            </a:r>
            <a:r>
              <a:rPr lang="en-GB">
                <a:latin typeface="Calibri" panose="020F0502020204030204" pitchFamily="34" charset="0"/>
                <a:cs typeface="Calibri" panose="020F0502020204030204" pitchFamily="34" charset="0"/>
              </a:rPr>
              <a:t>, University College London, the Open University </a:t>
            </a:r>
            <a:r>
              <a:rPr lang="en-GB" u="sng">
                <a:latin typeface="Calibri" panose="020F0502020204030204" pitchFamily="34" charset="0"/>
                <a:cs typeface="Calibri" panose="020F0502020204030204" pitchFamily="34" charset="0"/>
                <a:hlinkClick r:id="rId8"/>
              </a:rPr>
              <a:t>Learning Design</a:t>
            </a:r>
            <a:r>
              <a:rPr lang="en-GB">
                <a:latin typeface="Calibri" panose="020F0502020204030204" pitchFamily="34" charset="0"/>
                <a:cs typeface="Calibri" panose="020F0502020204030204" pitchFamily="34" charset="0"/>
              </a:rPr>
              <a:t> tools and principles, and </a:t>
            </a:r>
            <a:r>
              <a:rPr lang="en-GB">
                <a:latin typeface="Calibri" panose="020F0502020204030204" pitchFamily="34" charset="0"/>
                <a:cs typeface="Calibri" panose="020F0502020204030204" pitchFamily="34" charset="0"/>
                <a:hlinkClick r:id="rId9"/>
              </a:rPr>
              <a:t>Viewpoints Curriculum Design</a:t>
            </a:r>
            <a:r>
              <a:rPr lang="en-GB">
                <a:latin typeface="Calibri" panose="020F0502020204030204" pitchFamily="34" charset="0"/>
                <a:cs typeface="Calibri" panose="020F0502020204030204" pitchFamily="34" charset="0"/>
              </a:rPr>
              <a:t>, University of Ulster, and is similarly licensed under a</a:t>
            </a:r>
            <a:r>
              <a:rPr lang="en-GB">
                <a:latin typeface="Calibri" panose="020F0502020204030204" pitchFamily="34" charset="0"/>
                <a:cs typeface="Calibri" panose="020F0502020204030204" pitchFamily="34" charset="0"/>
                <a:hlinkClick r:id="rId10"/>
              </a:rPr>
              <a:t> Creative Commons Attribution NonCommercial ShareAlike 4.0 International License</a:t>
            </a:r>
            <a:r>
              <a:rPr lang="en-GB">
                <a:latin typeface="Calibri" panose="020F0502020204030204" pitchFamily="34" charset="0"/>
                <a:cs typeface="Calibri" panose="020F0502020204030204" pitchFamily="34" charset="0"/>
              </a:rPr>
              <a:t>. </a:t>
            </a: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836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C9EE7-3642-4D00-5DCD-1EA63DD36BA1}"/>
              </a:ext>
            </a:extLst>
          </p:cNvPr>
          <p:cNvSpPr>
            <a:spLocks noGrp="1"/>
          </p:cNvSpPr>
          <p:nvPr>
            <p:ph type="title"/>
          </p:nvPr>
        </p:nvSpPr>
        <p:spPr>
          <a:xfrm>
            <a:off x="2574814" y="231801"/>
            <a:ext cx="8089138" cy="1325563"/>
          </a:xfrm>
        </p:spPr>
        <p:txBody>
          <a:bodyPr/>
          <a:lstStyle/>
          <a:p>
            <a:pPr rtl="0" eaLnBrk="1" latinLnBrk="0" hangingPunct="1"/>
            <a:r>
              <a:rPr lang="en-GB" sz="4000" b="1" kern="1200" err="1">
                <a:solidFill>
                  <a:srgbClr val="0D0D0D"/>
                </a:solidFill>
                <a:effectLst/>
                <a:latin typeface="Calibri" panose="020F0502020204030204" pitchFamily="34" charset="0"/>
                <a:ea typeface="+mn-ea"/>
                <a:cs typeface="Calibri" panose="020F0502020204030204" pitchFamily="34" charset="0"/>
              </a:rPr>
              <a:t>ELDeR</a:t>
            </a:r>
            <a:r>
              <a:rPr lang="en-GB" sz="4000" b="1" kern="1200">
                <a:solidFill>
                  <a:srgbClr val="0D0D0D"/>
                </a:solidFill>
                <a:effectLst/>
                <a:latin typeface="Calibri" panose="020F0502020204030204" pitchFamily="34" charset="0"/>
                <a:ea typeface="+mn-ea"/>
                <a:cs typeface="Calibri" panose="020F0502020204030204" pitchFamily="34" charset="0"/>
              </a:rPr>
              <a:t> process and guiding principles</a:t>
            </a:r>
            <a:endParaRPr lang="en-GB" b="1">
              <a:effectLst/>
              <a:latin typeface="Calibri" panose="020F0502020204030204" pitchFamily="34" charset="0"/>
              <a:cs typeface="Calibri" panose="020F0502020204030204" pitchFamily="34" charset="0"/>
            </a:endParaRPr>
          </a:p>
        </p:txBody>
      </p:sp>
      <p:pic>
        <p:nvPicPr>
          <p:cNvPr id="4" name="Picture 3" title="&quot;&quot;">
            <a:extLst>
              <a:ext uri="{FF2B5EF4-FFF2-40B4-BE49-F238E27FC236}">
                <a16:creationId xmlns:a16="http://schemas.microsoft.com/office/drawing/2014/main" id="{2C99B9BC-38B5-80B9-AA3C-D0EBAF366C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graphicFrame>
        <p:nvGraphicFramePr>
          <p:cNvPr id="10" name="Diagram 9" descr="Diagram of ELDeR process and guiding principles">
            <a:extLst>
              <a:ext uri="{FF2B5EF4-FFF2-40B4-BE49-F238E27FC236}">
                <a16:creationId xmlns:a16="http://schemas.microsoft.com/office/drawing/2014/main" id="{04528505-FC1C-F941-AD57-9F34B08B97A7}"/>
              </a:ext>
            </a:extLst>
          </p:cNvPr>
          <p:cNvGraphicFramePr/>
          <p:nvPr>
            <p:extLst>
              <p:ext uri="{D42A27DB-BD31-4B8C-83A1-F6EECF244321}">
                <p14:modId xmlns:p14="http://schemas.microsoft.com/office/powerpoint/2010/main" val="4204378381"/>
              </p:ext>
            </p:extLst>
          </p:nvPr>
        </p:nvGraphicFramePr>
        <p:xfrm>
          <a:off x="914401" y="894583"/>
          <a:ext cx="10428514" cy="60505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525CBE8E-A859-976E-07FC-98A4C5A12E4C}"/>
              </a:ext>
            </a:extLst>
          </p:cNvPr>
          <p:cNvSpPr txBox="1"/>
          <p:nvPr/>
        </p:nvSpPr>
        <p:spPr>
          <a:xfrm>
            <a:off x="146050" y="5993552"/>
            <a:ext cx="7432597" cy="1200329"/>
          </a:xfrm>
          <a:prstGeom prst="rect">
            <a:avLst/>
          </a:prstGeom>
          <a:noFill/>
        </p:spPr>
        <p:txBody>
          <a:bodyPr wrap="square" rtlCol="0">
            <a:spAutoFit/>
          </a:bodyPr>
          <a:lstStyle/>
          <a:p>
            <a:r>
              <a:rPr lang="en-US">
                <a:latin typeface="Calibri Light" panose="020F0302020204030204" pitchFamily="34" charset="0"/>
                <a:cs typeface="Calibri Light" panose="020F0302020204030204" pitchFamily="34" charset="0"/>
              </a:rPr>
              <a:t>Free to use images by </a:t>
            </a:r>
            <a:r>
              <a:rPr lang="en-GB">
                <a:latin typeface="Calibri Light" panose="020F0302020204030204" pitchFamily="34" charset="0"/>
                <a:cs typeface="Calibri Light" panose="020F0302020204030204" pitchFamily="34" charset="0"/>
              </a:rPr>
              <a:t>Andrea </a:t>
            </a:r>
            <a:r>
              <a:rPr lang="en-GB" err="1">
                <a:latin typeface="Calibri Light" panose="020F0302020204030204" pitchFamily="34" charset="0"/>
                <a:cs typeface="Calibri Light" panose="020F0302020204030204" pitchFamily="34" charset="0"/>
              </a:rPr>
              <a:t>Piacquadio</a:t>
            </a:r>
            <a:r>
              <a:rPr lang="en-GB">
                <a:latin typeface="Calibri Light" panose="020F0302020204030204" pitchFamily="34" charset="0"/>
                <a:cs typeface="Calibri Light" panose="020F0302020204030204" pitchFamily="34" charset="0"/>
              </a:rPr>
              <a:t>, </a:t>
            </a:r>
            <a:r>
              <a:rPr lang="en-GB" err="1">
                <a:latin typeface="Calibri Light" panose="020F0302020204030204" pitchFamily="34" charset="0"/>
                <a:cs typeface="Calibri Light" panose="020F0302020204030204" pitchFamily="34" charset="0"/>
              </a:rPr>
              <a:t>fauxels</a:t>
            </a:r>
            <a:r>
              <a:rPr lang="en-GB">
                <a:latin typeface="Calibri Light" panose="020F0302020204030204" pitchFamily="34" charset="0"/>
                <a:cs typeface="Calibri Light" panose="020F0302020204030204" pitchFamily="34" charset="0"/>
              </a:rPr>
              <a:t>, </a:t>
            </a:r>
            <a:r>
              <a:rPr lang="en-GB" err="1">
                <a:latin typeface="Calibri Light" panose="020F0302020204030204" pitchFamily="34" charset="0"/>
                <a:cs typeface="Calibri Light" panose="020F0302020204030204" pitchFamily="34" charset="0"/>
              </a:rPr>
              <a:t>Tirachard</a:t>
            </a:r>
            <a:r>
              <a:rPr lang="en-GB">
                <a:latin typeface="Calibri Light" panose="020F0302020204030204" pitchFamily="34" charset="0"/>
                <a:cs typeface="Calibri Light" panose="020F0302020204030204" pitchFamily="34" charset="0"/>
              </a:rPr>
              <a:t> </a:t>
            </a:r>
            <a:r>
              <a:rPr lang="en-GB" err="1">
                <a:latin typeface="Calibri Light" panose="020F0302020204030204" pitchFamily="34" charset="0"/>
                <a:cs typeface="Calibri Light" panose="020F0302020204030204" pitchFamily="34" charset="0"/>
              </a:rPr>
              <a:t>Kumtanom</a:t>
            </a:r>
            <a:r>
              <a:rPr lang="en-GB">
                <a:latin typeface="Calibri Light" panose="020F0302020204030204" pitchFamily="34" charset="0"/>
                <a:cs typeface="Calibri Light" panose="020F0302020204030204" pitchFamily="34" charset="0"/>
              </a:rPr>
              <a:t>, Julia M Cameron, Ksenia Chernaya, and Canva Studio on </a:t>
            </a:r>
            <a:r>
              <a:rPr lang="en-GB" err="1">
                <a:latin typeface="Calibri Light" panose="020F0302020204030204" pitchFamily="34" charset="0"/>
                <a:cs typeface="Calibri Light" panose="020F0302020204030204" pitchFamily="34" charset="0"/>
                <a:hlinkClick r:id="rId9"/>
              </a:rPr>
              <a:t>Pexels</a:t>
            </a:r>
            <a:r>
              <a:rPr lang="en-GB">
                <a:latin typeface="Calibri Light" panose="020F0302020204030204" pitchFamily="34" charset="0"/>
                <a:cs typeface="Calibri Light" panose="020F0302020204030204" pitchFamily="34" charset="0"/>
              </a:rPr>
              <a:t>.</a:t>
            </a:r>
            <a:endParaRPr lang="en-GB">
              <a:latin typeface="Calibri Light" panose="020F0302020204030204" pitchFamily="34" charset="0"/>
              <a:cs typeface="Calibri Light" panose="020F0302020204030204" pitchFamily="34" charset="0"/>
              <a:hlinkClick r:id="rId10"/>
            </a:endParaRPr>
          </a:p>
          <a:p>
            <a:r>
              <a:rPr lang="en-GB">
                <a:latin typeface="Calibri Light" panose="020F0302020204030204" pitchFamily="34" charset="0"/>
                <a:cs typeface="Calibri Light" panose="020F0302020204030204" pitchFamily="34" charset="0"/>
              </a:rPr>
              <a:t> </a:t>
            </a:r>
            <a:endParaRPr lang="en-GB">
              <a:latin typeface="Calibri Light" panose="020F0302020204030204" pitchFamily="34" charset="0"/>
              <a:cs typeface="Calibri Light" panose="020F0302020204030204" pitchFamily="34" charset="0"/>
              <a:hlinkClick r:id="rId11"/>
            </a:endParaRPr>
          </a:p>
          <a:p>
            <a:endParaRPr lang="en-US">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62954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B7A6-92D8-1935-DDF8-B87E8889D77D}"/>
              </a:ext>
            </a:extLst>
          </p:cNvPr>
          <p:cNvSpPr>
            <a:spLocks noGrp="1"/>
          </p:cNvSpPr>
          <p:nvPr>
            <p:ph type="title"/>
          </p:nvPr>
        </p:nvSpPr>
        <p:spPr>
          <a:xfrm>
            <a:off x="4909884" y="317073"/>
            <a:ext cx="3127253"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Plan for Day 1</a:t>
            </a:r>
            <a:endParaRPr lang="en-US" b="1">
              <a:latin typeface="Calibri" panose="020F0502020204030204" pitchFamily="34" charset="0"/>
              <a:cs typeface="Calibri" panose="020F0502020204030204" pitchFamily="34" charset="0"/>
            </a:endParaRPr>
          </a:p>
        </p:txBody>
      </p:sp>
      <p:pic>
        <p:nvPicPr>
          <p:cNvPr id="3" name="Picture 2" title="&quot;&quot;">
            <a:extLst>
              <a:ext uri="{FF2B5EF4-FFF2-40B4-BE49-F238E27FC236}">
                <a16:creationId xmlns:a16="http://schemas.microsoft.com/office/drawing/2014/main" id="{EEF3414E-4445-F017-FFE2-482CC52587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graphicFrame>
        <p:nvGraphicFramePr>
          <p:cNvPr id="5" name="Table 4" title="schedule">
            <a:extLst>
              <a:ext uri="{FF2B5EF4-FFF2-40B4-BE49-F238E27FC236}">
                <a16:creationId xmlns:a16="http://schemas.microsoft.com/office/drawing/2014/main" id="{1FE7D449-D9B6-E147-9DC7-B03ECCA6C9BA}"/>
              </a:ext>
            </a:extLst>
          </p:cNvPr>
          <p:cNvGraphicFramePr>
            <a:graphicFrameLocks noGrp="1"/>
          </p:cNvGraphicFramePr>
          <p:nvPr>
            <p:extLst>
              <p:ext uri="{D42A27DB-BD31-4B8C-83A1-F6EECF244321}">
                <p14:modId xmlns:p14="http://schemas.microsoft.com/office/powerpoint/2010/main" val="2861951110"/>
              </p:ext>
            </p:extLst>
          </p:nvPr>
        </p:nvGraphicFramePr>
        <p:xfrm>
          <a:off x="1993769" y="1690687"/>
          <a:ext cx="8204461" cy="4754880"/>
        </p:xfrm>
        <a:graphic>
          <a:graphicData uri="http://schemas.openxmlformats.org/drawingml/2006/table">
            <a:tbl>
              <a:tblPr firstRow="1">
                <a:tableStyleId>{D7AC3CCA-C797-4891-BE02-D94E43425B78}</a:tableStyleId>
              </a:tblPr>
              <a:tblGrid>
                <a:gridCol w="1019725">
                  <a:extLst>
                    <a:ext uri="{9D8B030D-6E8A-4147-A177-3AD203B41FA5}">
                      <a16:colId xmlns:a16="http://schemas.microsoft.com/office/drawing/2014/main" val="844941736"/>
                    </a:ext>
                  </a:extLst>
                </a:gridCol>
                <a:gridCol w="5947909">
                  <a:extLst>
                    <a:ext uri="{9D8B030D-6E8A-4147-A177-3AD203B41FA5}">
                      <a16:colId xmlns:a16="http://schemas.microsoft.com/office/drawing/2014/main" val="2744827699"/>
                    </a:ext>
                  </a:extLst>
                </a:gridCol>
                <a:gridCol w="1236827">
                  <a:extLst>
                    <a:ext uri="{9D8B030D-6E8A-4147-A177-3AD203B41FA5}">
                      <a16:colId xmlns:a16="http://schemas.microsoft.com/office/drawing/2014/main" val="533958971"/>
                    </a:ext>
                  </a:extLst>
                </a:gridCol>
              </a:tblGrid>
              <a:tr h="372364">
                <a:tc>
                  <a:txBody>
                    <a:bodyPr/>
                    <a:lstStyle/>
                    <a:p>
                      <a:pPr algn="ctr" rtl="0" fontAlgn="base"/>
                      <a:r>
                        <a:rPr lang="en-GB" sz="2000" b="1">
                          <a:solidFill>
                            <a:schemeClr val="tx1"/>
                          </a:solidFill>
                          <a:effectLst/>
                          <a:latin typeface="Calibri"/>
                          <a:cs typeface="Calibri"/>
                        </a:rPr>
                        <a:t>Time</a:t>
                      </a:r>
                      <a:r>
                        <a:rPr lang="en-GB" sz="2000">
                          <a:solidFill>
                            <a:schemeClr val="bg1"/>
                          </a:solidFill>
                          <a:effectLst/>
                          <a:latin typeface="Calibri"/>
                          <a:cs typeface="Calibri"/>
                        </a:rPr>
                        <a:t> </a:t>
                      </a:r>
                      <a:endParaRPr lang="en-GB" sz="2000" b="1" i="0">
                        <a:solidFill>
                          <a:schemeClr val="bg1"/>
                        </a:solidFill>
                        <a:effectLst/>
                        <a:latin typeface="Calibri"/>
                        <a:cs typeface="Calibri"/>
                      </a:endParaRPr>
                    </a:p>
                  </a:txBody>
                  <a:tcPr>
                    <a:solidFill>
                      <a:schemeClr val="accent2"/>
                    </a:solidFill>
                  </a:tcPr>
                </a:tc>
                <a:tc>
                  <a:txBody>
                    <a:bodyPr/>
                    <a:lstStyle/>
                    <a:p>
                      <a:pPr algn="ctr" rtl="0" fontAlgn="base"/>
                      <a:r>
                        <a:rPr lang="en-GB" sz="2000" b="1" i="0">
                          <a:solidFill>
                            <a:schemeClr val="tx1"/>
                          </a:solidFill>
                          <a:effectLst/>
                          <a:latin typeface="Calibri"/>
                          <a:cs typeface="Calibri"/>
                        </a:rPr>
                        <a:t>Activity</a:t>
                      </a:r>
                    </a:p>
                  </a:txBody>
                  <a:tcPr>
                    <a:solidFill>
                      <a:srgbClr val="ED7D31"/>
                    </a:solidFill>
                  </a:tcPr>
                </a:tc>
                <a:tc>
                  <a:txBody>
                    <a:bodyPr/>
                    <a:lstStyle/>
                    <a:p>
                      <a:pPr algn="ctr" rtl="0" fontAlgn="base"/>
                      <a:r>
                        <a:rPr lang="en-GB" sz="2000" b="1">
                          <a:solidFill>
                            <a:schemeClr val="tx1"/>
                          </a:solidFill>
                          <a:effectLst/>
                          <a:latin typeface="Calibri"/>
                          <a:cs typeface="Calibri"/>
                        </a:rPr>
                        <a:t>Duration</a:t>
                      </a:r>
                      <a:r>
                        <a:rPr lang="en-GB" sz="2000">
                          <a:solidFill>
                            <a:schemeClr val="bg1"/>
                          </a:solidFill>
                          <a:effectLst/>
                          <a:latin typeface="Calibri"/>
                          <a:cs typeface="Calibri"/>
                        </a:rPr>
                        <a:t> </a:t>
                      </a:r>
                      <a:endParaRPr lang="en-GB" sz="2000" b="1" i="0">
                        <a:solidFill>
                          <a:schemeClr val="bg1"/>
                        </a:solidFill>
                        <a:effectLst/>
                        <a:latin typeface="Calibri"/>
                        <a:cs typeface="Calibri"/>
                      </a:endParaRPr>
                    </a:p>
                  </a:txBody>
                  <a:tcPr>
                    <a:solidFill>
                      <a:schemeClr val="accent2"/>
                    </a:solidFill>
                  </a:tcPr>
                </a:tc>
                <a:extLst>
                  <a:ext uri="{0D108BD9-81ED-4DB2-BD59-A6C34878D82A}">
                    <a16:rowId xmlns:a16="http://schemas.microsoft.com/office/drawing/2014/main" val="128093787"/>
                  </a:ext>
                </a:extLst>
              </a:tr>
              <a:tr h="372364">
                <a:tc>
                  <a:txBody>
                    <a:bodyPr/>
                    <a:lstStyle/>
                    <a:p>
                      <a:pPr algn="ctr" rtl="0" fontAlgn="base"/>
                      <a:r>
                        <a:rPr lang="en-GB" sz="2000" b="1">
                          <a:solidFill>
                            <a:schemeClr val="tx1"/>
                          </a:solidFill>
                          <a:latin typeface="Calibri"/>
                          <a:cs typeface="Calibri"/>
                        </a:rPr>
                        <a:t>9.00</a:t>
                      </a:r>
                      <a:endParaRPr lang="en-GB" sz="2000" b="1">
                        <a:solidFill>
                          <a:schemeClr val="tx1"/>
                        </a:solidFill>
                        <a:effectLst/>
                        <a:latin typeface="Calibri"/>
                        <a:cs typeface="Calibri"/>
                      </a:endParaRPr>
                    </a:p>
                  </a:txBody>
                  <a:tcPr>
                    <a:solidFill>
                      <a:schemeClr val="accent2">
                        <a:lumMod val="40000"/>
                        <a:lumOff val="60000"/>
                      </a:schemeClr>
                    </a:solidFill>
                  </a:tcPr>
                </a:tc>
                <a:tc>
                  <a:txBody>
                    <a:bodyPr/>
                    <a:lstStyle/>
                    <a:p>
                      <a:pPr algn="l" rtl="0" fontAlgn="base"/>
                      <a:r>
                        <a:rPr lang="en-GB" sz="2000" b="1">
                          <a:effectLst/>
                          <a:latin typeface="Calibri"/>
                          <a:cs typeface="Calibri"/>
                        </a:rPr>
                        <a:t>Coffee </a:t>
                      </a:r>
                      <a:endParaRPr lang="en-GB" sz="2000" b="1" i="0">
                        <a:solidFill>
                          <a:srgbClr val="767171"/>
                        </a:solidFill>
                        <a:effectLst/>
                        <a:latin typeface="Calibri"/>
                        <a:cs typeface="Calibri"/>
                      </a:endParaRPr>
                    </a:p>
                  </a:txBody>
                  <a:tcPr>
                    <a:solidFill>
                      <a:schemeClr val="accent2">
                        <a:lumMod val="40000"/>
                        <a:lumOff val="60000"/>
                      </a:schemeClr>
                    </a:solidFill>
                  </a:tcPr>
                </a:tc>
                <a:tc>
                  <a:txBody>
                    <a:bodyPr/>
                    <a:lstStyle/>
                    <a:p>
                      <a:pPr algn="ctr" rtl="0" fontAlgn="base"/>
                      <a:r>
                        <a:rPr lang="en-GB" sz="2000" b="1">
                          <a:effectLst/>
                          <a:latin typeface="Calibri"/>
                          <a:cs typeface="Calibri"/>
                        </a:rPr>
                        <a:t>15 </a:t>
                      </a:r>
                      <a:endParaRPr lang="en-GB" sz="2000" b="1" i="0">
                        <a:solidFill>
                          <a:srgbClr val="767171"/>
                        </a:solidFill>
                        <a:effectLst/>
                        <a:latin typeface="Calibri"/>
                        <a:cs typeface="Calibri"/>
                      </a:endParaRPr>
                    </a:p>
                  </a:txBody>
                  <a:tcPr>
                    <a:solidFill>
                      <a:schemeClr val="accent2">
                        <a:lumMod val="40000"/>
                        <a:lumOff val="60000"/>
                      </a:schemeClr>
                    </a:solidFill>
                  </a:tcPr>
                </a:tc>
                <a:extLst>
                  <a:ext uri="{0D108BD9-81ED-4DB2-BD59-A6C34878D82A}">
                    <a16:rowId xmlns:a16="http://schemas.microsoft.com/office/drawing/2014/main" val="1670049530"/>
                  </a:ext>
                </a:extLst>
              </a:tr>
              <a:tr h="372364">
                <a:tc>
                  <a:txBody>
                    <a:bodyPr/>
                    <a:lstStyle/>
                    <a:p>
                      <a:pPr algn="ctr" rtl="0" fontAlgn="base"/>
                      <a:r>
                        <a:rPr lang="en-GB" sz="2000">
                          <a:solidFill>
                            <a:schemeClr val="tx1"/>
                          </a:solidFill>
                          <a:latin typeface="Calibri"/>
                          <a:cs typeface="Calibri"/>
                        </a:rPr>
                        <a:t>9.15</a:t>
                      </a:r>
                      <a:endParaRPr lang="en-GB" sz="2000" b="1" i="0">
                        <a:solidFill>
                          <a:schemeClr val="tx1"/>
                        </a:solidFill>
                        <a:effectLst/>
                        <a:latin typeface="Calibri"/>
                        <a:cs typeface="Calibri"/>
                      </a:endParaRPr>
                    </a:p>
                  </a:txBody>
                  <a:tcPr>
                    <a:solidFill>
                      <a:schemeClr val="bg1"/>
                    </a:solidFill>
                  </a:tcPr>
                </a:tc>
                <a:tc>
                  <a:txBody>
                    <a:bodyPr/>
                    <a:lstStyle/>
                    <a:p>
                      <a:pPr algn="l" rtl="0"/>
                      <a:r>
                        <a:rPr lang="en-GB" sz="2000">
                          <a:latin typeface="Calibri"/>
                          <a:cs typeface="Calibri"/>
                        </a:rPr>
                        <a:t>Welcome and introductions</a:t>
                      </a:r>
                      <a:endParaRPr lang="en-GB" sz="2000">
                        <a:effectLst/>
                        <a:latin typeface="Calibri"/>
                        <a:cs typeface="Calibri"/>
                      </a:endParaRPr>
                    </a:p>
                  </a:txBody>
                  <a:tcPr>
                    <a:solidFill>
                      <a:schemeClr val="bg1"/>
                    </a:solidFill>
                  </a:tcPr>
                </a:tc>
                <a:tc>
                  <a:txBody>
                    <a:bodyPr/>
                    <a:lstStyle/>
                    <a:p>
                      <a:pPr algn="ctr" rtl="0" fontAlgn="base"/>
                      <a:r>
                        <a:rPr lang="en-GB" sz="2000">
                          <a:effectLst/>
                          <a:latin typeface="Calibri"/>
                          <a:cs typeface="Calibri"/>
                        </a:rPr>
                        <a:t>15 </a:t>
                      </a:r>
                      <a:endParaRPr lang="en-GB" sz="2000" b="0" i="0">
                        <a:solidFill>
                          <a:srgbClr val="767171"/>
                        </a:solidFill>
                        <a:effectLst/>
                        <a:latin typeface="Calibri"/>
                        <a:cs typeface="Calibri"/>
                      </a:endParaRPr>
                    </a:p>
                  </a:txBody>
                  <a:tcPr>
                    <a:solidFill>
                      <a:schemeClr val="bg1"/>
                    </a:solidFill>
                  </a:tcPr>
                </a:tc>
                <a:extLst>
                  <a:ext uri="{0D108BD9-81ED-4DB2-BD59-A6C34878D82A}">
                    <a16:rowId xmlns:a16="http://schemas.microsoft.com/office/drawing/2014/main" val="3593823342"/>
                  </a:ext>
                </a:extLst>
              </a:tr>
              <a:tr h="372364">
                <a:tc>
                  <a:txBody>
                    <a:bodyPr/>
                    <a:lstStyle/>
                    <a:p>
                      <a:pPr algn="ctr" rtl="0" fontAlgn="base"/>
                      <a:r>
                        <a:rPr lang="en-GB" sz="2000" b="0" i="0">
                          <a:solidFill>
                            <a:schemeClr val="tx1"/>
                          </a:solidFill>
                          <a:latin typeface="Calibri"/>
                          <a:cs typeface="Calibri"/>
                        </a:rPr>
                        <a:t>9.30</a:t>
                      </a:r>
                    </a:p>
                  </a:txBody>
                  <a:tcPr>
                    <a:solidFill>
                      <a:schemeClr val="bg1"/>
                    </a:solidFill>
                  </a:tcPr>
                </a:tc>
                <a:tc>
                  <a:txBody>
                    <a:bodyPr/>
                    <a:lstStyle/>
                    <a:p>
                      <a:pPr algn="l" rtl="0"/>
                      <a:r>
                        <a:rPr lang="en-GB" sz="2000">
                          <a:latin typeface="Calibri"/>
                          <a:cs typeface="Calibri"/>
                        </a:rPr>
                        <a:t>Summary statement</a:t>
                      </a:r>
                      <a:endParaRPr lang="en-GB" sz="2000">
                        <a:effectLst/>
                        <a:latin typeface="Calibri"/>
                        <a:cs typeface="Calibri"/>
                      </a:endParaRPr>
                    </a:p>
                  </a:txBody>
                  <a:tcPr>
                    <a:solidFill>
                      <a:schemeClr val="bg1"/>
                    </a:solidFill>
                  </a:tcPr>
                </a:tc>
                <a:tc>
                  <a:txBody>
                    <a:bodyPr/>
                    <a:lstStyle/>
                    <a:p>
                      <a:pPr algn="ctr" rtl="0"/>
                      <a:r>
                        <a:rPr lang="en-GB" sz="2000">
                          <a:latin typeface="Calibri"/>
                          <a:cs typeface="Calibri"/>
                        </a:rPr>
                        <a:t>30 + 15</a:t>
                      </a:r>
                      <a:endParaRPr lang="en-GB" sz="2000" b="0" i="0">
                        <a:solidFill>
                          <a:srgbClr val="767171"/>
                        </a:solidFill>
                        <a:effectLst/>
                        <a:latin typeface="Calibri" panose="020F0502020204030204" pitchFamily="34" charset="0"/>
                        <a:cs typeface="Calibri" panose="020F0502020204030204" pitchFamily="34" charset="0"/>
                      </a:endParaRPr>
                    </a:p>
                  </a:txBody>
                  <a:tcPr>
                    <a:solidFill>
                      <a:schemeClr val="bg1"/>
                    </a:solidFill>
                  </a:tcPr>
                </a:tc>
                <a:extLst>
                  <a:ext uri="{0D108BD9-81ED-4DB2-BD59-A6C34878D82A}">
                    <a16:rowId xmlns:a16="http://schemas.microsoft.com/office/drawing/2014/main" val="356338977"/>
                  </a:ext>
                </a:extLst>
              </a:tr>
              <a:tr h="372364">
                <a:tc>
                  <a:txBody>
                    <a:bodyPr/>
                    <a:lstStyle/>
                    <a:p>
                      <a:pPr algn="ctr" rtl="0" fontAlgn="base"/>
                      <a:r>
                        <a:rPr lang="en-GB" sz="2000" b="0" i="0">
                          <a:solidFill>
                            <a:schemeClr val="tx1"/>
                          </a:solidFill>
                          <a:latin typeface="Calibri"/>
                          <a:cs typeface="Calibri"/>
                        </a:rPr>
                        <a:t>10.15</a:t>
                      </a:r>
                      <a:endParaRPr lang="en-GB" sz="2000" b="1" i="0">
                        <a:solidFill>
                          <a:schemeClr val="tx1"/>
                        </a:solidFill>
                        <a:effectLst/>
                        <a:latin typeface="Calibri"/>
                        <a:cs typeface="Calibri"/>
                      </a:endParaRPr>
                    </a:p>
                  </a:txBody>
                  <a:tcPr>
                    <a:solidFill>
                      <a:schemeClr val="bg1"/>
                    </a:solidFill>
                  </a:tcPr>
                </a:tc>
                <a:tc>
                  <a:txBody>
                    <a:bodyPr/>
                    <a:lstStyle/>
                    <a:p>
                      <a:pPr algn="l" rtl="0"/>
                      <a:r>
                        <a:rPr lang="en-GB" sz="2000">
                          <a:latin typeface="Calibri"/>
                          <a:cs typeface="Calibri"/>
                        </a:rPr>
                        <a:t>‘Look and feel’ cards and Barnett &amp; Coate</a:t>
                      </a:r>
                      <a:endParaRPr lang="en-GB" sz="2000">
                        <a:effectLst/>
                        <a:latin typeface="Calibri"/>
                        <a:cs typeface="Calibri"/>
                      </a:endParaRPr>
                    </a:p>
                  </a:txBody>
                  <a:tcPr>
                    <a:solidFill>
                      <a:schemeClr val="bg1"/>
                    </a:solidFill>
                  </a:tcPr>
                </a:tc>
                <a:tc>
                  <a:txBody>
                    <a:bodyPr/>
                    <a:lstStyle/>
                    <a:p>
                      <a:pPr algn="ctr" rtl="0" fontAlgn="base"/>
                      <a:r>
                        <a:rPr lang="en-GB" sz="2000">
                          <a:latin typeface="Calibri"/>
                          <a:cs typeface="Calibri"/>
                        </a:rPr>
                        <a:t>45</a:t>
                      </a:r>
                      <a:endParaRPr lang="en-GB" sz="2000">
                        <a:effectLst/>
                        <a:latin typeface="Calibri"/>
                        <a:cs typeface="Calibri"/>
                      </a:endParaRPr>
                    </a:p>
                  </a:txBody>
                  <a:tcPr>
                    <a:solidFill>
                      <a:schemeClr val="bg1"/>
                    </a:solidFill>
                  </a:tcPr>
                </a:tc>
                <a:extLst>
                  <a:ext uri="{0D108BD9-81ED-4DB2-BD59-A6C34878D82A}">
                    <a16:rowId xmlns:a16="http://schemas.microsoft.com/office/drawing/2014/main" val="3356258267"/>
                  </a:ext>
                </a:extLst>
              </a:tr>
              <a:tr h="372364">
                <a:tc>
                  <a:txBody>
                    <a:bodyPr/>
                    <a:lstStyle/>
                    <a:p>
                      <a:pPr algn="ctr" rtl="0" fontAlgn="base"/>
                      <a:r>
                        <a:rPr lang="en-GB" sz="2000" b="1" i="0">
                          <a:solidFill>
                            <a:schemeClr val="tx1"/>
                          </a:solidFill>
                          <a:latin typeface="Calibri"/>
                          <a:cs typeface="Calibri"/>
                        </a:rPr>
                        <a:t>11.00</a:t>
                      </a:r>
                    </a:p>
                  </a:txBody>
                  <a:tcPr>
                    <a:solidFill>
                      <a:schemeClr val="accent2">
                        <a:lumMod val="40000"/>
                        <a:lumOff val="60000"/>
                      </a:schemeClr>
                    </a:solidFill>
                  </a:tcPr>
                </a:tc>
                <a:tc>
                  <a:txBody>
                    <a:bodyPr/>
                    <a:lstStyle/>
                    <a:p>
                      <a:pPr algn="l" rtl="0" fontAlgn="base"/>
                      <a:r>
                        <a:rPr lang="en-GB" sz="2000" b="1">
                          <a:latin typeface="Calibri"/>
                          <a:cs typeface="Calibri"/>
                        </a:rPr>
                        <a:t>Coffee</a:t>
                      </a:r>
                      <a:endParaRPr lang="en-GB" sz="2000" b="1" i="0">
                        <a:solidFill>
                          <a:srgbClr val="767171"/>
                        </a:solidFill>
                        <a:effectLst/>
                        <a:latin typeface="Calibri"/>
                        <a:cs typeface="Calibri"/>
                      </a:endParaRPr>
                    </a:p>
                  </a:txBody>
                  <a:tcPr>
                    <a:solidFill>
                      <a:schemeClr val="accent2">
                        <a:lumMod val="40000"/>
                        <a:lumOff val="60000"/>
                      </a:schemeClr>
                    </a:solidFill>
                  </a:tcPr>
                </a:tc>
                <a:tc>
                  <a:txBody>
                    <a:bodyPr/>
                    <a:lstStyle/>
                    <a:p>
                      <a:pPr algn="ctr" rtl="0" fontAlgn="base"/>
                      <a:r>
                        <a:rPr lang="en-GB" sz="2000" b="1">
                          <a:latin typeface="Calibri"/>
                          <a:cs typeface="Calibri"/>
                        </a:rPr>
                        <a:t>15</a:t>
                      </a:r>
                      <a:endParaRPr lang="en-GB" sz="2000" b="1">
                        <a:effectLst/>
                        <a:latin typeface="Calibri"/>
                        <a:cs typeface="Calibri"/>
                      </a:endParaRPr>
                    </a:p>
                  </a:txBody>
                  <a:tcPr>
                    <a:solidFill>
                      <a:schemeClr val="accent2">
                        <a:lumMod val="40000"/>
                        <a:lumOff val="60000"/>
                      </a:schemeClr>
                    </a:solidFill>
                  </a:tcPr>
                </a:tc>
                <a:extLst>
                  <a:ext uri="{0D108BD9-81ED-4DB2-BD59-A6C34878D82A}">
                    <a16:rowId xmlns:a16="http://schemas.microsoft.com/office/drawing/2014/main" val="3098137871"/>
                  </a:ext>
                </a:extLst>
              </a:tr>
              <a:tr h="372364">
                <a:tc>
                  <a:txBody>
                    <a:bodyPr/>
                    <a:lstStyle/>
                    <a:p>
                      <a:pPr algn="ctr" rtl="0" fontAlgn="base"/>
                      <a:r>
                        <a:rPr lang="en-GB" sz="2000" b="0" i="0">
                          <a:solidFill>
                            <a:schemeClr val="tx1"/>
                          </a:solidFill>
                          <a:latin typeface="Calibri"/>
                          <a:cs typeface="Calibri"/>
                        </a:rPr>
                        <a:t>11.15</a:t>
                      </a:r>
                      <a:endParaRPr lang="en-GB" sz="2000" b="0" i="0">
                        <a:solidFill>
                          <a:schemeClr val="tx1"/>
                        </a:solidFill>
                        <a:effectLst/>
                        <a:latin typeface="Calibri"/>
                        <a:cs typeface="Calibri"/>
                      </a:endParaRPr>
                    </a:p>
                  </a:txBody>
                  <a:tcPr>
                    <a:solidFill>
                      <a:schemeClr val="bg1"/>
                    </a:solidFill>
                  </a:tcPr>
                </a:tc>
                <a:tc>
                  <a:txBody>
                    <a:bodyPr/>
                    <a:lstStyle/>
                    <a:p>
                      <a:pPr algn="l" rtl="0"/>
                      <a:r>
                        <a:rPr lang="en-GB" sz="2000">
                          <a:latin typeface="Calibri"/>
                          <a:cs typeface="Calibri"/>
                        </a:rPr>
                        <a:t>What do you want </a:t>
                      </a:r>
                      <a:r>
                        <a:rPr lang="en-GB" sz="2000">
                          <a:effectLst/>
                          <a:latin typeface="Calibri"/>
                          <a:cs typeface="Calibri"/>
                        </a:rPr>
                        <a:t>your </a:t>
                      </a:r>
                      <a:r>
                        <a:rPr lang="en-GB" sz="2000">
                          <a:latin typeface="Calibri"/>
                          <a:cs typeface="Calibri"/>
                        </a:rPr>
                        <a:t>students to learn?</a:t>
                      </a:r>
                      <a:r>
                        <a:rPr lang="en-GB" sz="2000">
                          <a:effectLst/>
                          <a:latin typeface="Calibri"/>
                          <a:cs typeface="Calibri"/>
                        </a:rPr>
                        <a:t> </a:t>
                      </a:r>
                      <a:endParaRPr lang="en-GB" sz="2000" b="0" i="0">
                        <a:solidFill>
                          <a:srgbClr val="767171"/>
                        </a:solidFill>
                        <a:effectLst/>
                        <a:latin typeface="Calibri"/>
                        <a:cs typeface="Calibri"/>
                      </a:endParaRPr>
                    </a:p>
                  </a:txBody>
                  <a:tcPr>
                    <a:solidFill>
                      <a:schemeClr val="bg1"/>
                    </a:solidFill>
                  </a:tcPr>
                </a:tc>
                <a:tc>
                  <a:txBody>
                    <a:bodyPr/>
                    <a:lstStyle/>
                    <a:p>
                      <a:pPr algn="ctr" rtl="0" fontAlgn="base"/>
                      <a:r>
                        <a:rPr lang="en-GB" sz="2000">
                          <a:latin typeface="Calibri"/>
                          <a:cs typeface="Calibri"/>
                        </a:rPr>
                        <a:t>15</a:t>
                      </a:r>
                    </a:p>
                  </a:txBody>
                  <a:tcPr>
                    <a:solidFill>
                      <a:schemeClr val="bg1"/>
                    </a:solidFill>
                  </a:tcPr>
                </a:tc>
                <a:extLst>
                  <a:ext uri="{0D108BD9-81ED-4DB2-BD59-A6C34878D82A}">
                    <a16:rowId xmlns:a16="http://schemas.microsoft.com/office/drawing/2014/main" val="726645813"/>
                  </a:ext>
                </a:extLst>
              </a:tr>
              <a:tr h="372364">
                <a:tc>
                  <a:txBody>
                    <a:bodyPr/>
                    <a:lstStyle/>
                    <a:p>
                      <a:pPr algn="ctr" rtl="0" fontAlgn="base"/>
                      <a:r>
                        <a:rPr lang="en-GB" sz="2000" b="0" i="0">
                          <a:solidFill>
                            <a:schemeClr val="tx1"/>
                          </a:solidFill>
                          <a:latin typeface="Calibri"/>
                          <a:cs typeface="Calibri"/>
                        </a:rPr>
                        <a:t>11.30</a:t>
                      </a:r>
                    </a:p>
                  </a:txBody>
                  <a:tcPr>
                    <a:solidFill>
                      <a:schemeClr val="bg1"/>
                    </a:solidFill>
                  </a:tcPr>
                </a:tc>
                <a:tc>
                  <a:txBody>
                    <a:bodyPr/>
                    <a:lstStyle/>
                    <a:p>
                      <a:pPr algn="l" rtl="0"/>
                      <a:r>
                        <a:rPr lang="en-GB" sz="2000">
                          <a:latin typeface="Calibri"/>
                          <a:cs typeface="Calibri"/>
                        </a:rPr>
                        <a:t>Learning outcomes</a:t>
                      </a:r>
                      <a:endParaRPr lang="en-GB" sz="2000" b="0" i="0">
                        <a:solidFill>
                          <a:srgbClr val="767171"/>
                        </a:solidFill>
                        <a:effectLst/>
                        <a:latin typeface="Calibri" panose="020F0502020204030204" pitchFamily="34" charset="0"/>
                        <a:cs typeface="Calibri" panose="020F0502020204030204" pitchFamily="34" charset="0"/>
                      </a:endParaRPr>
                    </a:p>
                  </a:txBody>
                  <a:tcPr>
                    <a:solidFill>
                      <a:schemeClr val="bg1"/>
                    </a:solidFill>
                  </a:tcPr>
                </a:tc>
                <a:tc>
                  <a:txBody>
                    <a:bodyPr/>
                    <a:lstStyle/>
                    <a:p>
                      <a:pPr algn="ctr" rtl="0" fontAlgn="base"/>
                      <a:r>
                        <a:rPr lang="en-GB" sz="2000" b="0" i="0">
                          <a:solidFill>
                            <a:schemeClr val="tx1"/>
                          </a:solidFill>
                          <a:latin typeface="Calibri"/>
                          <a:cs typeface="Calibri"/>
                        </a:rPr>
                        <a:t>45</a:t>
                      </a:r>
                      <a:endParaRPr lang="en-GB" sz="2000" b="0" i="0">
                        <a:solidFill>
                          <a:schemeClr val="tx1"/>
                        </a:solidFill>
                        <a:effectLst/>
                        <a:latin typeface="Calibri"/>
                        <a:cs typeface="Calibri"/>
                      </a:endParaRPr>
                    </a:p>
                  </a:txBody>
                  <a:tcPr>
                    <a:solidFill>
                      <a:schemeClr val="bg1"/>
                    </a:solidFill>
                  </a:tcPr>
                </a:tc>
                <a:extLst>
                  <a:ext uri="{0D108BD9-81ED-4DB2-BD59-A6C34878D82A}">
                    <a16:rowId xmlns:a16="http://schemas.microsoft.com/office/drawing/2014/main" val="2715575753"/>
                  </a:ext>
                </a:extLst>
              </a:tr>
              <a:tr h="372364">
                <a:tc>
                  <a:txBody>
                    <a:bodyPr/>
                    <a:lstStyle/>
                    <a:p>
                      <a:pPr algn="ctr" rtl="0" fontAlgn="base"/>
                      <a:r>
                        <a:rPr lang="en-GB" sz="2000" b="0" i="0">
                          <a:solidFill>
                            <a:schemeClr val="tx1"/>
                          </a:solidFill>
                          <a:latin typeface="Calibri"/>
                          <a:cs typeface="Calibri"/>
                        </a:rPr>
                        <a:t>12.15</a:t>
                      </a:r>
                      <a:endParaRPr lang="en-GB" sz="2000" b="0" i="0">
                        <a:solidFill>
                          <a:schemeClr val="tx1"/>
                        </a:solidFill>
                        <a:effectLst/>
                        <a:latin typeface="Calibri"/>
                        <a:cs typeface="Calibri"/>
                      </a:endParaRPr>
                    </a:p>
                  </a:txBody>
                  <a:tcPr>
                    <a:solidFill>
                      <a:schemeClr val="bg1"/>
                    </a:solidFill>
                  </a:tcPr>
                </a:tc>
                <a:tc>
                  <a:txBody>
                    <a:bodyPr/>
                    <a:lstStyle/>
                    <a:p>
                      <a:pPr algn="l" rtl="0"/>
                      <a:r>
                        <a:rPr lang="en-GB" sz="2000">
                          <a:latin typeface="Calibri"/>
                          <a:cs typeface="Calibri"/>
                        </a:rPr>
                        <a:t>Assessment and feedback</a:t>
                      </a:r>
                      <a:endParaRPr lang="en-GB" sz="2000">
                        <a:effectLst/>
                        <a:latin typeface="Calibri"/>
                        <a:cs typeface="Calibri"/>
                      </a:endParaRPr>
                    </a:p>
                  </a:txBody>
                  <a:tcPr>
                    <a:solidFill>
                      <a:schemeClr val="bg1"/>
                    </a:solidFill>
                  </a:tcPr>
                </a:tc>
                <a:tc>
                  <a:txBody>
                    <a:bodyPr/>
                    <a:lstStyle/>
                    <a:p>
                      <a:pPr algn="ctr" rtl="0" fontAlgn="base"/>
                      <a:r>
                        <a:rPr lang="en-GB" sz="2000">
                          <a:latin typeface="Calibri"/>
                          <a:cs typeface="Calibri"/>
                        </a:rPr>
                        <a:t>15</a:t>
                      </a:r>
                      <a:endParaRPr lang="en-GB" sz="2000">
                        <a:effectLst/>
                        <a:latin typeface="Calibri"/>
                        <a:cs typeface="Calibri"/>
                      </a:endParaRPr>
                    </a:p>
                  </a:txBody>
                  <a:tcPr>
                    <a:solidFill>
                      <a:schemeClr val="bg1"/>
                    </a:solidFill>
                  </a:tcPr>
                </a:tc>
                <a:extLst>
                  <a:ext uri="{0D108BD9-81ED-4DB2-BD59-A6C34878D82A}">
                    <a16:rowId xmlns:a16="http://schemas.microsoft.com/office/drawing/2014/main" val="115727048"/>
                  </a:ext>
                </a:extLst>
              </a:tr>
              <a:tr h="372364">
                <a:tc>
                  <a:txBody>
                    <a:bodyPr/>
                    <a:lstStyle/>
                    <a:p>
                      <a:pPr algn="ctr" rtl="0" fontAlgn="base"/>
                      <a:r>
                        <a:rPr lang="en-GB" sz="2000" b="1" i="0">
                          <a:solidFill>
                            <a:schemeClr val="tx1"/>
                          </a:solidFill>
                          <a:latin typeface="Calibri"/>
                          <a:cs typeface="Calibri"/>
                        </a:rPr>
                        <a:t>12.30</a:t>
                      </a:r>
                      <a:endParaRPr lang="en-GB" sz="2000" b="1" i="0">
                        <a:solidFill>
                          <a:schemeClr val="tx1"/>
                        </a:solidFill>
                        <a:effectLst/>
                        <a:latin typeface="Calibri"/>
                        <a:cs typeface="Calibri"/>
                      </a:endParaRPr>
                    </a:p>
                  </a:txBody>
                  <a:tcPr>
                    <a:solidFill>
                      <a:schemeClr val="accent2">
                        <a:lumMod val="40000"/>
                        <a:lumOff val="60000"/>
                      </a:schemeClr>
                    </a:solidFill>
                  </a:tcPr>
                </a:tc>
                <a:tc>
                  <a:txBody>
                    <a:bodyPr/>
                    <a:lstStyle/>
                    <a:p>
                      <a:pPr algn="l" rtl="0" fontAlgn="base"/>
                      <a:r>
                        <a:rPr lang="en-GB" sz="2000" b="1">
                          <a:latin typeface="Calibri"/>
                          <a:cs typeface="Calibri"/>
                        </a:rPr>
                        <a:t>Lunch</a:t>
                      </a:r>
                      <a:endParaRPr lang="en-GB" sz="2000" b="1" i="0">
                        <a:solidFill>
                          <a:srgbClr val="767171"/>
                        </a:solidFill>
                        <a:effectLst/>
                        <a:latin typeface="Calibri"/>
                        <a:cs typeface="Calibri"/>
                      </a:endParaRPr>
                    </a:p>
                  </a:txBody>
                  <a:tcPr>
                    <a:solidFill>
                      <a:schemeClr val="accent2">
                        <a:lumMod val="40000"/>
                        <a:lumOff val="60000"/>
                      </a:schemeClr>
                    </a:solidFill>
                  </a:tcPr>
                </a:tc>
                <a:tc>
                  <a:txBody>
                    <a:bodyPr/>
                    <a:lstStyle/>
                    <a:p>
                      <a:pPr algn="ctr" rtl="0" fontAlgn="base"/>
                      <a:r>
                        <a:rPr lang="en-GB" sz="2000" b="1">
                          <a:latin typeface="Calibri"/>
                          <a:cs typeface="Calibri"/>
                        </a:rPr>
                        <a:t>30</a:t>
                      </a:r>
                      <a:endParaRPr lang="en-GB" sz="2000" b="1">
                        <a:effectLst/>
                        <a:latin typeface="Calibri"/>
                        <a:cs typeface="Calibri"/>
                      </a:endParaRPr>
                    </a:p>
                  </a:txBody>
                  <a:tcPr>
                    <a:solidFill>
                      <a:schemeClr val="accent2">
                        <a:lumMod val="40000"/>
                        <a:lumOff val="60000"/>
                      </a:schemeClr>
                    </a:solidFill>
                  </a:tcPr>
                </a:tc>
                <a:extLst>
                  <a:ext uri="{0D108BD9-81ED-4DB2-BD59-A6C34878D82A}">
                    <a16:rowId xmlns:a16="http://schemas.microsoft.com/office/drawing/2014/main" val="1793512566"/>
                  </a:ext>
                </a:extLst>
              </a:tr>
              <a:tr h="372364">
                <a:tc>
                  <a:txBody>
                    <a:bodyPr/>
                    <a:lstStyle/>
                    <a:p>
                      <a:pPr algn="ctr" rtl="0" fontAlgn="base"/>
                      <a:r>
                        <a:rPr lang="en-GB" sz="2000" b="0" i="0">
                          <a:solidFill>
                            <a:schemeClr val="tx1"/>
                          </a:solidFill>
                          <a:latin typeface="Calibri"/>
                          <a:cs typeface="Calibri"/>
                        </a:rPr>
                        <a:t>13.00</a:t>
                      </a:r>
                      <a:endParaRPr lang="en-GB" sz="2000" b="0" i="0">
                        <a:solidFill>
                          <a:schemeClr val="tx1"/>
                        </a:solidFill>
                        <a:effectLst/>
                        <a:latin typeface="Calibri"/>
                        <a:cs typeface="Calibri"/>
                      </a:endParaRPr>
                    </a:p>
                  </a:txBody>
                  <a:tcPr>
                    <a:solidFill>
                      <a:schemeClr val="bg1"/>
                    </a:solidFill>
                  </a:tcPr>
                </a:tc>
                <a:tc>
                  <a:txBody>
                    <a:bodyPr/>
                    <a:lstStyle/>
                    <a:p>
                      <a:pPr algn="l" rtl="0" fontAlgn="base"/>
                      <a:r>
                        <a:rPr lang="en-GB" sz="2000">
                          <a:latin typeface="Calibri"/>
                          <a:cs typeface="Calibri"/>
                        </a:rPr>
                        <a:t>Storyboarding</a:t>
                      </a:r>
                      <a:endParaRPr lang="en-GB" sz="2000" b="0" i="0">
                        <a:solidFill>
                          <a:srgbClr val="767171"/>
                        </a:solidFill>
                        <a:effectLst/>
                        <a:latin typeface="Calibri" panose="020F0502020204030204" pitchFamily="34" charset="0"/>
                        <a:cs typeface="Calibri" panose="020F0502020204030204" pitchFamily="34" charset="0"/>
                      </a:endParaRPr>
                    </a:p>
                  </a:txBody>
                  <a:tcPr>
                    <a:solidFill>
                      <a:schemeClr val="bg1"/>
                    </a:solidFill>
                  </a:tcPr>
                </a:tc>
                <a:tc>
                  <a:txBody>
                    <a:bodyPr/>
                    <a:lstStyle/>
                    <a:p>
                      <a:pPr algn="ctr" rtl="0"/>
                      <a:r>
                        <a:rPr lang="en-GB" sz="2000">
                          <a:latin typeface="Calibri"/>
                          <a:cs typeface="Calibri"/>
                        </a:rPr>
                        <a:t>2 ½ hours</a:t>
                      </a:r>
                      <a:endParaRPr lang="en-GB" sz="2000">
                        <a:effectLst/>
                        <a:latin typeface="Calibri"/>
                        <a:cs typeface="Calibri"/>
                      </a:endParaRPr>
                    </a:p>
                  </a:txBody>
                  <a:tcPr>
                    <a:solidFill>
                      <a:schemeClr val="bg1"/>
                    </a:solidFill>
                  </a:tcPr>
                </a:tc>
                <a:extLst>
                  <a:ext uri="{0D108BD9-81ED-4DB2-BD59-A6C34878D82A}">
                    <a16:rowId xmlns:a16="http://schemas.microsoft.com/office/drawing/2014/main" val="3055635851"/>
                  </a:ext>
                </a:extLst>
              </a:tr>
              <a:tr h="372364">
                <a:tc>
                  <a:txBody>
                    <a:bodyPr/>
                    <a:lstStyle/>
                    <a:p>
                      <a:pPr algn="ctr" rtl="0" fontAlgn="base"/>
                      <a:r>
                        <a:rPr lang="en-GB" sz="2000">
                          <a:solidFill>
                            <a:schemeClr val="tx1"/>
                          </a:solidFill>
                          <a:latin typeface="Calibri"/>
                          <a:cs typeface="Calibri"/>
                        </a:rPr>
                        <a:t>15.30</a:t>
                      </a:r>
                      <a:endParaRPr lang="en-GB" sz="2000">
                        <a:solidFill>
                          <a:schemeClr val="tx1"/>
                        </a:solidFill>
                        <a:effectLst/>
                        <a:latin typeface="Calibri"/>
                        <a:cs typeface="Calibri"/>
                      </a:endParaRPr>
                    </a:p>
                  </a:txBody>
                  <a:tcPr>
                    <a:solidFill>
                      <a:schemeClr val="bg1"/>
                    </a:solidFill>
                  </a:tcPr>
                </a:tc>
                <a:tc>
                  <a:txBody>
                    <a:bodyPr/>
                    <a:lstStyle/>
                    <a:p>
                      <a:pPr algn="l" rtl="0"/>
                      <a:r>
                        <a:rPr lang="en-GB" sz="2000">
                          <a:effectLst/>
                          <a:latin typeface="Calibri"/>
                          <a:cs typeface="Calibri"/>
                        </a:rPr>
                        <a:t>End of Day</a:t>
                      </a:r>
                      <a:r>
                        <a:rPr lang="en-GB" sz="2000">
                          <a:latin typeface="Calibri"/>
                          <a:cs typeface="Calibri"/>
                        </a:rPr>
                        <a:t> 1</a:t>
                      </a:r>
                      <a:endParaRPr lang="en-GB" sz="2000" b="0" i="0">
                        <a:solidFill>
                          <a:srgbClr val="767171"/>
                        </a:solidFill>
                        <a:effectLst/>
                        <a:latin typeface="Calibri"/>
                        <a:cs typeface="Calibri"/>
                      </a:endParaRPr>
                    </a:p>
                  </a:txBody>
                  <a:tcPr>
                    <a:solidFill>
                      <a:schemeClr val="bg1"/>
                    </a:solidFill>
                  </a:tcPr>
                </a:tc>
                <a:tc>
                  <a:txBody>
                    <a:bodyPr/>
                    <a:lstStyle/>
                    <a:p>
                      <a:pPr algn="ctr" rtl="0" fontAlgn="base"/>
                      <a:r>
                        <a:rPr lang="en-GB" sz="2000">
                          <a:effectLst/>
                          <a:latin typeface="Calibri" panose="020F0502020204030204" pitchFamily="34" charset="0"/>
                          <a:cs typeface="Calibri" panose="020F0502020204030204" pitchFamily="34" charset="0"/>
                        </a:rPr>
                        <a:t>- </a:t>
                      </a:r>
                      <a:endParaRPr lang="en-GB" sz="2000" b="0" i="0">
                        <a:solidFill>
                          <a:srgbClr val="000000"/>
                        </a:solidFill>
                        <a:effectLst/>
                        <a:latin typeface="Calibri" panose="020F0502020204030204" pitchFamily="34" charset="0"/>
                        <a:cs typeface="Calibri" panose="020F0502020204030204" pitchFamily="34" charset="0"/>
                      </a:endParaRPr>
                    </a:p>
                  </a:txBody>
                  <a:tcPr>
                    <a:solidFill>
                      <a:schemeClr val="bg1"/>
                    </a:solidFill>
                  </a:tcPr>
                </a:tc>
                <a:extLst>
                  <a:ext uri="{0D108BD9-81ED-4DB2-BD59-A6C34878D82A}">
                    <a16:rowId xmlns:a16="http://schemas.microsoft.com/office/drawing/2014/main" val="2874975355"/>
                  </a:ext>
                </a:extLst>
              </a:tr>
            </a:tbl>
          </a:graphicData>
        </a:graphic>
      </p:graphicFrame>
    </p:spTree>
    <p:extLst>
      <p:ext uri="{BB962C8B-B14F-4D97-AF65-F5344CB8AC3E}">
        <p14:creationId xmlns:p14="http://schemas.microsoft.com/office/powerpoint/2010/main" val="176780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C79A-D53B-E7A2-182D-B4FC280F07D5}"/>
              </a:ext>
            </a:extLst>
          </p:cNvPr>
          <p:cNvSpPr>
            <a:spLocks noGrp="1"/>
          </p:cNvSpPr>
          <p:nvPr>
            <p:ph type="title"/>
          </p:nvPr>
        </p:nvSpPr>
        <p:spPr>
          <a:xfrm>
            <a:off x="3194447" y="264140"/>
            <a:ext cx="6122275"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Course Summary Statement</a:t>
            </a:r>
            <a:endParaRPr lang="en-GB" b="1">
              <a:effectLst/>
              <a:latin typeface="Calibri" panose="020F0502020204030204" pitchFamily="34" charset="0"/>
              <a:cs typeface="Calibri" panose="020F0502020204030204" pitchFamily="34" charset="0"/>
            </a:endParaRPr>
          </a:p>
        </p:txBody>
      </p:sp>
      <p:pic>
        <p:nvPicPr>
          <p:cNvPr id="3" name="Picture 2" title="&quot;&quot;">
            <a:extLst>
              <a:ext uri="{FF2B5EF4-FFF2-40B4-BE49-F238E27FC236}">
                <a16:creationId xmlns:a16="http://schemas.microsoft.com/office/drawing/2014/main" id="{9E279939-2B15-B0E1-6D3C-276C9C8ECB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sp>
        <p:nvSpPr>
          <p:cNvPr id="4" name="TextBox 3">
            <a:extLst>
              <a:ext uri="{FF2B5EF4-FFF2-40B4-BE49-F238E27FC236}">
                <a16:creationId xmlns:a16="http://schemas.microsoft.com/office/drawing/2014/main" id="{DFC6ACE7-D600-34FE-8B63-3F10608BCF14}"/>
              </a:ext>
            </a:extLst>
          </p:cNvPr>
          <p:cNvSpPr txBox="1"/>
          <p:nvPr/>
        </p:nvSpPr>
        <p:spPr>
          <a:xfrm>
            <a:off x="465221" y="1899536"/>
            <a:ext cx="11580729" cy="584775"/>
          </a:xfrm>
          <a:prstGeom prst="rect">
            <a:avLst/>
          </a:prstGeom>
          <a:noFill/>
        </p:spPr>
        <p:txBody>
          <a:bodyPr wrap="square">
            <a:spAutoFit/>
          </a:bodyPr>
          <a:lstStyle/>
          <a:p>
            <a:r>
              <a:rPr lang="en" sz="3200">
                <a:solidFill>
                  <a:srgbClr val="000000"/>
                </a:solidFill>
                <a:latin typeface="Calibri"/>
                <a:cs typeface="Calibri"/>
              </a:rPr>
              <a:t>Write a tweet-sized summary of your course (approx. 25 words).</a:t>
            </a:r>
            <a:endParaRPr lang="en-GB" sz="3200">
              <a:solidFill>
                <a:srgbClr val="000000"/>
              </a:solidFill>
              <a:latin typeface="Calibri"/>
              <a:cs typeface="Calibri"/>
            </a:endParaRPr>
          </a:p>
        </p:txBody>
      </p:sp>
      <p:sp>
        <p:nvSpPr>
          <p:cNvPr id="13" name="Rectangle 12">
            <a:extLst>
              <a:ext uri="{FF2B5EF4-FFF2-40B4-BE49-F238E27FC236}">
                <a16:creationId xmlns:a16="http://schemas.microsoft.com/office/drawing/2014/main" id="{2BFD6059-6FA5-874A-97E7-8BE2D7B60AB7}"/>
              </a:ext>
            </a:extLst>
          </p:cNvPr>
          <p:cNvSpPr/>
          <p:nvPr/>
        </p:nvSpPr>
        <p:spPr>
          <a:xfrm>
            <a:off x="465221" y="2853920"/>
            <a:ext cx="1582048" cy="492443"/>
          </a:xfrm>
          <a:prstGeom prst="rect">
            <a:avLst/>
          </a:prstGeom>
          <a:solidFill>
            <a:schemeClr val="accent2"/>
          </a:solidFill>
          <a:ln>
            <a:solidFill>
              <a:schemeClr val="tx1">
                <a:lumMod val="75000"/>
                <a:lumOff val="25000"/>
              </a:schemeClr>
            </a:solidFill>
          </a:ln>
        </p:spPr>
        <p:txBody>
          <a:bodyPr wrap="square">
            <a:spAutoFit/>
          </a:bodyPr>
          <a:lstStyle/>
          <a:p>
            <a:pPr lvl="0" algn="ctr">
              <a:spcAft>
                <a:spcPts val="0"/>
              </a:spcAft>
            </a:pPr>
            <a:r>
              <a:rPr lang="en-GB" sz="2600" b="1">
                <a:latin typeface="Arial" panose="020B0604020202020204" pitchFamily="34" charset="0"/>
                <a:ea typeface="Times New Roman" panose="02020603050405020304" pitchFamily="18" charset="0"/>
                <a:cs typeface="Arial" panose="020B0604020202020204" pitchFamily="34" charset="0"/>
              </a:rPr>
              <a:t>Example</a:t>
            </a:r>
            <a:endParaRPr lang="en-GB" sz="2400" i="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F568C50-8BD9-BA41-A89A-A46D7FF8D864}"/>
              </a:ext>
            </a:extLst>
          </p:cNvPr>
          <p:cNvSpPr/>
          <p:nvPr/>
        </p:nvSpPr>
        <p:spPr>
          <a:xfrm>
            <a:off x="2282676" y="2853920"/>
            <a:ext cx="8806378" cy="2974331"/>
          </a:xfrm>
          <a:prstGeom prst="rect">
            <a:avLst/>
          </a:prstGeom>
          <a:solidFill>
            <a:schemeClr val="accent2">
              <a:lumMod val="40000"/>
              <a:lumOff val="6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latin typeface="Calibri" panose="020F0502020204030204" pitchFamily="34" charset="0"/>
                <a:cs typeface="Calibri" panose="020F0502020204030204" pitchFamily="34" charset="0"/>
              </a:rPr>
              <a:t>“The Masters in Learning Innovation enables higher education practitioners to promote positive change by equipping them with the skills and understanding to deploy innovative approaches to learning, teaching and assessment.”</a:t>
            </a:r>
          </a:p>
        </p:txBody>
      </p:sp>
      <p:pic>
        <p:nvPicPr>
          <p:cNvPr id="9" name="Picture 8" descr="Time">
            <a:extLst>
              <a:ext uri="{FF2B5EF4-FFF2-40B4-BE49-F238E27FC236}">
                <a16:creationId xmlns:a16="http://schemas.microsoft.com/office/drawing/2014/main" id="{F89AE9DE-5E27-4449-A0AA-9108A0F3C932}"/>
              </a:ext>
            </a:extLst>
          </p:cNvPr>
          <p:cNvPicPr>
            <a:picLocks noChangeAspect="1"/>
          </p:cNvPicPr>
          <p:nvPr/>
        </p:nvPicPr>
        <p:blipFill>
          <a:blip r:embed="rId4">
            <a:duotone>
              <a:prstClr val="black"/>
              <a:srgbClr val="1F84A6">
                <a:tint val="45000"/>
                <a:satMod val="400000"/>
              </a:srgbClr>
            </a:duotone>
          </a:blip>
          <a:stretch>
            <a:fillRect/>
          </a:stretch>
        </p:blipFill>
        <p:spPr>
          <a:xfrm>
            <a:off x="9540994" y="6262502"/>
            <a:ext cx="529166" cy="529166"/>
          </a:xfrm>
          <a:prstGeom prst="rect">
            <a:avLst/>
          </a:prstGeom>
        </p:spPr>
      </p:pic>
      <p:sp>
        <p:nvSpPr>
          <p:cNvPr id="8" name="Content Placeholder 2">
            <a:extLst>
              <a:ext uri="{FF2B5EF4-FFF2-40B4-BE49-F238E27FC236}">
                <a16:creationId xmlns:a16="http://schemas.microsoft.com/office/drawing/2014/main" id="{433A623A-0493-8040-B1F6-B45A5CF968FA}"/>
              </a:ext>
            </a:extLst>
          </p:cNvPr>
          <p:cNvSpPr txBox="1">
            <a:spLocks/>
          </p:cNvSpPr>
          <p:nvPr/>
        </p:nvSpPr>
        <p:spPr>
          <a:xfrm>
            <a:off x="10025004" y="6327144"/>
            <a:ext cx="2128100" cy="399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a:latin typeface="Arial" panose="020B0604020202020204" pitchFamily="34" charset="0"/>
                <a:cs typeface="Arial" panose="020B0604020202020204" pitchFamily="34" charset="0"/>
              </a:rPr>
              <a:t>30 + 15 mins</a:t>
            </a:r>
          </a:p>
        </p:txBody>
      </p:sp>
    </p:spTree>
    <p:extLst>
      <p:ext uri="{BB962C8B-B14F-4D97-AF65-F5344CB8AC3E}">
        <p14:creationId xmlns:p14="http://schemas.microsoft.com/office/powerpoint/2010/main" val="2877145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5A105D-F318-3437-3073-D833BC7B7628}"/>
              </a:ext>
            </a:extLst>
          </p:cNvPr>
          <p:cNvSpPr>
            <a:spLocks noGrp="1"/>
          </p:cNvSpPr>
          <p:nvPr>
            <p:ph type="title"/>
          </p:nvPr>
        </p:nvSpPr>
        <p:spPr>
          <a:xfrm>
            <a:off x="1924445" y="255673"/>
            <a:ext cx="10515600"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'Look and </a:t>
            </a:r>
            <a:r>
              <a:rPr lang="en-GB" sz="4000" b="1">
                <a:solidFill>
                  <a:srgbClr val="0D0D0D"/>
                </a:solidFill>
                <a:latin typeface="Calibri" panose="020F0502020204030204" pitchFamily="34" charset="0"/>
                <a:ea typeface="+mn-ea"/>
                <a:cs typeface="Calibri" panose="020F0502020204030204" pitchFamily="34" charset="0"/>
              </a:rPr>
              <a:t>F</a:t>
            </a:r>
            <a:r>
              <a:rPr lang="en-GB" sz="4000" b="1" kern="1200">
                <a:solidFill>
                  <a:srgbClr val="0D0D0D"/>
                </a:solidFill>
                <a:effectLst/>
                <a:latin typeface="Calibri" panose="020F0502020204030204" pitchFamily="34" charset="0"/>
                <a:ea typeface="+mn-ea"/>
                <a:cs typeface="Calibri" panose="020F0502020204030204" pitchFamily="34" charset="0"/>
              </a:rPr>
              <a:t>eel’ Cards</a:t>
            </a:r>
            <a:endParaRPr lang="en-US" b="1">
              <a:latin typeface="Calibri" panose="020F0502020204030204" pitchFamily="34" charset="0"/>
              <a:cs typeface="Calibri" panose="020F0502020204030204" pitchFamily="34" charset="0"/>
            </a:endParaRPr>
          </a:p>
        </p:txBody>
      </p:sp>
      <p:pic>
        <p:nvPicPr>
          <p:cNvPr id="17" name="Picture 16" title="&quot;&quot;">
            <a:extLst>
              <a:ext uri="{FF2B5EF4-FFF2-40B4-BE49-F238E27FC236}">
                <a16:creationId xmlns:a16="http://schemas.microsoft.com/office/drawing/2014/main" id="{111490AD-3D84-1F5E-C6AD-1B66F0C989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sp>
        <p:nvSpPr>
          <p:cNvPr id="13" name="TextBox 12">
            <a:extLst>
              <a:ext uri="{FF2B5EF4-FFF2-40B4-BE49-F238E27FC236}">
                <a16:creationId xmlns:a16="http://schemas.microsoft.com/office/drawing/2014/main" id="{CB5A98DB-005A-664C-BD30-F98EA4AF8280}"/>
              </a:ext>
            </a:extLst>
          </p:cNvPr>
          <p:cNvSpPr txBox="1"/>
          <p:nvPr/>
        </p:nvSpPr>
        <p:spPr>
          <a:xfrm>
            <a:off x="6796948" y="591405"/>
            <a:ext cx="4888456" cy="341632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GB" sz="2400">
                <a:solidFill>
                  <a:srgbClr val="000000"/>
                </a:solidFill>
                <a:latin typeface="Calibri"/>
                <a:cs typeface="Calibri"/>
              </a:rPr>
              <a:t>Sort the cards into three piles: </a:t>
            </a:r>
            <a:r>
              <a:rPr lang="en-GB" sz="2400" i="1">
                <a:solidFill>
                  <a:srgbClr val="000000"/>
                </a:solidFill>
                <a:latin typeface="Calibri"/>
                <a:cs typeface="Calibri"/>
              </a:rPr>
              <a:t>Yes, No, Maybe</a:t>
            </a:r>
            <a:endParaRPr lang="en-GB" sz="2400" i="1">
              <a:solidFill>
                <a:srgbClr val="00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2400">
                <a:solidFill>
                  <a:srgbClr val="000000"/>
                </a:solidFill>
                <a:latin typeface="Calibri"/>
                <a:cs typeface="Calibri"/>
              </a:rPr>
              <a:t>Choose key features</a:t>
            </a:r>
          </a:p>
          <a:p>
            <a:pPr marL="457200" indent="-457200">
              <a:buFont typeface="Arial" panose="020B0604020202020204" pitchFamily="34" charset="0"/>
              <a:buChar char="•"/>
            </a:pPr>
            <a:r>
              <a:rPr lang="en-GB" sz="2400">
                <a:solidFill>
                  <a:srgbClr val="000000"/>
                </a:solidFill>
                <a:latin typeface="Calibri"/>
                <a:cs typeface="Calibri"/>
              </a:rPr>
              <a:t>Explain your rationale</a:t>
            </a:r>
          </a:p>
          <a:p>
            <a:pPr marL="457200" indent="-457200">
              <a:buFont typeface="Arial" panose="020B0604020202020204" pitchFamily="34" charset="0"/>
              <a:buChar char="•"/>
            </a:pPr>
            <a:r>
              <a:rPr lang="en-GB" sz="2400">
                <a:solidFill>
                  <a:srgbClr val="000000"/>
                </a:solidFill>
                <a:latin typeface="Calibri"/>
                <a:cs typeface="Calibri"/>
              </a:rPr>
              <a:t>Pick </a:t>
            </a:r>
            <a:r>
              <a:rPr lang="en-GB" sz="2400" b="1">
                <a:solidFill>
                  <a:srgbClr val="000000"/>
                </a:solidFill>
                <a:latin typeface="Calibri"/>
                <a:cs typeface="Calibri"/>
              </a:rPr>
              <a:t>top 12</a:t>
            </a:r>
            <a:r>
              <a:rPr lang="en-GB" sz="2400">
                <a:solidFill>
                  <a:srgbClr val="000000"/>
                </a:solidFill>
                <a:latin typeface="Calibri"/>
                <a:cs typeface="Calibri"/>
              </a:rPr>
              <a:t> from your selection (at least one from each of the four colour groups)</a:t>
            </a:r>
          </a:p>
          <a:p>
            <a:pPr marL="457200" indent="-457200">
              <a:buFont typeface="Arial" panose="020B0604020202020204" pitchFamily="34" charset="0"/>
              <a:buChar char="•"/>
            </a:pPr>
            <a:r>
              <a:rPr lang="en-GB" sz="2400">
                <a:solidFill>
                  <a:srgbClr val="000000"/>
                </a:solidFill>
                <a:latin typeface="Calibri"/>
                <a:cs typeface="Calibri"/>
              </a:rPr>
              <a:t>We will refer to these, especially during storyboarding</a:t>
            </a:r>
          </a:p>
        </p:txBody>
      </p:sp>
      <p:sp>
        <p:nvSpPr>
          <p:cNvPr id="7" name="Rectangle 6">
            <a:extLst>
              <a:ext uri="{FF2B5EF4-FFF2-40B4-BE49-F238E27FC236}">
                <a16:creationId xmlns:a16="http://schemas.microsoft.com/office/drawing/2014/main" id="{C84F05EC-5F42-9641-8156-655BCBDFE597}"/>
              </a:ext>
            </a:extLst>
          </p:cNvPr>
          <p:cNvSpPr/>
          <p:nvPr/>
        </p:nvSpPr>
        <p:spPr>
          <a:xfrm>
            <a:off x="6918038" y="4317963"/>
            <a:ext cx="5135418" cy="1569660"/>
          </a:xfrm>
          <a:prstGeom prst="rect">
            <a:avLst/>
          </a:prstGeom>
        </p:spPr>
        <p:txBody>
          <a:bodyPr wrap="square" anchor="t">
            <a:spAutoFit/>
          </a:bodyPr>
          <a:lstStyle/>
          <a:p>
            <a:pPr fontAlgn="base"/>
            <a:r>
              <a:rPr lang="en-GB" sz="2400" b="1">
                <a:solidFill>
                  <a:srgbClr val="ED7C31"/>
                </a:solidFill>
                <a:latin typeface="Calibri Light" panose="020F0302020204030204" pitchFamily="34" charset="0"/>
                <a:cs typeface="Calibri Light" panose="020F0302020204030204" pitchFamily="34" charset="0"/>
              </a:rPr>
              <a:t>Orange</a:t>
            </a:r>
            <a:r>
              <a:rPr lang="en-GB" sz="2400">
                <a:solidFill>
                  <a:srgbClr val="ED7C31"/>
                </a:solidFill>
                <a:latin typeface="Calibri Light" panose="020F0302020204030204" pitchFamily="34" charset="0"/>
                <a:cs typeface="Calibri Light" panose="020F0302020204030204" pitchFamily="34" charset="0"/>
              </a:rPr>
              <a:t>	 </a:t>
            </a:r>
            <a:r>
              <a:rPr lang="en-GB" sz="2400"/>
              <a:t>Guidance &amp; Support</a:t>
            </a:r>
            <a:r>
              <a:rPr lang="en-GB" sz="2400">
                <a:latin typeface="Calibri Light" panose="020F0302020204030204" pitchFamily="34" charset="0"/>
                <a:cs typeface="Calibri Light" panose="020F0302020204030204" pitchFamily="34" charset="0"/>
              </a:rPr>
              <a:t> </a:t>
            </a:r>
          </a:p>
          <a:p>
            <a:pPr fontAlgn="base"/>
            <a:r>
              <a:rPr lang="en-GB" sz="2400" b="1">
                <a:solidFill>
                  <a:srgbClr val="002060"/>
                </a:solidFill>
                <a:latin typeface="Calibri Light" panose="020F0302020204030204" pitchFamily="34" charset="0"/>
                <a:cs typeface="Calibri Light" panose="020F0302020204030204" pitchFamily="34" charset="0"/>
              </a:rPr>
              <a:t>Blue</a:t>
            </a:r>
            <a:r>
              <a:rPr lang="en-GB" sz="2400">
                <a:solidFill>
                  <a:srgbClr val="002060"/>
                </a:solidFill>
                <a:latin typeface="Calibri Light" panose="020F0302020204030204" pitchFamily="34" charset="0"/>
                <a:cs typeface="Calibri Light" panose="020F0302020204030204" pitchFamily="34" charset="0"/>
              </a:rPr>
              <a:t>	</a:t>
            </a:r>
            <a:r>
              <a:rPr lang="en-GB" sz="2400"/>
              <a:t>Content &amp; Experience</a:t>
            </a:r>
            <a:endParaRPr lang="en-GB" sz="2400">
              <a:latin typeface="Calibri Light" panose="020F0302020204030204" pitchFamily="34" charset="0"/>
              <a:cs typeface="Calibri Light" panose="020F0302020204030204" pitchFamily="34" charset="0"/>
            </a:endParaRPr>
          </a:p>
          <a:p>
            <a:pPr fontAlgn="base"/>
            <a:r>
              <a:rPr lang="en-GB" sz="2400" b="1">
                <a:solidFill>
                  <a:srgbClr val="548235"/>
                </a:solidFill>
                <a:latin typeface="Calibri Light" panose="020F0302020204030204" pitchFamily="34" charset="0"/>
                <a:cs typeface="Calibri Light" panose="020F0302020204030204" pitchFamily="34" charset="0"/>
              </a:rPr>
              <a:t>Green</a:t>
            </a:r>
            <a:r>
              <a:rPr lang="en-GB" sz="2400">
                <a:solidFill>
                  <a:srgbClr val="767171"/>
                </a:solidFill>
                <a:latin typeface="Calibri Light" panose="020F0302020204030204" pitchFamily="34" charset="0"/>
                <a:cs typeface="Calibri Light" panose="020F0302020204030204" pitchFamily="34" charset="0"/>
              </a:rPr>
              <a:t>	</a:t>
            </a:r>
            <a:r>
              <a:rPr lang="en-GB" sz="2400"/>
              <a:t>Communication &amp; Collaboration</a:t>
            </a:r>
            <a:endParaRPr lang="en-GB" sz="2400">
              <a:latin typeface="Calibri Light" panose="020F0302020204030204" pitchFamily="34" charset="0"/>
              <a:cs typeface="Calibri Light" panose="020F0302020204030204" pitchFamily="34" charset="0"/>
            </a:endParaRPr>
          </a:p>
          <a:p>
            <a:pPr fontAlgn="base"/>
            <a:r>
              <a:rPr lang="en-GB" sz="2400" b="1">
                <a:solidFill>
                  <a:srgbClr val="7030A0"/>
                </a:solidFill>
                <a:latin typeface="Calibri Light" panose="020F0302020204030204" pitchFamily="34" charset="0"/>
                <a:cs typeface="Calibri Light" panose="020F0302020204030204" pitchFamily="34" charset="0"/>
              </a:rPr>
              <a:t>Purple</a:t>
            </a:r>
            <a:r>
              <a:rPr lang="en-GB" sz="2400">
                <a:solidFill>
                  <a:srgbClr val="767171"/>
                </a:solidFill>
                <a:latin typeface="Calibri Light" panose="020F0302020204030204" pitchFamily="34" charset="0"/>
                <a:cs typeface="Calibri Light" panose="020F0302020204030204" pitchFamily="34" charset="0"/>
              </a:rPr>
              <a:t>	</a:t>
            </a:r>
            <a:r>
              <a:rPr lang="en-GB" sz="2400"/>
              <a:t>Reflection and Demonstration</a:t>
            </a:r>
            <a:endParaRPr lang="en-GB" sz="2400">
              <a:effectLst/>
              <a:latin typeface="Calibri Light" panose="020F0302020204030204" pitchFamily="34" charset="0"/>
              <a:cs typeface="Calibri Light" panose="020F0302020204030204" pitchFamily="34" charset="0"/>
            </a:endParaRPr>
          </a:p>
        </p:txBody>
      </p:sp>
      <p:pic>
        <p:nvPicPr>
          <p:cNvPr id="11" name="Picture 10" title="stationary items">
            <a:extLst>
              <a:ext uri="{FF2B5EF4-FFF2-40B4-BE49-F238E27FC236}">
                <a16:creationId xmlns:a16="http://schemas.microsoft.com/office/drawing/2014/main" id="{0D5BD7C8-819F-D173-389A-87C0638656B0}"/>
              </a:ext>
              <a:ext uri="{C183D7F6-B498-43B3-948B-1728B52AA6E4}">
                <adec:decorative xmlns:adec="http://schemas.microsoft.com/office/drawing/2017/decorative" val="1"/>
              </a:ext>
            </a:extLst>
          </p:cNvPr>
          <p:cNvPicPr>
            <a:picLocks noChangeAspect="1"/>
          </p:cNvPicPr>
          <p:nvPr/>
        </p:nvPicPr>
        <p:blipFill rotWithShape="1">
          <a:blip r:embed="rId4"/>
          <a:srcRect l="24020" t="15858" r="-257" b="432"/>
          <a:stretch/>
        </p:blipFill>
        <p:spPr>
          <a:xfrm>
            <a:off x="377446" y="1917151"/>
            <a:ext cx="5143517" cy="3455483"/>
          </a:xfrm>
          <a:prstGeom prst="rect">
            <a:avLst/>
          </a:prstGeom>
          <a:ln>
            <a:noFill/>
          </a:ln>
          <a:effectLst>
            <a:outerShdw blurRad="292100" dist="139700" dir="2700000" algn="tl" rotWithShape="0">
              <a:srgbClr val="333333">
                <a:alpha val="65000"/>
              </a:srgbClr>
            </a:outerShdw>
          </a:effectLst>
        </p:spPr>
      </p:pic>
      <p:sp>
        <p:nvSpPr>
          <p:cNvPr id="15" name="Rectangular Callout 14" descr="Yes, definitely want in your course&#10;">
            <a:extLst>
              <a:ext uri="{FF2B5EF4-FFF2-40B4-BE49-F238E27FC236}">
                <a16:creationId xmlns:a16="http://schemas.microsoft.com/office/drawing/2014/main" id="{37F98392-FEB0-6841-BEEF-C0B36D7FAC2B}"/>
              </a:ext>
            </a:extLst>
          </p:cNvPr>
          <p:cNvSpPr/>
          <p:nvPr/>
        </p:nvSpPr>
        <p:spPr>
          <a:xfrm>
            <a:off x="4629347" y="2261118"/>
            <a:ext cx="2010328" cy="1441987"/>
          </a:xfrm>
          <a:prstGeom prst="wedgeRectCallout">
            <a:avLst>
              <a:gd name="adj1" fmla="val -107973"/>
              <a:gd name="adj2" fmla="val -27642"/>
            </a:avLst>
          </a:prstGeom>
          <a:solidFill>
            <a:schemeClr val="accent2">
              <a:lumMod val="60000"/>
              <a:lumOff val="40000"/>
            </a:schemeClr>
          </a:solidFill>
          <a:ln w="19050">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alibri" panose="020F0502020204030204" pitchFamily="34" charset="0"/>
                <a:cs typeface="Calibri" panose="020F0502020204030204" pitchFamily="34" charset="0"/>
              </a:rPr>
              <a:t>1. Yes,</a:t>
            </a:r>
          </a:p>
          <a:p>
            <a:pPr algn="ctr"/>
            <a:r>
              <a:rPr lang="en-US" sz="2000" b="1">
                <a:solidFill>
                  <a:schemeClr val="tx1"/>
                </a:solidFill>
                <a:latin typeface="Calibri" panose="020F0502020204030204" pitchFamily="34" charset="0"/>
                <a:cs typeface="Calibri" panose="020F0502020204030204" pitchFamily="34" charset="0"/>
              </a:rPr>
              <a:t>definitely want in your course</a:t>
            </a:r>
          </a:p>
        </p:txBody>
      </p:sp>
      <p:sp>
        <p:nvSpPr>
          <p:cNvPr id="4" name="Rectangular Callout 3" descr="Maybe, things you’re not sure about&#10;">
            <a:extLst>
              <a:ext uri="{FF2B5EF4-FFF2-40B4-BE49-F238E27FC236}">
                <a16:creationId xmlns:a16="http://schemas.microsoft.com/office/drawing/2014/main" id="{864688ED-89E1-5042-9E0F-3E7DC5247AF2}"/>
              </a:ext>
            </a:extLst>
          </p:cNvPr>
          <p:cNvSpPr/>
          <p:nvPr/>
        </p:nvSpPr>
        <p:spPr>
          <a:xfrm>
            <a:off x="4515799" y="4474137"/>
            <a:ext cx="2010328" cy="1441987"/>
          </a:xfrm>
          <a:prstGeom prst="wedgeRectCallout">
            <a:avLst>
              <a:gd name="adj1" fmla="val -97009"/>
              <a:gd name="adj2" fmla="val -99979"/>
            </a:avLst>
          </a:prstGeom>
          <a:solidFill>
            <a:schemeClr val="accent2">
              <a:lumMod val="60000"/>
              <a:lumOff val="40000"/>
            </a:schemeClr>
          </a:solidFill>
          <a:ln w="19050">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alibri" panose="020F0502020204030204" pitchFamily="34" charset="0"/>
                <a:cs typeface="Calibri" panose="020F0502020204030204" pitchFamily="34" charset="0"/>
              </a:rPr>
              <a:t>2. Maybe.</a:t>
            </a:r>
          </a:p>
          <a:p>
            <a:pPr algn="ctr"/>
            <a:r>
              <a:rPr lang="en-US" sz="2000" b="1">
                <a:solidFill>
                  <a:schemeClr val="tx1"/>
                </a:solidFill>
                <a:latin typeface="Calibri" panose="020F0502020204030204" pitchFamily="34" charset="0"/>
                <a:cs typeface="Calibri" panose="020F0502020204030204" pitchFamily="34" charset="0"/>
              </a:rPr>
              <a:t>Things you’re not sure about</a:t>
            </a:r>
          </a:p>
        </p:txBody>
      </p:sp>
      <p:sp>
        <p:nvSpPr>
          <p:cNvPr id="16" name="Rectangular Callout 15" descr="No, definitely don’t want in your course&#10;">
            <a:extLst>
              <a:ext uri="{FF2B5EF4-FFF2-40B4-BE49-F238E27FC236}">
                <a16:creationId xmlns:a16="http://schemas.microsoft.com/office/drawing/2014/main" id="{B0152FF4-CC8E-2C4E-93EE-F5D37832F0EE}"/>
              </a:ext>
            </a:extLst>
          </p:cNvPr>
          <p:cNvSpPr/>
          <p:nvPr/>
        </p:nvSpPr>
        <p:spPr>
          <a:xfrm>
            <a:off x="1338752" y="5227162"/>
            <a:ext cx="2010328" cy="1441987"/>
          </a:xfrm>
          <a:prstGeom prst="wedgeRectCallout">
            <a:avLst>
              <a:gd name="adj1" fmla="val 15312"/>
              <a:gd name="adj2" fmla="val -192067"/>
            </a:avLst>
          </a:prstGeom>
          <a:solidFill>
            <a:schemeClr val="accent2">
              <a:lumMod val="60000"/>
              <a:lumOff val="40000"/>
            </a:schemeClr>
          </a:solidFill>
          <a:ln w="19050">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alibri" panose="020F0502020204030204" pitchFamily="34" charset="0"/>
                <a:cs typeface="Calibri" panose="020F0502020204030204" pitchFamily="34" charset="0"/>
              </a:rPr>
              <a:t>3. No,</a:t>
            </a:r>
          </a:p>
          <a:p>
            <a:pPr algn="ctr"/>
            <a:r>
              <a:rPr lang="en-US" sz="2000" b="1">
                <a:solidFill>
                  <a:schemeClr val="tx1"/>
                </a:solidFill>
                <a:latin typeface="Calibri" panose="020F0502020204030204" pitchFamily="34" charset="0"/>
                <a:cs typeface="Calibri" panose="020F0502020204030204" pitchFamily="34" charset="0"/>
              </a:rPr>
              <a:t>definitely don’t want in your course</a:t>
            </a:r>
          </a:p>
        </p:txBody>
      </p:sp>
      <p:pic>
        <p:nvPicPr>
          <p:cNvPr id="9" name="Picture 8" descr="Time">
            <a:extLst>
              <a:ext uri="{FF2B5EF4-FFF2-40B4-BE49-F238E27FC236}">
                <a16:creationId xmlns:a16="http://schemas.microsoft.com/office/drawing/2014/main" id="{EB3D5AD3-4655-924C-AF55-D5DCB298DEAC}"/>
              </a:ext>
            </a:extLst>
          </p:cNvPr>
          <p:cNvPicPr>
            <a:picLocks noChangeAspect="1"/>
          </p:cNvPicPr>
          <p:nvPr/>
        </p:nvPicPr>
        <p:blipFill>
          <a:blip r:embed="rId5">
            <a:duotone>
              <a:prstClr val="black"/>
              <a:srgbClr val="1F84A6">
                <a:tint val="45000"/>
                <a:satMod val="400000"/>
              </a:srgbClr>
            </a:duotone>
          </a:blip>
          <a:stretch>
            <a:fillRect/>
          </a:stretch>
        </p:blipFill>
        <p:spPr>
          <a:xfrm>
            <a:off x="10242451" y="6262502"/>
            <a:ext cx="529166" cy="529166"/>
          </a:xfrm>
          <a:prstGeom prst="rect">
            <a:avLst/>
          </a:prstGeom>
        </p:spPr>
      </p:pic>
      <p:sp>
        <p:nvSpPr>
          <p:cNvPr id="8" name="Content Placeholder 2">
            <a:extLst>
              <a:ext uri="{FF2B5EF4-FFF2-40B4-BE49-F238E27FC236}">
                <a16:creationId xmlns:a16="http://schemas.microsoft.com/office/drawing/2014/main" id="{E16DEE6F-8363-8048-A4D5-F86F328343D3}"/>
              </a:ext>
            </a:extLst>
          </p:cNvPr>
          <p:cNvSpPr txBox="1">
            <a:spLocks/>
          </p:cNvSpPr>
          <p:nvPr/>
        </p:nvSpPr>
        <p:spPr>
          <a:xfrm>
            <a:off x="10726461" y="6327144"/>
            <a:ext cx="1465539" cy="399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a:latin typeface="Arial" panose="020B0604020202020204" pitchFamily="34" charset="0"/>
                <a:cs typeface="Arial" panose="020B0604020202020204" pitchFamily="34" charset="0"/>
              </a:rPr>
              <a:t>45 mins</a:t>
            </a:r>
          </a:p>
        </p:txBody>
      </p:sp>
      <p:sp>
        <p:nvSpPr>
          <p:cNvPr id="14" name="TextBox 13">
            <a:extLst>
              <a:ext uri="{FF2B5EF4-FFF2-40B4-BE49-F238E27FC236}">
                <a16:creationId xmlns:a16="http://schemas.microsoft.com/office/drawing/2014/main" id="{2551DF6F-B5BA-6AA8-5F4E-5CDEA87C835D}"/>
              </a:ext>
            </a:extLst>
          </p:cNvPr>
          <p:cNvSpPr txBox="1"/>
          <p:nvPr/>
        </p:nvSpPr>
        <p:spPr>
          <a:xfrm>
            <a:off x="4699780" y="6327144"/>
            <a:ext cx="5542671" cy="369332"/>
          </a:xfrm>
          <a:prstGeom prst="rect">
            <a:avLst/>
          </a:prstGeom>
          <a:noFill/>
        </p:spPr>
        <p:txBody>
          <a:bodyPr wrap="square" rtlCol="0">
            <a:spAutoFit/>
          </a:bodyPr>
          <a:lstStyle/>
          <a:p>
            <a:r>
              <a:rPr lang="en-US">
                <a:latin typeface="Calibri Light" panose="020F0302020204030204" pitchFamily="34" charset="0"/>
                <a:cs typeface="Calibri Light" panose="020F0302020204030204" pitchFamily="34" charset="0"/>
              </a:rPr>
              <a:t>Free to use image by </a:t>
            </a:r>
            <a:r>
              <a:rPr lang="en-GB">
                <a:latin typeface="Calibri Light" panose="020F0302020204030204" pitchFamily="34" charset="0"/>
                <a:cs typeface="Calibri Light" panose="020F0302020204030204" pitchFamily="34" charset="0"/>
              </a:rPr>
              <a:t>Photo by </a:t>
            </a:r>
            <a:r>
              <a:rPr lang="en-GB">
                <a:latin typeface="Calibri Light" panose="020F0302020204030204" pitchFamily="34" charset="0"/>
                <a:cs typeface="Calibri Light" panose="020F0302020204030204" pitchFamily="34" charset="0"/>
                <a:hlinkClick r:id="rId6"/>
              </a:rPr>
              <a:t>Ravi Palwe</a:t>
            </a:r>
            <a:r>
              <a:rPr lang="en-GB">
                <a:latin typeface="Calibri Light" panose="020F0302020204030204" pitchFamily="34" charset="0"/>
                <a:cs typeface="Calibri Light" panose="020F0302020204030204" pitchFamily="34" charset="0"/>
              </a:rPr>
              <a:t> on </a:t>
            </a:r>
            <a:r>
              <a:rPr lang="en-GB">
                <a:latin typeface="Calibri Light" panose="020F0302020204030204" pitchFamily="34" charset="0"/>
                <a:cs typeface="Calibri Light" panose="020F0302020204030204" pitchFamily="34" charset="0"/>
                <a:hlinkClick r:id="rId7"/>
              </a:rPr>
              <a:t>Unsplash</a:t>
            </a:r>
            <a:r>
              <a:rPr lang="en-GB">
                <a:latin typeface="Calibri Light" panose="020F0302020204030204" pitchFamily="34" charset="0"/>
                <a:cs typeface="Calibri Light" panose="020F0302020204030204" pitchFamily="34" charset="0"/>
              </a:rPr>
              <a:t>.</a:t>
            </a:r>
            <a:endParaRPr lang="en-US">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64133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931D0-DAAB-017D-F78A-99B6918F8D08}"/>
              </a:ext>
            </a:extLst>
          </p:cNvPr>
          <p:cNvSpPr>
            <a:spLocks noGrp="1"/>
          </p:cNvSpPr>
          <p:nvPr>
            <p:ph type="title"/>
          </p:nvPr>
        </p:nvSpPr>
        <p:spPr>
          <a:xfrm>
            <a:off x="3996803" y="149635"/>
            <a:ext cx="4198394"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Curriculum Design</a:t>
            </a:r>
            <a:endParaRPr lang="en-US" b="1">
              <a:latin typeface="Calibri" panose="020F0502020204030204" pitchFamily="34" charset="0"/>
              <a:cs typeface="Calibri" panose="020F0502020204030204" pitchFamily="34" charset="0"/>
            </a:endParaRPr>
          </a:p>
        </p:txBody>
      </p:sp>
      <p:pic>
        <p:nvPicPr>
          <p:cNvPr id="3" name="Picture 2" title="&quot;&quot;">
            <a:extLst>
              <a:ext uri="{FF2B5EF4-FFF2-40B4-BE49-F238E27FC236}">
                <a16:creationId xmlns:a16="http://schemas.microsoft.com/office/drawing/2014/main" id="{ABC45301-538D-8299-BC82-D25C828E70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sp>
        <p:nvSpPr>
          <p:cNvPr id="18" name="TextBox 17">
            <a:extLst>
              <a:ext uri="{FF2B5EF4-FFF2-40B4-BE49-F238E27FC236}">
                <a16:creationId xmlns:a16="http://schemas.microsoft.com/office/drawing/2014/main" id="{3AE214F4-F730-5143-A80B-B765F84873CE}"/>
              </a:ext>
            </a:extLst>
          </p:cNvPr>
          <p:cNvSpPr txBox="1"/>
          <p:nvPr/>
        </p:nvSpPr>
        <p:spPr>
          <a:xfrm>
            <a:off x="1049933" y="3078510"/>
            <a:ext cx="3189515"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libri" panose="020F0502020204030204" pitchFamily="34" charset="0"/>
                <a:cs typeface="Calibri" panose="020F0502020204030204" pitchFamily="34" charset="0"/>
              </a:rPr>
              <a:t>Barnett and </a:t>
            </a:r>
            <a:r>
              <a:rPr lang="en-US" sz="2800" err="1">
                <a:latin typeface="Calibri" panose="020F0502020204030204" pitchFamily="34" charset="0"/>
                <a:cs typeface="Calibri" panose="020F0502020204030204" pitchFamily="34" charset="0"/>
              </a:rPr>
              <a:t>Coate</a:t>
            </a:r>
            <a:r>
              <a:rPr lang="en-US" sz="2800">
                <a:latin typeface="Calibri" panose="020F0502020204030204" pitchFamily="34" charset="0"/>
                <a:cs typeface="Calibri" panose="020F0502020204030204" pitchFamily="34" charset="0"/>
              </a:rPr>
              <a:t> (2005)</a:t>
            </a:r>
          </a:p>
        </p:txBody>
      </p:sp>
      <p:graphicFrame>
        <p:nvGraphicFramePr>
          <p:cNvPr id="13" name="Diagram 12" descr="Curriculum Design: Knowing, Acting, Being">
            <a:extLst>
              <a:ext uri="{FF2B5EF4-FFF2-40B4-BE49-F238E27FC236}">
                <a16:creationId xmlns:a16="http://schemas.microsoft.com/office/drawing/2014/main" id="{583F697A-A4C2-0A45-AFD9-E6375F53D5D6}"/>
              </a:ext>
            </a:extLst>
          </p:cNvPr>
          <p:cNvGraphicFramePr/>
          <p:nvPr>
            <p:extLst>
              <p:ext uri="{D42A27DB-BD31-4B8C-83A1-F6EECF244321}">
                <p14:modId xmlns:p14="http://schemas.microsoft.com/office/powerpoint/2010/main" val="1281351185"/>
              </p:ext>
            </p:extLst>
          </p:nvPr>
        </p:nvGraphicFramePr>
        <p:xfrm>
          <a:off x="3996803" y="1475198"/>
          <a:ext cx="8042880" cy="5007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9105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59A940-1AD0-FA6E-BE42-2B889A8B3558}"/>
              </a:ext>
            </a:extLst>
          </p:cNvPr>
          <p:cNvSpPr>
            <a:spLocks noGrp="1"/>
          </p:cNvSpPr>
          <p:nvPr>
            <p:ph type="title"/>
          </p:nvPr>
        </p:nvSpPr>
        <p:spPr>
          <a:xfrm>
            <a:off x="3733085" y="294329"/>
            <a:ext cx="5364226"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Disciplinary Differences</a:t>
            </a:r>
            <a:endParaRPr lang="en-US" b="1">
              <a:latin typeface="Calibri" panose="020F0502020204030204" pitchFamily="34" charset="0"/>
              <a:cs typeface="Calibri" panose="020F0502020204030204" pitchFamily="34" charset="0"/>
            </a:endParaRPr>
          </a:p>
        </p:txBody>
      </p:sp>
      <p:pic>
        <p:nvPicPr>
          <p:cNvPr id="3" name="Picture 2" title="&quot;&quot;">
            <a:extLst>
              <a:ext uri="{FF2B5EF4-FFF2-40B4-BE49-F238E27FC236}">
                <a16:creationId xmlns:a16="http://schemas.microsoft.com/office/drawing/2014/main" id="{EEEBCDD6-3AB3-2AA6-CC86-C3CB332F04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sp>
        <p:nvSpPr>
          <p:cNvPr id="16" name="TextBox 8">
            <a:extLst>
              <a:ext uri="{FF2B5EF4-FFF2-40B4-BE49-F238E27FC236}">
                <a16:creationId xmlns:a16="http://schemas.microsoft.com/office/drawing/2014/main" id="{658A92A6-1708-1A4A-B140-F17BE6657AA3}"/>
              </a:ext>
            </a:extLst>
          </p:cNvPr>
          <p:cNvSpPr txBox="1">
            <a:spLocks noChangeArrowheads="1"/>
          </p:cNvSpPr>
          <p:nvPr/>
        </p:nvSpPr>
        <p:spPr bwMode="auto">
          <a:xfrm>
            <a:off x="1000200" y="5229226"/>
            <a:ext cx="29527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2600">
                <a:latin typeface="Calibri" panose="020F0502020204030204" pitchFamily="34" charset="0"/>
                <a:cs typeface="Calibri" panose="020F0502020204030204" pitchFamily="34" charset="0"/>
              </a:rPr>
              <a:t>Science and technology</a:t>
            </a:r>
          </a:p>
        </p:txBody>
      </p:sp>
      <p:graphicFrame>
        <p:nvGraphicFramePr>
          <p:cNvPr id="9" name="Diagram 8" descr="Curriculum Design: Knowing, Acting, Being">
            <a:extLst>
              <a:ext uri="{FF2B5EF4-FFF2-40B4-BE49-F238E27FC236}">
                <a16:creationId xmlns:a16="http://schemas.microsoft.com/office/drawing/2014/main" id="{B7A109AD-CDEE-2B4D-AE10-070F0018CC9A}"/>
              </a:ext>
            </a:extLst>
          </p:cNvPr>
          <p:cNvGraphicFramePr/>
          <p:nvPr>
            <p:extLst>
              <p:ext uri="{D42A27DB-BD31-4B8C-83A1-F6EECF244321}">
                <p14:modId xmlns:p14="http://schemas.microsoft.com/office/powerpoint/2010/main" val="2474462675"/>
              </p:ext>
            </p:extLst>
          </p:nvPr>
        </p:nvGraphicFramePr>
        <p:xfrm>
          <a:off x="744203" y="1799142"/>
          <a:ext cx="3281195" cy="29812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2">
            <a:extLst>
              <a:ext uri="{FF2B5EF4-FFF2-40B4-BE49-F238E27FC236}">
                <a16:creationId xmlns:a16="http://schemas.microsoft.com/office/drawing/2014/main" id="{8A68ECCD-7A49-5740-8076-25B68DB8546B}"/>
              </a:ext>
            </a:extLst>
          </p:cNvPr>
          <p:cNvSpPr txBox="1">
            <a:spLocks noChangeArrowheads="1"/>
          </p:cNvSpPr>
          <p:nvPr/>
        </p:nvSpPr>
        <p:spPr bwMode="auto">
          <a:xfrm>
            <a:off x="5119004" y="5263093"/>
            <a:ext cx="25923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2600">
                <a:latin typeface="Calibri" panose="020F0502020204030204" pitchFamily="34" charset="0"/>
                <a:cs typeface="Calibri" panose="020F0502020204030204" pitchFamily="34" charset="0"/>
              </a:rPr>
              <a:t>Professional subjects</a:t>
            </a:r>
          </a:p>
        </p:txBody>
      </p:sp>
      <p:graphicFrame>
        <p:nvGraphicFramePr>
          <p:cNvPr id="10" name="Diagram 9" descr="Curriculum Design: Knowing, Acting, Being">
            <a:extLst>
              <a:ext uri="{FF2B5EF4-FFF2-40B4-BE49-F238E27FC236}">
                <a16:creationId xmlns:a16="http://schemas.microsoft.com/office/drawing/2014/main" id="{F7AB371F-734C-EF45-9163-0FDF8934ADDB}"/>
              </a:ext>
            </a:extLst>
          </p:cNvPr>
          <p:cNvGraphicFramePr/>
          <p:nvPr>
            <p:extLst>
              <p:ext uri="{D42A27DB-BD31-4B8C-83A1-F6EECF244321}">
                <p14:modId xmlns:p14="http://schemas.microsoft.com/office/powerpoint/2010/main" val="4101998489"/>
              </p:ext>
            </p:extLst>
          </p:nvPr>
        </p:nvGraphicFramePr>
        <p:xfrm>
          <a:off x="4571786" y="1757844"/>
          <a:ext cx="3416326" cy="31305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9" name="TextBox 14">
            <a:extLst>
              <a:ext uri="{FF2B5EF4-FFF2-40B4-BE49-F238E27FC236}">
                <a16:creationId xmlns:a16="http://schemas.microsoft.com/office/drawing/2014/main" id="{5A471E38-3B6E-1B45-9E1F-22DB341F9BC8}"/>
              </a:ext>
            </a:extLst>
          </p:cNvPr>
          <p:cNvSpPr txBox="1">
            <a:spLocks noChangeArrowheads="1"/>
          </p:cNvSpPr>
          <p:nvPr/>
        </p:nvSpPr>
        <p:spPr bwMode="auto">
          <a:xfrm>
            <a:off x="8835652" y="5256213"/>
            <a:ext cx="25923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2600">
                <a:latin typeface="Calibri" panose="020F0502020204030204" pitchFamily="34" charset="0"/>
                <a:cs typeface="Calibri" panose="020F0502020204030204" pitchFamily="34" charset="0"/>
              </a:rPr>
              <a:t>Arts and humanities</a:t>
            </a:r>
          </a:p>
        </p:txBody>
      </p:sp>
      <p:graphicFrame>
        <p:nvGraphicFramePr>
          <p:cNvPr id="11" name="Diagram 10" descr="Curriculum Design: Knowing, Acting, Being">
            <a:extLst>
              <a:ext uri="{FF2B5EF4-FFF2-40B4-BE49-F238E27FC236}">
                <a16:creationId xmlns:a16="http://schemas.microsoft.com/office/drawing/2014/main" id="{76D74F8C-96B3-D44E-9CFC-B63B5F026945}"/>
              </a:ext>
            </a:extLst>
          </p:cNvPr>
          <p:cNvGraphicFramePr/>
          <p:nvPr>
            <p:extLst>
              <p:ext uri="{D42A27DB-BD31-4B8C-83A1-F6EECF244321}">
                <p14:modId xmlns:p14="http://schemas.microsoft.com/office/powerpoint/2010/main" val="1804486217"/>
              </p:ext>
            </p:extLst>
          </p:nvPr>
        </p:nvGraphicFramePr>
        <p:xfrm>
          <a:off x="8480098" y="1731924"/>
          <a:ext cx="3303497" cy="311573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515212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AC046-E6D1-25FF-0926-A0CE9FBE03BE}"/>
              </a:ext>
            </a:extLst>
          </p:cNvPr>
          <p:cNvSpPr>
            <a:spLocks noGrp="1"/>
          </p:cNvSpPr>
          <p:nvPr>
            <p:ph type="title"/>
          </p:nvPr>
        </p:nvSpPr>
        <p:spPr>
          <a:xfrm>
            <a:off x="2115149" y="282087"/>
            <a:ext cx="10515600" cy="1325563"/>
          </a:xfrm>
        </p:spPr>
        <p:txBody>
          <a:bodyPr/>
          <a:lstStyle/>
          <a:p>
            <a:pPr rtl="0" eaLnBrk="1" latinLnBrk="0" hangingPunct="1"/>
            <a:r>
              <a:rPr lang="en-GB" sz="4000" b="1" kern="1200">
                <a:solidFill>
                  <a:srgbClr val="0D0D0D"/>
                </a:solidFill>
                <a:effectLst/>
                <a:latin typeface="Calibri" panose="020F0502020204030204" pitchFamily="34" charset="0"/>
                <a:ea typeface="+mn-ea"/>
                <a:cs typeface="Calibri" panose="020F0502020204030204" pitchFamily="34" charset="0"/>
              </a:rPr>
              <a:t>What do you want your students to learn?</a:t>
            </a:r>
            <a:endParaRPr lang="en-US" b="1">
              <a:latin typeface="Calibri" panose="020F0502020204030204" pitchFamily="34" charset="0"/>
              <a:cs typeface="Calibri" panose="020F0502020204030204" pitchFamily="34" charset="0"/>
            </a:endParaRPr>
          </a:p>
        </p:txBody>
      </p:sp>
      <p:pic>
        <p:nvPicPr>
          <p:cNvPr id="5" name="Picture 4" title="&quot;&quot;">
            <a:extLst>
              <a:ext uri="{FF2B5EF4-FFF2-40B4-BE49-F238E27FC236}">
                <a16:creationId xmlns:a16="http://schemas.microsoft.com/office/drawing/2014/main" id="{C3CAE9AF-6ECC-B594-2532-A76F5E513F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4032" y="365124"/>
            <a:ext cx="1660413" cy="1325563"/>
          </a:xfrm>
          <a:prstGeom prst="rect">
            <a:avLst/>
          </a:prstGeom>
        </p:spPr>
      </p:pic>
      <p:sp>
        <p:nvSpPr>
          <p:cNvPr id="6" name="TextBox 5">
            <a:extLst>
              <a:ext uri="{FF2B5EF4-FFF2-40B4-BE49-F238E27FC236}">
                <a16:creationId xmlns:a16="http://schemas.microsoft.com/office/drawing/2014/main" id="{F66CD594-B28E-45E2-B205-3D05ACC8E6B4}"/>
              </a:ext>
            </a:extLst>
          </p:cNvPr>
          <p:cNvSpPr txBox="1"/>
          <p:nvPr/>
        </p:nvSpPr>
        <p:spPr>
          <a:xfrm>
            <a:off x="7478117" y="2069253"/>
            <a:ext cx="4084187" cy="289310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600">
                <a:solidFill>
                  <a:srgbClr val="000000"/>
                </a:solidFill>
                <a:latin typeface="Calibri" panose="020F0502020204030204" pitchFamily="34" charset="0"/>
                <a:cs typeface="Calibri" panose="020F0502020204030204" pitchFamily="34" charset="0"/>
              </a:rPr>
              <a:t>Consider:</a:t>
            </a:r>
          </a:p>
          <a:p>
            <a:pPr marL="457200" indent="-457200">
              <a:buFont typeface="Arial" panose="020B0604020202020204" pitchFamily="34" charset="0"/>
              <a:buChar char="•"/>
            </a:pPr>
            <a:endParaRPr lang="en" sz="2600">
              <a:solidFill>
                <a:srgbClr val="00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 sz="2600">
                <a:solidFill>
                  <a:srgbClr val="000000"/>
                </a:solidFill>
                <a:latin typeface="Calibri" panose="020F0502020204030204" pitchFamily="34" charset="0"/>
                <a:cs typeface="Calibri" panose="020F0502020204030204" pitchFamily="34" charset="0"/>
              </a:rPr>
              <a:t>What do you want your students to be able to </a:t>
            </a:r>
            <a:r>
              <a:rPr lang="en" sz="2600" i="1">
                <a:solidFill>
                  <a:srgbClr val="000000"/>
                </a:solidFill>
                <a:latin typeface="Calibri" panose="020F0502020204030204" pitchFamily="34" charset="0"/>
                <a:cs typeface="Calibri" panose="020F0502020204030204" pitchFamily="34" charset="0"/>
              </a:rPr>
              <a:t>do </a:t>
            </a:r>
            <a:r>
              <a:rPr lang="en" sz="2600">
                <a:solidFill>
                  <a:srgbClr val="000000"/>
                </a:solidFill>
                <a:latin typeface="Calibri" panose="020F0502020204030204" pitchFamily="34" charset="0"/>
                <a:cs typeface="Calibri" panose="020F0502020204030204" pitchFamily="34" charset="0"/>
              </a:rPr>
              <a:t>at the end of this course?</a:t>
            </a:r>
          </a:p>
          <a:p>
            <a:pPr marL="457200" indent="-457200">
              <a:buFont typeface="Arial" panose="020B0604020202020204" pitchFamily="34" charset="0"/>
              <a:buChar char="•"/>
            </a:pPr>
            <a:r>
              <a:rPr lang="en" sz="2600">
                <a:solidFill>
                  <a:srgbClr val="000000"/>
                </a:solidFill>
                <a:latin typeface="Calibri" panose="020F0502020204030204" pitchFamily="34" charset="0"/>
                <a:cs typeface="Calibri" panose="020F0502020204030204" pitchFamily="34" charset="0"/>
              </a:rPr>
              <a:t>How will students know they are getting there?</a:t>
            </a:r>
            <a:endParaRPr lang="en-GB" sz="2600">
              <a:solidFill>
                <a:srgbClr val="000000"/>
              </a:solidFill>
              <a:latin typeface="Calibri" panose="020F0502020204030204" pitchFamily="34" charset="0"/>
              <a:cs typeface="Calibri" panose="020F0502020204030204" pitchFamily="34" charset="0"/>
            </a:endParaRPr>
          </a:p>
        </p:txBody>
      </p:sp>
      <p:pic>
        <p:nvPicPr>
          <p:cNvPr id="3" name="Picture 2" title="People looking at a monitor">
            <a:extLst>
              <a:ext uri="{FF2B5EF4-FFF2-40B4-BE49-F238E27FC236}">
                <a16:creationId xmlns:a16="http://schemas.microsoft.com/office/drawing/2014/main" id="{CEDB5A70-5F03-8205-F21A-CF980871A6D6}"/>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flipH="1">
            <a:off x="697125" y="2034251"/>
            <a:ext cx="5613266" cy="3742177"/>
          </a:xfrm>
          <a:prstGeom prst="rect">
            <a:avLst/>
          </a:prstGeom>
          <a:ln>
            <a:noFill/>
          </a:ln>
          <a:effectLst>
            <a:outerShdw blurRad="292100" dist="139700" dir="2700000" algn="tl" rotWithShape="0">
              <a:srgbClr val="333333">
                <a:alpha val="65000"/>
              </a:srgbClr>
            </a:outerShdw>
          </a:effectLst>
        </p:spPr>
      </p:pic>
      <p:sp>
        <p:nvSpPr>
          <p:cNvPr id="11" name="Rectangular Callout 10" descr="It is crucial to begin with the learner in mind&#10;">
            <a:extLst>
              <a:ext uri="{FF2B5EF4-FFF2-40B4-BE49-F238E27FC236}">
                <a16:creationId xmlns:a16="http://schemas.microsoft.com/office/drawing/2014/main" id="{4B45CB63-DA9B-C34F-A9B7-10A9B9184B1F}"/>
              </a:ext>
            </a:extLst>
          </p:cNvPr>
          <p:cNvSpPr/>
          <p:nvPr/>
        </p:nvSpPr>
        <p:spPr>
          <a:xfrm>
            <a:off x="4756556" y="2045514"/>
            <a:ext cx="2443616" cy="1830038"/>
          </a:xfrm>
          <a:prstGeom prst="wedgeRectCallout">
            <a:avLst>
              <a:gd name="adj1" fmla="val -121781"/>
              <a:gd name="adj2" fmla="val 19090"/>
            </a:avLst>
          </a:prstGeom>
          <a:solidFill>
            <a:schemeClr val="accent2">
              <a:lumMod val="60000"/>
              <a:lumOff val="40000"/>
            </a:schemeClr>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a:solidFill>
                  <a:schemeClr val="tx1"/>
                </a:solidFill>
                <a:latin typeface="Calibri" panose="020F0502020204030204" pitchFamily="34" charset="0"/>
                <a:cs typeface="Calibri" panose="020F0502020204030204" pitchFamily="34" charset="0"/>
              </a:rPr>
              <a:t>It is crucial to begin with the learner in mind</a:t>
            </a:r>
            <a:endParaRPr lang="en" sz="2400" b="1">
              <a:solidFill>
                <a:schemeClr val="tx1"/>
              </a:solidFill>
              <a:latin typeface="Calibri" panose="020F0502020204030204" pitchFamily="34" charset="0"/>
              <a:cs typeface="Calibri" panose="020F0502020204030204" pitchFamily="34" charset="0"/>
            </a:endParaRPr>
          </a:p>
        </p:txBody>
      </p:sp>
      <p:sp>
        <p:nvSpPr>
          <p:cNvPr id="8" name="Rectangular Callout 7" descr="Begin at the end to get a strong handle on what you are designing to achieve&#10;">
            <a:extLst>
              <a:ext uri="{FF2B5EF4-FFF2-40B4-BE49-F238E27FC236}">
                <a16:creationId xmlns:a16="http://schemas.microsoft.com/office/drawing/2014/main" id="{65CBBBC8-A78D-5D4A-9CA2-6A7276717416}"/>
              </a:ext>
            </a:extLst>
          </p:cNvPr>
          <p:cNvSpPr/>
          <p:nvPr/>
        </p:nvSpPr>
        <p:spPr>
          <a:xfrm>
            <a:off x="1975849" y="4962353"/>
            <a:ext cx="3506842" cy="1720423"/>
          </a:xfrm>
          <a:prstGeom prst="wedgeRectCallout">
            <a:avLst>
              <a:gd name="adj1" fmla="val -40045"/>
              <a:gd name="adj2" fmla="val -83197"/>
            </a:avLst>
          </a:prstGeom>
          <a:solidFill>
            <a:schemeClr val="accent2">
              <a:lumMod val="60000"/>
              <a:lumOff val="40000"/>
            </a:schemeClr>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 sz="2400" b="1">
                <a:solidFill>
                  <a:schemeClr val="tx1"/>
                </a:solidFill>
                <a:latin typeface="Calibri" panose="020F0502020204030204" pitchFamily="34" charset="0"/>
                <a:cs typeface="Calibri" panose="020F0502020204030204" pitchFamily="34" charset="0"/>
              </a:rPr>
              <a:t>Begin at the end to get a strong handle on what you are designing to achieve</a:t>
            </a:r>
          </a:p>
        </p:txBody>
      </p:sp>
      <p:pic>
        <p:nvPicPr>
          <p:cNvPr id="16" name="Picture 15" descr="Time">
            <a:extLst>
              <a:ext uri="{FF2B5EF4-FFF2-40B4-BE49-F238E27FC236}">
                <a16:creationId xmlns:a16="http://schemas.microsoft.com/office/drawing/2014/main" id="{BED612A5-E688-5540-ACF2-F9CD083372DF}"/>
              </a:ext>
            </a:extLst>
          </p:cNvPr>
          <p:cNvPicPr>
            <a:picLocks noChangeAspect="1"/>
          </p:cNvPicPr>
          <p:nvPr/>
        </p:nvPicPr>
        <p:blipFill>
          <a:blip r:embed="rId6">
            <a:duotone>
              <a:prstClr val="black"/>
              <a:srgbClr val="1F84A6">
                <a:tint val="45000"/>
                <a:satMod val="400000"/>
              </a:srgbClr>
            </a:duotone>
          </a:blip>
          <a:stretch>
            <a:fillRect/>
          </a:stretch>
        </p:blipFill>
        <p:spPr>
          <a:xfrm>
            <a:off x="10125894" y="5822564"/>
            <a:ext cx="529166" cy="529166"/>
          </a:xfrm>
          <a:prstGeom prst="rect">
            <a:avLst/>
          </a:prstGeom>
        </p:spPr>
      </p:pic>
      <p:sp>
        <p:nvSpPr>
          <p:cNvPr id="15" name="Content Placeholder 2">
            <a:extLst>
              <a:ext uri="{FF2B5EF4-FFF2-40B4-BE49-F238E27FC236}">
                <a16:creationId xmlns:a16="http://schemas.microsoft.com/office/drawing/2014/main" id="{545ACFE0-B394-6D43-ADCB-2362137B07A1}"/>
              </a:ext>
            </a:extLst>
          </p:cNvPr>
          <p:cNvSpPr txBox="1">
            <a:spLocks/>
          </p:cNvSpPr>
          <p:nvPr/>
        </p:nvSpPr>
        <p:spPr>
          <a:xfrm>
            <a:off x="10655060" y="5880241"/>
            <a:ext cx="1459271" cy="399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a:latin typeface="Arial" panose="020B0604020202020204" pitchFamily="34" charset="0"/>
                <a:cs typeface="Arial" panose="020B0604020202020204" pitchFamily="34" charset="0"/>
              </a:rPr>
              <a:t>30 mins</a:t>
            </a:r>
          </a:p>
        </p:txBody>
      </p:sp>
      <p:sp>
        <p:nvSpPr>
          <p:cNvPr id="4" name="TextBox 3">
            <a:extLst>
              <a:ext uri="{FF2B5EF4-FFF2-40B4-BE49-F238E27FC236}">
                <a16:creationId xmlns:a16="http://schemas.microsoft.com/office/drawing/2014/main" id="{918033BB-CFF0-FC07-3EB9-37B0983FC013}"/>
              </a:ext>
            </a:extLst>
          </p:cNvPr>
          <p:cNvSpPr txBox="1"/>
          <p:nvPr/>
        </p:nvSpPr>
        <p:spPr>
          <a:xfrm>
            <a:off x="6761415" y="6391247"/>
            <a:ext cx="5673213" cy="369332"/>
          </a:xfrm>
          <a:prstGeom prst="rect">
            <a:avLst/>
          </a:prstGeom>
          <a:noFill/>
        </p:spPr>
        <p:txBody>
          <a:bodyPr wrap="square" rtlCol="0">
            <a:spAutoFit/>
          </a:bodyPr>
          <a:lstStyle/>
          <a:p>
            <a:r>
              <a:rPr lang="en-US">
                <a:latin typeface="Calibri Light" panose="020F0302020204030204" pitchFamily="34" charset="0"/>
                <a:cs typeface="Calibri Light" panose="020F0302020204030204" pitchFamily="34" charset="0"/>
              </a:rPr>
              <a:t>Free to use image </a:t>
            </a:r>
            <a:r>
              <a:rPr lang="en-GB">
                <a:latin typeface="Calibri Light" panose="020F0302020204030204" pitchFamily="34" charset="0"/>
                <a:cs typeface="Calibri Light" panose="020F0302020204030204" pitchFamily="34" charset="0"/>
              </a:rPr>
              <a:t>by </a:t>
            </a:r>
            <a:r>
              <a:rPr lang="en-GB">
                <a:latin typeface="Calibri Light" panose="020F0302020204030204" pitchFamily="34" charset="0"/>
                <a:cs typeface="Calibri Light" panose="020F0302020204030204" pitchFamily="34" charset="0"/>
                <a:hlinkClick r:id="rId7"/>
              </a:rPr>
              <a:t>Desola Lanre-Ologun</a:t>
            </a:r>
            <a:r>
              <a:rPr lang="en-GB">
                <a:latin typeface="Calibri Light" panose="020F0302020204030204" pitchFamily="34" charset="0"/>
                <a:cs typeface="Calibri Light" panose="020F0302020204030204" pitchFamily="34" charset="0"/>
              </a:rPr>
              <a:t> on </a:t>
            </a:r>
            <a:r>
              <a:rPr lang="en-GB">
                <a:latin typeface="Calibri Light" panose="020F0302020204030204" pitchFamily="34" charset="0"/>
                <a:cs typeface="Calibri Light" panose="020F0302020204030204" pitchFamily="34" charset="0"/>
                <a:hlinkClick r:id="rId8"/>
              </a:rPr>
              <a:t>Unsplash</a:t>
            </a:r>
            <a:r>
              <a:rPr lang="en-GB">
                <a:latin typeface="Calibri Light" panose="020F0302020204030204" pitchFamily="34" charset="0"/>
                <a:cs typeface="Calibri Light" panose="020F0302020204030204" pitchFamily="34" charset="0"/>
              </a:rPr>
              <a:t>.</a:t>
            </a:r>
            <a:endParaRPr lang="en-US">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64225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EF1BB004FB80499D3C64B3F0D97E39" ma:contentTypeVersion="13" ma:contentTypeDescription="Create a new document." ma:contentTypeScope="" ma:versionID="4191bce6afad3d90e1b195fd9307fe20">
  <xsd:schema xmlns:xsd="http://www.w3.org/2001/XMLSchema" xmlns:xs="http://www.w3.org/2001/XMLSchema" xmlns:p="http://schemas.microsoft.com/office/2006/metadata/properties" xmlns:ns3="06a2943a-08cb-4755-8b90-6b98e19349a9" xmlns:ns4="3f96ce7a-4fcc-4b9c-b824-74a0a7d60831" targetNamespace="http://schemas.microsoft.com/office/2006/metadata/properties" ma:root="true" ma:fieldsID="bddd3f38ccbdb12be894a7504a5e6e60" ns3:_="" ns4:_="">
    <xsd:import namespace="06a2943a-08cb-4755-8b90-6b98e19349a9"/>
    <xsd:import namespace="3f96ce7a-4fcc-4b9c-b824-74a0a7d6083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a2943a-08cb-4755-8b90-6b98e19349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96ce7a-4fcc-4b9c-b824-74a0a7d6083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07D011-B033-4B69-AF04-2757948E423C}">
  <ds:schemaRefs>
    <ds:schemaRef ds:uri="06a2943a-08cb-4755-8b90-6b98e19349a9"/>
    <ds:schemaRef ds:uri="3f96ce7a-4fcc-4b9c-b824-74a0a7d608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7B82B8B-97E6-4FD5-83CB-302059B1A8E7}">
  <ds:schemaRefs>
    <ds:schemaRef ds:uri="06a2943a-08cb-4755-8b90-6b98e19349a9"/>
    <ds:schemaRef ds:uri="3f96ce7a-4fcc-4b9c-b824-74a0a7d608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E8240F-9693-48FE-A5E6-C5EED573C5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3104</Words>
  <Application>Microsoft Macintosh PowerPoint</Application>
  <PresentationFormat>Widescreen</PresentationFormat>
  <Paragraphs>386</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vt:lpstr>
      <vt:lpstr>Calibri Light</vt:lpstr>
      <vt:lpstr>Office Theme</vt:lpstr>
      <vt:lpstr>PowerPoint Presentation</vt:lpstr>
      <vt:lpstr>Housekeeping</vt:lpstr>
      <vt:lpstr>ELDeR process and guiding principles</vt:lpstr>
      <vt:lpstr>Plan for Day 1</vt:lpstr>
      <vt:lpstr>Course Summary Statement</vt:lpstr>
      <vt:lpstr>'Look and Feel’ Cards</vt:lpstr>
      <vt:lpstr>Curriculum Design</vt:lpstr>
      <vt:lpstr>Disciplinary Differences</vt:lpstr>
      <vt:lpstr>What do you want your students to learn?</vt:lpstr>
      <vt:lpstr>Learning Outcomes</vt:lpstr>
      <vt:lpstr>Example Active Verbs</vt:lpstr>
      <vt:lpstr>Graduate Attributes</vt:lpstr>
      <vt:lpstr>Assessment and Feedback</vt:lpstr>
      <vt:lpstr>Storyboarding</vt:lpstr>
      <vt:lpstr>Learner Timeline worksheet</vt:lpstr>
      <vt:lpstr>Learner Timeline worksheet</vt:lpstr>
      <vt:lpstr>Diversifying Assessment</vt:lpstr>
      <vt:lpstr>Reflections and Plan for Day 2</vt:lpstr>
      <vt:lpstr>Storyboarding Continued</vt:lpstr>
      <vt:lpstr>Overlay Learning Outcomes</vt:lpstr>
      <vt:lpstr>Critical Friend – Pitch, Feedback, Review</vt:lpstr>
      <vt:lpstr>Action Plan: Next Steps</vt:lpstr>
      <vt:lpstr>Reflection: Postcard Exercise</vt:lpstr>
      <vt:lpstr>Licence and Attribution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Lorna Campbell</dc:creator>
  <cp:lastModifiedBy>Lorna Campbell</cp:lastModifiedBy>
  <cp:revision>3</cp:revision>
  <dcterms:created xsi:type="dcterms:W3CDTF">2022-08-25T14:31:56Z</dcterms:created>
  <dcterms:modified xsi:type="dcterms:W3CDTF">2022-08-31T10:32:41Z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0x010100EFEF1BB004FB80499D3C64B3F0D97E39</vt:lpwstr>
  </property>
</Properties>
</file>