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84" r:id="rId6"/>
    <p:sldId id="283" r:id="rId7"/>
    <p:sldId id="341" r:id="rId8"/>
    <p:sldId id="487" r:id="rId9"/>
    <p:sldId id="501" r:id="rId10"/>
    <p:sldId id="499" r:id="rId11"/>
    <p:sldId id="500" r:id="rId12"/>
    <p:sldId id="502" r:id="rId13"/>
    <p:sldId id="488" r:id="rId14"/>
    <p:sldId id="489" r:id="rId15"/>
    <p:sldId id="495" r:id="rId16"/>
    <p:sldId id="496" r:id="rId17"/>
    <p:sldId id="490" r:id="rId18"/>
    <p:sldId id="491" r:id="rId19"/>
    <p:sldId id="494" r:id="rId20"/>
    <p:sldId id="470" r:id="rId21"/>
    <p:sldId id="498" r:id="rId22"/>
    <p:sldId id="497" r:id="rId23"/>
    <p:sldId id="505" r:id="rId24"/>
    <p:sldId id="493" r:id="rId25"/>
    <p:sldId id="492" r:id="rId26"/>
    <p:sldId id="340" r:id="rId27"/>
    <p:sldId id="312" r:id="rId28"/>
    <p:sldId id="313" r:id="rId29"/>
    <p:sldId id="503" r:id="rId30"/>
    <p:sldId id="506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CBF"/>
    <a:srgbClr val="477A7B"/>
    <a:srgbClr val="4083A8"/>
    <a:srgbClr val="67B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DE Maximillian" userId="S::v1mjaede@ed.ac.uk::3fd7093e-6ba0-4bf6-a512-1221e326adc1" providerId="AD" clId="Web-{C0DFE0B0-FF25-AF06-4585-57837E084856}"/>
    <pc:docChg chg="modSld">
      <pc:chgData name="JAEDE Maximillian" userId="S::v1mjaede@ed.ac.uk::3fd7093e-6ba0-4bf6-a512-1221e326adc1" providerId="AD" clId="Web-{C0DFE0B0-FF25-AF06-4585-57837E084856}" dt="2019-03-08T19:00:25.699" v="11" actId="20577"/>
      <pc:docMkLst>
        <pc:docMk/>
      </pc:docMkLst>
      <pc:sldChg chg="modSp">
        <pc:chgData name="JAEDE Maximillian" userId="S::v1mjaede@ed.ac.uk::3fd7093e-6ba0-4bf6-a512-1221e326adc1" providerId="AD" clId="Web-{C0DFE0B0-FF25-AF06-4585-57837E084856}" dt="2019-03-08T19:00:24.996" v="9" actId="20577"/>
        <pc:sldMkLst>
          <pc:docMk/>
          <pc:sldMk cId="1336598919" sldId="312"/>
        </pc:sldMkLst>
        <pc:spChg chg="mod">
          <ac:chgData name="JAEDE Maximillian" userId="S::v1mjaede@ed.ac.uk::3fd7093e-6ba0-4bf6-a512-1221e326adc1" providerId="AD" clId="Web-{C0DFE0B0-FF25-AF06-4585-57837E084856}" dt="2019-03-08T19:00:24.996" v="9" actId="20577"/>
          <ac:spMkLst>
            <pc:docMk/>
            <pc:sldMk cId="1336598919" sldId="312"/>
            <ac:spMk id="3" creationId="{B239E2EB-60D9-BB4C-A3A8-5EE58407F4BD}"/>
          </ac:spMkLst>
        </pc:spChg>
      </pc:sldChg>
    </pc:docChg>
  </pc:docChgLst>
  <pc:docChgLst>
    <pc:chgData name="JAEDE Maximillian" userId="S::v1mjaede@ed.ac.uk::3fd7093e-6ba0-4bf6-a512-1221e326adc1" providerId="AD" clId="Web-{6B7FEB19-EC88-0E73-AF7F-A20E956887A2}"/>
    <pc:docChg chg="modSld">
      <pc:chgData name="JAEDE Maximillian" userId="S::v1mjaede@ed.ac.uk::3fd7093e-6ba0-4bf6-a512-1221e326adc1" providerId="AD" clId="Web-{6B7FEB19-EC88-0E73-AF7F-A20E956887A2}" dt="2019-05-08T14:42:28.944" v="4" actId="1076"/>
      <pc:docMkLst>
        <pc:docMk/>
      </pc:docMkLst>
      <pc:sldChg chg="modSp">
        <pc:chgData name="JAEDE Maximillian" userId="S::v1mjaede@ed.ac.uk::3fd7093e-6ba0-4bf6-a512-1221e326adc1" providerId="AD" clId="Web-{6B7FEB19-EC88-0E73-AF7F-A20E956887A2}" dt="2019-05-08T14:42:28.944" v="4" actId="1076"/>
        <pc:sldMkLst>
          <pc:docMk/>
          <pc:sldMk cId="1442831502" sldId="316"/>
        </pc:sldMkLst>
        <pc:spChg chg="mod">
          <ac:chgData name="JAEDE Maximillian" userId="S::v1mjaede@ed.ac.uk::3fd7093e-6ba0-4bf6-a512-1221e326adc1" providerId="AD" clId="Web-{6B7FEB19-EC88-0E73-AF7F-A20E956887A2}" dt="2019-05-08T14:42:28.944" v="4" actId="1076"/>
          <ac:spMkLst>
            <pc:docMk/>
            <pc:sldMk cId="1442831502" sldId="31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3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4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9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3144-3E01-4823-A88C-9FE6B0EC82D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4FE5-DAAC-4D17-A758-982551312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1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open-learn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twitter.com/uoeshortcourses" TargetMode="External"/><Relationship Id="rId4" Type="http://schemas.openxmlformats.org/officeDocument/2006/relationships/hyperlink" Target="http://www.facebook.com/uoeshortcours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7154EE02-B9FD-E647-A8CC-3F03496DB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1" y="5664611"/>
            <a:ext cx="3918216" cy="8871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4FC342-7715-834E-9B3E-6AB10742D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Democracy in Theory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6B1C9DB-C3D1-9F46-8B5F-091A58585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9. The Future of Democracy: Innovations and Reforms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3551" y="5991689"/>
            <a:ext cx="317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bg1"/>
                </a:solidFill>
              </a:rPr>
              <a:t>Dr Max Jaede, 2020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pPr lvl="0"/>
            <a:r>
              <a:rPr lang="en-US" dirty="0"/>
              <a:t>Participatory governance and budgeting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Participatory governance and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Public institutions are experimenting with various participatory arrangements which seek to ensure cooperation with stakeholders and (self- or purposefully selected) citizens</a:t>
            </a:r>
          </a:p>
          <a:p>
            <a:r>
              <a:rPr lang="en-GB" b="1" dirty="0" smtClean="0"/>
              <a:t>Participatory budgeting (PB) </a:t>
            </a:r>
            <a:r>
              <a:rPr lang="en-GB" dirty="0" smtClean="0"/>
              <a:t>is a process which allows citizens to take part in deciding how public resources should be allocated, typically at the local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509" y="4845264"/>
            <a:ext cx="6075949" cy="1098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4000" tIns="93600" rIns="144000" bIns="140400" rtlCol="0" anchor="ctr">
            <a:spAutoFit/>
          </a:bodyPr>
          <a:lstStyle/>
          <a:p>
            <a:r>
              <a:rPr lang="en-GB" sz="2800" dirty="0" smtClean="0"/>
              <a:t>Participedia.net is a global database on democratic innovations such as PB.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331" y="1624893"/>
            <a:ext cx="3715243" cy="4422886"/>
          </a:xfrm>
        </p:spPr>
        <p:txBody>
          <a:bodyPr anchor="ctr">
            <a:normAutofit/>
          </a:bodyPr>
          <a:lstStyle/>
          <a:p>
            <a:r>
              <a:rPr lang="en-GB" sz="3600" dirty="0" smtClean="0"/>
              <a:t>Participatory budgeting in Brazil</a:t>
            </a:r>
            <a:br>
              <a:rPr lang="en-GB" sz="36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>Porto Alegre </a:t>
            </a:r>
            <a:r>
              <a:rPr lang="en-GB" sz="1800" dirty="0" smtClean="0"/>
              <a:t>in Brazil was </a:t>
            </a:r>
            <a:r>
              <a:rPr lang="en-GB" sz="1800" dirty="0"/>
              <a:t>the first city </a:t>
            </a:r>
            <a:r>
              <a:rPr lang="en-GB" sz="1800" dirty="0" smtClean="0"/>
              <a:t>to involve citizens in local governance through </a:t>
            </a:r>
            <a:r>
              <a:rPr lang="en-GB" sz="1800" dirty="0"/>
              <a:t>participatory budget allocation. </a:t>
            </a:r>
            <a:r>
              <a:rPr lang="en-GB" sz="1800" dirty="0" smtClean="0"/>
              <a:t>PB is </a:t>
            </a:r>
            <a:r>
              <a:rPr lang="en-GB" sz="1800" dirty="0"/>
              <a:t>held on a yearly </a:t>
            </a:r>
            <a:r>
              <a:rPr lang="en-GB" sz="1800" dirty="0" smtClean="0"/>
              <a:t>cycle, and has </a:t>
            </a:r>
            <a:r>
              <a:rPr lang="en-GB" sz="1800" dirty="0"/>
              <a:t>been repeated </a:t>
            </a:r>
            <a:r>
              <a:rPr lang="en-GB" sz="1800" dirty="0" smtClean="0"/>
              <a:t>every year since 1989</a:t>
            </a:r>
            <a:r>
              <a:rPr lang="en-GB" sz="1800" dirty="0"/>
              <a:t>. </a:t>
            </a:r>
            <a:r>
              <a:rPr lang="en-GB" sz="1800" dirty="0" smtClean="0"/>
              <a:t>Participation in PB </a:t>
            </a:r>
            <a:r>
              <a:rPr lang="en-GB" sz="1800" dirty="0"/>
              <a:t>has grown over time, reaching 50,000 citizens by 2004. </a:t>
            </a:r>
            <a:r>
              <a:rPr lang="en-GB" sz="1800" dirty="0" smtClean="0"/>
              <a:t>Participation </a:t>
            </a:r>
            <a:r>
              <a:rPr lang="en-GB" sz="1800" dirty="0"/>
              <a:t>from underrepresented groups (low-income, </a:t>
            </a:r>
            <a:r>
              <a:rPr lang="en-GB" sz="1800" dirty="0" smtClean="0"/>
              <a:t>women, people </a:t>
            </a:r>
            <a:r>
              <a:rPr lang="en-GB" sz="1800" dirty="0"/>
              <a:t>without formal education) has been particularly high.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1" y="6047778"/>
            <a:ext cx="659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Orcamento</a:t>
            </a:r>
            <a:r>
              <a:rPr lang="tr-TR" sz="1200" dirty="0" smtClean="0"/>
              <a:t> </a:t>
            </a:r>
            <a:r>
              <a:rPr lang="tr-TR" sz="1200" dirty="0" err="1" smtClean="0"/>
              <a:t>Participativo</a:t>
            </a:r>
            <a:r>
              <a:rPr lang="en-GB" sz="1200" dirty="0" smtClean="0"/>
              <a:t>, </a:t>
            </a:r>
            <a:r>
              <a:rPr lang="en-GB" sz="1200" dirty="0"/>
              <a:t>by </a:t>
            </a:r>
            <a:r>
              <a:rPr lang="pt-BR" sz="1200" dirty="0"/>
              <a:t>Prefeitura de Porto </a:t>
            </a:r>
            <a:r>
              <a:rPr lang="pt-BR" sz="1200" dirty="0" smtClean="0"/>
              <a:t>Alegre</a:t>
            </a:r>
            <a:r>
              <a:rPr lang="en-GB" sz="1200" dirty="0" smtClean="0"/>
              <a:t>, 2017, CC </a:t>
            </a:r>
            <a:r>
              <a:rPr lang="en-GB" sz="1200" dirty="0"/>
              <a:t>BY-</a:t>
            </a:r>
            <a:r>
              <a:rPr lang="en-GB" sz="1200" dirty="0" smtClean="0"/>
              <a:t>NC-SA </a:t>
            </a:r>
            <a:r>
              <a:rPr lang="en-GB" sz="1200" dirty="0"/>
              <a:t>2.0, </a:t>
            </a:r>
            <a:r>
              <a:rPr lang="en-US" sz="1200" dirty="0"/>
              <a:t>https:</a:t>
            </a:r>
            <a:r>
              <a:rPr lang="en-US" sz="1200" dirty="0" smtClean="0"/>
              <a:t>/</a:t>
            </a:r>
            <a:r>
              <a:rPr lang="en-US" sz="1200" dirty="0" err="1" smtClean="0"/>
              <a:t>www.flickr.com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photos/48286463@N08/37433549616</a:t>
            </a:r>
            <a:r>
              <a:rPr lang="en-US" sz="1200" dirty="0"/>
              <a:t>/</a:t>
            </a:r>
            <a:endParaRPr lang="en-GB" sz="1200" dirty="0"/>
          </a:p>
        </p:txBody>
      </p:sp>
      <p:pic>
        <p:nvPicPr>
          <p:cNvPr id="3" name="Picture 2" descr="37433549616_94089620d5_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6049" r="-291" b="3"/>
          <a:stretch/>
        </p:blipFill>
        <p:spPr>
          <a:xfrm>
            <a:off x="696491" y="1624893"/>
            <a:ext cx="6531069" cy="44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Participatory budgeting in Scotland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The Scottish Government supports PB across Scotland</a:t>
            </a:r>
            <a:r>
              <a:rPr lang="en-GB" dirty="0"/>
              <a:t>, </a:t>
            </a:r>
            <a:r>
              <a:rPr lang="en-GB" dirty="0" smtClean="0"/>
              <a:t>including through </a:t>
            </a:r>
            <a:r>
              <a:rPr lang="en-GB" b="1" dirty="0" smtClean="0"/>
              <a:t>small </a:t>
            </a:r>
            <a:r>
              <a:rPr lang="en-GB" b="1" dirty="0"/>
              <a:t>grants for community groups</a:t>
            </a:r>
            <a:r>
              <a:rPr lang="en-GB" dirty="0"/>
              <a:t> which are selected through PB (Community Choices Fund)</a:t>
            </a:r>
          </a:p>
          <a:p>
            <a:r>
              <a:rPr lang="en-GB" dirty="0" smtClean="0"/>
              <a:t>Council Leaders have committed to a </a:t>
            </a:r>
            <a:r>
              <a:rPr lang="en-GB" dirty="0"/>
              <a:t>target of 1% of </a:t>
            </a:r>
            <a:r>
              <a:rPr lang="en-GB" dirty="0" smtClean="0"/>
              <a:t>council budgets to be subject </a:t>
            </a:r>
            <a:r>
              <a:rPr lang="en-GB" dirty="0"/>
              <a:t>to </a:t>
            </a:r>
            <a:r>
              <a:rPr lang="en-GB" dirty="0" smtClean="0"/>
              <a:t>PB by 2021</a:t>
            </a:r>
          </a:p>
          <a:p>
            <a:r>
              <a:rPr lang="en-GB" dirty="0" smtClean="0"/>
              <a:t>Public institutions and stakeholders have created a PB Charter which sets out </a:t>
            </a:r>
            <a:r>
              <a:rPr lang="en-GB" dirty="0"/>
              <a:t>key principles </a:t>
            </a:r>
            <a:r>
              <a:rPr lang="en-GB" dirty="0" smtClean="0"/>
              <a:t>(</a:t>
            </a:r>
            <a:r>
              <a:rPr lang="en-GB" dirty="0" err="1" smtClean="0"/>
              <a:t>pbscotland.scot</a:t>
            </a:r>
            <a:r>
              <a:rPr lang="en-GB" dirty="0" smtClean="0"/>
              <a:t>/charter)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pPr lvl="0"/>
            <a:r>
              <a:rPr lang="en-US" dirty="0"/>
              <a:t>Deliberative mini-publics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Deliberative mini-publics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‘Mini-publics’ are </a:t>
            </a:r>
            <a:r>
              <a:rPr lang="en-GB" b="1" dirty="0" smtClean="0"/>
              <a:t>forums of randomly selected citizens </a:t>
            </a:r>
            <a:r>
              <a:rPr lang="en-GB" dirty="0" smtClean="0"/>
              <a:t>which are representative of the wider electorate</a:t>
            </a:r>
          </a:p>
          <a:p>
            <a:r>
              <a:rPr lang="en-GB" dirty="0" smtClean="0"/>
              <a:t>The focus is on </a:t>
            </a:r>
            <a:r>
              <a:rPr lang="en-GB" b="1" dirty="0" smtClean="0"/>
              <a:t>deliberation</a:t>
            </a:r>
            <a:r>
              <a:rPr lang="en-GB" dirty="0" smtClean="0"/>
              <a:t> (weighing options and making choices), as opposed to dialogue (building mutual understanding) or debate (winning an argument)</a:t>
            </a:r>
          </a:p>
          <a:p>
            <a:r>
              <a:rPr lang="en-GB" dirty="0" smtClean="0"/>
              <a:t>Participants are exposed to different perspectives, re-examine their preferences, and seek to find some level of agreement to </a:t>
            </a:r>
            <a:r>
              <a:rPr lang="en-GB" dirty="0"/>
              <a:t>inform political decision-making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of mini-public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US" b="1" dirty="0"/>
              <a:t>Citizens’ </a:t>
            </a:r>
            <a:r>
              <a:rPr lang="en-US" b="1" dirty="0" smtClean="0"/>
              <a:t>jury</a:t>
            </a:r>
            <a:r>
              <a:rPr lang="en-US" dirty="0" smtClean="0"/>
              <a:t>: </a:t>
            </a:r>
            <a:r>
              <a:rPr lang="en-GB" dirty="0" smtClean="0"/>
              <a:t>a small group of citizens </a:t>
            </a:r>
            <a:r>
              <a:rPr lang="en-GB" dirty="0"/>
              <a:t>(</a:t>
            </a:r>
            <a:r>
              <a:rPr lang="en-GB" dirty="0" smtClean="0"/>
              <a:t>12-25) that come together to reach a collective decision or recommendation </a:t>
            </a:r>
            <a:r>
              <a:rPr lang="en-GB" dirty="0"/>
              <a:t>on a policy </a:t>
            </a:r>
            <a:r>
              <a:rPr lang="en-GB" dirty="0" smtClean="0"/>
              <a:t>issue</a:t>
            </a:r>
            <a:endParaRPr lang="en-GB" dirty="0"/>
          </a:p>
          <a:p>
            <a:r>
              <a:rPr lang="en-GB" b="1" dirty="0" smtClean="0"/>
              <a:t>Citizens’ assembly</a:t>
            </a:r>
            <a:r>
              <a:rPr lang="en-GB" dirty="0" smtClean="0"/>
              <a:t>: larger than a citizens’ jury (usually 30-160 people) and more intensive (often meetings over several weekends)</a:t>
            </a:r>
          </a:p>
          <a:p>
            <a:r>
              <a:rPr lang="en-GB" b="1" dirty="0" smtClean="0"/>
              <a:t>Deliberative polling</a:t>
            </a:r>
            <a:r>
              <a:rPr lang="en-GB" dirty="0" smtClean="0"/>
              <a:t>: combines </a:t>
            </a:r>
            <a:r>
              <a:rPr lang="en-GB" dirty="0"/>
              <a:t>techniques of public opinion </a:t>
            </a:r>
            <a:r>
              <a:rPr lang="en-GB" dirty="0" smtClean="0"/>
              <a:t>research and </a:t>
            </a:r>
            <a:r>
              <a:rPr lang="en-GB" dirty="0"/>
              <a:t>public deliberation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835" y="1611237"/>
            <a:ext cx="3803839" cy="445138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Irish Citizens’ Assembly</a:t>
            </a:r>
            <a:br>
              <a:rPr lang="en-GB" sz="36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Established by the Irish parliament in </a:t>
            </a:r>
            <a:r>
              <a:rPr lang="en-GB" sz="1800" dirty="0"/>
              <a:t>2016, the </a:t>
            </a:r>
            <a:r>
              <a:rPr lang="en-GB" sz="1800" dirty="0" smtClean="0"/>
              <a:t>Citizens’ </a:t>
            </a:r>
            <a:r>
              <a:rPr lang="en-GB" sz="1800" dirty="0"/>
              <a:t>Assembly was </a:t>
            </a:r>
            <a:r>
              <a:rPr lang="en-GB" sz="1800" dirty="0" smtClean="0"/>
              <a:t>as a </a:t>
            </a:r>
            <a:r>
              <a:rPr lang="en-GB" sz="1800" dirty="0"/>
              <a:t>deliberative body of </a:t>
            </a:r>
            <a:r>
              <a:rPr lang="en-GB" sz="1800" dirty="0" smtClean="0"/>
              <a:t>99 </a:t>
            </a:r>
            <a:r>
              <a:rPr lang="en-GB" sz="1800" dirty="0"/>
              <a:t>randomly selected citizens who </a:t>
            </a:r>
            <a:r>
              <a:rPr lang="en-GB" sz="1800" dirty="0" smtClean="0"/>
              <a:t>considered a number of topics </a:t>
            </a:r>
            <a:r>
              <a:rPr lang="en-GB" sz="1800" dirty="0"/>
              <a:t>including </a:t>
            </a:r>
            <a:r>
              <a:rPr lang="en-GB" sz="1800" dirty="0" smtClean="0"/>
              <a:t>the </a:t>
            </a:r>
            <a:r>
              <a:rPr lang="en-GB" sz="1800" dirty="0"/>
              <a:t>eighth </a:t>
            </a:r>
            <a:r>
              <a:rPr lang="en-GB" sz="1800" dirty="0" smtClean="0"/>
              <a:t>constitutional amendment, which outlawed abortion</a:t>
            </a:r>
            <a:r>
              <a:rPr lang="en-GB" sz="1800" dirty="0"/>
              <a:t>. The findings were published </a:t>
            </a:r>
            <a:r>
              <a:rPr lang="en-GB" sz="1800" dirty="0" smtClean="0"/>
              <a:t>at </a:t>
            </a:r>
            <a:r>
              <a:rPr lang="en-GB" sz="1800" dirty="0"/>
              <a:t>the end of 2017 and debated in parliament in </a:t>
            </a:r>
            <a:r>
              <a:rPr lang="en-GB" sz="1800" dirty="0" smtClean="0"/>
              <a:t>2018. In the same year, a referendum was passed to remove </a:t>
            </a:r>
            <a:r>
              <a:rPr lang="en-GB" sz="1800" dirty="0"/>
              <a:t>the </a:t>
            </a:r>
            <a:r>
              <a:rPr lang="en-GB" sz="1800" dirty="0" smtClean="0"/>
              <a:t>ban </a:t>
            </a:r>
            <a:r>
              <a:rPr lang="en-GB" sz="1800" dirty="0"/>
              <a:t>on </a:t>
            </a:r>
            <a:r>
              <a:rPr lang="en-GB" sz="1800" dirty="0" smtClean="0"/>
              <a:t>abortion.</a:t>
            </a: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1" y="6021144"/>
            <a:ext cx="660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Irish Citizens</a:t>
            </a:r>
            <a:r>
              <a:rPr lang="en-US" sz="1200" dirty="0" smtClean="0"/>
              <a:t>’ </a:t>
            </a:r>
            <a:r>
              <a:rPr lang="en-US" sz="1200" dirty="0" smtClean="0"/>
              <a:t>Assembly</a:t>
            </a:r>
            <a:r>
              <a:rPr lang="en-GB" sz="1200" dirty="0" smtClean="0"/>
              <a:t>, </a:t>
            </a:r>
            <a:r>
              <a:rPr lang="en-GB" sz="1200" dirty="0"/>
              <a:t>by </a:t>
            </a:r>
            <a:r>
              <a:rPr lang="en-GB" sz="1200" dirty="0" smtClean="0"/>
              <a:t>B. </a:t>
            </a:r>
            <a:r>
              <a:rPr lang="en-GB" sz="1200" dirty="0" err="1" smtClean="0"/>
              <a:t>Hennig</a:t>
            </a:r>
            <a:r>
              <a:rPr lang="en-GB" sz="1200" dirty="0" smtClean="0"/>
              <a:t>, </a:t>
            </a:r>
            <a:r>
              <a:rPr lang="en-GB" sz="1200" dirty="0" smtClean="0"/>
              <a:t>2016, </a:t>
            </a:r>
            <a:r>
              <a:rPr lang="en-GB" sz="1200" dirty="0"/>
              <a:t>CC </a:t>
            </a:r>
            <a:r>
              <a:rPr lang="en-GB" sz="1200" dirty="0" smtClean="0"/>
              <a:t>BY-NC 4.0, https</a:t>
            </a:r>
            <a:r>
              <a:rPr lang="en-GB" sz="1200" dirty="0"/>
              <a:t>://www.opendemocracy.net/en</a:t>
            </a:r>
            <a:r>
              <a:rPr lang="en-GB" sz="1200" dirty="0" smtClean="0"/>
              <a:t>/</a:t>
            </a:r>
            <a:br>
              <a:rPr lang="en-GB" sz="1200" dirty="0" smtClean="0"/>
            </a:br>
            <a:r>
              <a:rPr lang="en-GB" sz="1200" dirty="0" err="1" smtClean="0"/>
              <a:t>opendemocracyuk</a:t>
            </a:r>
            <a:r>
              <a:rPr lang="en-GB" sz="1200" dirty="0" smtClean="0"/>
              <a:t>/irish-citizens-assembly-on-abortion-democratisation-or-dodging-responsibility</a:t>
            </a:r>
            <a:r>
              <a:rPr lang="en-GB" sz="1200" dirty="0"/>
              <a:t>/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" y="1646748"/>
            <a:ext cx="6527894" cy="43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GB" dirty="0" smtClean="0"/>
              <a:t>The view from the inside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9" y="2222727"/>
            <a:ext cx="10511782" cy="3577998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‘</a:t>
            </a:r>
            <a:r>
              <a:rPr lang="en-GB" dirty="0" smtClean="0"/>
              <a:t>My experience shows that some of the most polarising issues can be tackled in this manner. [</a:t>
            </a:r>
            <a:r>
              <a:rPr lang="mr-IN" dirty="0" smtClean="0"/>
              <a:t>…</a:t>
            </a:r>
            <a:r>
              <a:rPr lang="de-DE" dirty="0" smtClean="0"/>
              <a:t>] </a:t>
            </a:r>
            <a:r>
              <a:rPr lang="en-GB" dirty="0" smtClean="0"/>
              <a:t>I felt empowered and informed – it gave me the language and skills to have difficult discussions. In a room of 100 people, only a handful ever tried to create division or build walls among us.</a:t>
            </a:r>
            <a:r>
              <a:rPr lang="en-GB" b="1" dirty="0" smtClean="0"/>
              <a:t> I think most people want to find things to agree on and to discover common ground </a:t>
            </a:r>
            <a:r>
              <a:rPr lang="en-GB" dirty="0" smtClean="0"/>
              <a:t>– through this we can always learn new ways to go forward.’</a:t>
            </a:r>
            <a:endParaRPr lang="en-GB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Louise Caldwell, a randomly selected member of the 2016 Irish Citizens’ Assembly on abortion and other issues, </a:t>
            </a:r>
            <a:r>
              <a:rPr lang="en-GB" sz="2400" i="1" dirty="0" smtClean="0">
                <a:solidFill>
                  <a:srgbClr val="000000"/>
                </a:solidFill>
              </a:rPr>
              <a:t>The Guardian</a:t>
            </a:r>
            <a:r>
              <a:rPr lang="en-GB" sz="2400" dirty="0" smtClean="0">
                <a:solidFill>
                  <a:srgbClr val="000000"/>
                </a:solidFill>
              </a:rPr>
              <a:t>, 16 Jan 2019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Citizens’ Assembly of Scotland (2019-20)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2776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Comprises 130 citizens broadly </a:t>
            </a:r>
            <a:r>
              <a:rPr lang="en-GB" dirty="0"/>
              <a:t>representative of the adult </a:t>
            </a:r>
            <a:r>
              <a:rPr lang="en-GB" dirty="0" smtClean="0"/>
              <a:t>population</a:t>
            </a:r>
            <a:endParaRPr lang="en-GB" dirty="0"/>
          </a:p>
          <a:p>
            <a:r>
              <a:rPr lang="en-GB" dirty="0" smtClean="0"/>
              <a:t>Meets over </a:t>
            </a:r>
            <a:r>
              <a:rPr lang="en-GB" dirty="0"/>
              <a:t>six weekends </a:t>
            </a:r>
            <a:r>
              <a:rPr lang="en-GB" dirty="0" smtClean="0"/>
              <a:t>from </a:t>
            </a:r>
            <a:r>
              <a:rPr lang="en-GB" dirty="0"/>
              <a:t>October 2019 to </a:t>
            </a:r>
            <a:r>
              <a:rPr lang="en-GB" dirty="0" smtClean="0"/>
              <a:t>April </a:t>
            </a:r>
            <a:r>
              <a:rPr lang="en-GB" dirty="0"/>
              <a:t>2020 to consider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what kind of country are we seeking to build</a:t>
            </a:r>
          </a:p>
          <a:p>
            <a:pPr lvl="1"/>
            <a:r>
              <a:rPr lang="en-GB" dirty="0"/>
              <a:t>how best can we overcome the challenges Scotland and the world face in the 21st century, including those arising from Brexit, and</a:t>
            </a:r>
          </a:p>
          <a:p>
            <a:pPr lvl="1"/>
            <a:r>
              <a:rPr lang="en-GB" dirty="0"/>
              <a:t>what further work should be carried out to give us the information we need to make informed choices about the future of the </a:t>
            </a:r>
            <a:r>
              <a:rPr lang="en-GB" dirty="0" smtClean="0"/>
              <a:t>country</a:t>
            </a:r>
            <a:endParaRPr lang="en-GB" dirty="0"/>
          </a:p>
          <a:p>
            <a:r>
              <a:rPr lang="en-GB" dirty="0" smtClean="0"/>
              <a:t>The report </a:t>
            </a:r>
            <a:r>
              <a:rPr lang="en-GB" dirty="0"/>
              <a:t>on Scotland’s future will be laid before the Scottish Parliament for scrutiny and </a:t>
            </a:r>
            <a:r>
              <a:rPr lang="en-GB" dirty="0" smtClean="0"/>
              <a:t>debate, and the Scottish Government has committed </a:t>
            </a:r>
            <a:r>
              <a:rPr lang="en-GB" dirty="0"/>
              <a:t>to act on recommendations within 90 days</a:t>
            </a:r>
            <a:endParaRPr lang="en-GB" dirty="0" smtClean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Recap of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/>
              <a:t>Deliberative democrats argue that public justification and debate can enhance the quality and legitimacy of decision-making in modern liberal democracies</a:t>
            </a:r>
          </a:p>
          <a:p>
            <a:r>
              <a:rPr lang="en-GB" dirty="0"/>
              <a:t>Agonistic </a:t>
            </a:r>
            <a:r>
              <a:rPr lang="en-GB" dirty="0" smtClean="0"/>
              <a:t>or radical pluralists </a:t>
            </a:r>
            <a:r>
              <a:rPr lang="en-GB" dirty="0"/>
              <a:t>are critical of deliberative </a:t>
            </a:r>
            <a:r>
              <a:rPr lang="en-GB" dirty="0" smtClean="0"/>
              <a:t>democracy </a:t>
            </a:r>
            <a:r>
              <a:rPr lang="en-GB" dirty="0"/>
              <a:t>and highlight positive aspects of certain forms of political </a:t>
            </a:r>
            <a:r>
              <a:rPr lang="en-GB" dirty="0" smtClean="0"/>
              <a:t>conflict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UK Climate Change Assembly (2020)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277608"/>
          </a:xfrm>
        </p:spPr>
        <p:txBody>
          <a:bodyPr>
            <a:normAutofit/>
          </a:bodyPr>
          <a:lstStyle/>
          <a:p>
            <a:r>
              <a:rPr lang="en-GB" dirty="0" smtClean="0"/>
              <a:t>Set up by </a:t>
            </a:r>
            <a:r>
              <a:rPr lang="en-US" dirty="0"/>
              <a:t>six Select Committees of the House of Commons </a:t>
            </a:r>
            <a:r>
              <a:rPr lang="en-US" dirty="0" smtClean="0"/>
              <a:t>to </a:t>
            </a:r>
            <a:r>
              <a:rPr lang="en-US" dirty="0"/>
              <a:t>understand public preferences on how the UK should tackle climate change</a:t>
            </a:r>
            <a:endParaRPr lang="en-GB" dirty="0" smtClean="0"/>
          </a:p>
          <a:p>
            <a:r>
              <a:rPr lang="en-GB" dirty="0" smtClean="0"/>
              <a:t>The assembly has 100 randomly selected members, who together are representative </a:t>
            </a:r>
            <a:r>
              <a:rPr lang="en-GB" dirty="0"/>
              <a:t>of the </a:t>
            </a:r>
            <a:r>
              <a:rPr lang="en-GB" dirty="0" smtClean="0"/>
              <a:t>UK population</a:t>
            </a:r>
          </a:p>
          <a:p>
            <a:r>
              <a:rPr lang="en-US" dirty="0" smtClean="0"/>
              <a:t>Meetings </a:t>
            </a:r>
            <a:r>
              <a:rPr lang="en-US" dirty="0"/>
              <a:t>over four weekends </a:t>
            </a:r>
            <a:r>
              <a:rPr lang="en-US" dirty="0" smtClean="0"/>
              <a:t>from January to March 2020</a:t>
            </a:r>
          </a:p>
          <a:p>
            <a:r>
              <a:rPr lang="en-US" dirty="0" smtClean="0"/>
              <a:t>Members will hear </a:t>
            </a:r>
            <a:r>
              <a:rPr lang="en-US" dirty="0"/>
              <a:t>evidence on the choices the UK faces, discuss them, and make recommendations about what the UK should do to become </a:t>
            </a:r>
            <a:r>
              <a:rPr lang="en-US" dirty="0" smtClean="0"/>
              <a:t>‘net zero’ </a:t>
            </a:r>
            <a:r>
              <a:rPr lang="en-US" dirty="0"/>
              <a:t>by </a:t>
            </a:r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Experiences with mini-publics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Examples from around the world show that deliberative mini-publics can and do </a:t>
            </a:r>
            <a:r>
              <a:rPr lang="en-GB" b="1" dirty="0" smtClean="0">
                <a:solidFill>
                  <a:srgbClr val="000000"/>
                </a:solidFill>
              </a:rPr>
              <a:t>influence public policy</a:t>
            </a:r>
            <a:r>
              <a:rPr lang="en-GB" dirty="0" smtClean="0">
                <a:solidFill>
                  <a:srgbClr val="000000"/>
                </a:solidFill>
              </a:rPr>
              <a:t>, but their impacts vary and are often indirect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Procedural design matters, e.g. publicity or the use of independent facilitators can limit elite power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effectiveness of mini-publics depends on the public legitimacy of the process and, ultimately, the </a:t>
            </a:r>
            <a:r>
              <a:rPr lang="en-US" b="1" dirty="0" smtClean="0">
                <a:solidFill>
                  <a:srgbClr val="000000"/>
                </a:solidFill>
              </a:rPr>
              <a:t>willingness </a:t>
            </a:r>
            <a:r>
              <a:rPr lang="en-US" b="1" dirty="0">
                <a:solidFill>
                  <a:srgbClr val="000000"/>
                </a:solidFill>
              </a:rPr>
              <a:t>of politicians or policymakers to </a:t>
            </a:r>
            <a:r>
              <a:rPr lang="en-US" b="1" dirty="0" smtClean="0">
                <a:solidFill>
                  <a:srgbClr val="000000"/>
                </a:solidFill>
              </a:rPr>
              <a:t>act on the recommendations</a:t>
            </a:r>
            <a:endParaRPr lang="en-GB" b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Institutional reforms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08463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Some scholars view mini-publics as preliminary experiments for more large-scale, participatory democratic practices</a:t>
            </a:r>
          </a:p>
          <a:p>
            <a:r>
              <a:rPr lang="en-GB" dirty="0" smtClean="0"/>
              <a:t>Alternatively, mini-publics could become institutionalised as permanent features of democracy</a:t>
            </a:r>
          </a:p>
          <a:p>
            <a:r>
              <a:rPr lang="en-GB" dirty="0" smtClean="0"/>
              <a:t>The ‘Ostbelgian model’: in 2019 the German speaking community of Belgium set up </a:t>
            </a:r>
            <a:r>
              <a:rPr lang="en-GB" b="1" dirty="0" smtClean="0"/>
              <a:t>a permanent Citizen Council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consisting of 24 members, which will work with temporary citizens’ assemblies and propose policy recommendations to the elected parliament</a:t>
            </a:r>
          </a:p>
          <a:p>
            <a:r>
              <a:rPr lang="en-GB" dirty="0" smtClean="0"/>
              <a:t>In the UK, there are proposals to replace the House of Lords with a permanent citizens’ chamber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 smtClean="0"/>
              <a:t>Summary and discussion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8"/>
            <a:ext cx="10515600" cy="3921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Referendums are highly inclusive but may reduce complex matters to binary choices, and there is a potential problem with accountability for the result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Participatory budgeting allows citizens to take part in deciding how public resources should be allocated, often at the local level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Deliberative mini-publics are representative citizen bodies intended to facilitate collective preference formation and informed decision-making on important policy issues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21"/>
            <a:ext cx="10515600" cy="2320746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How has democracy in the UK changed since 1918? (Gamble, 2019)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What are the similarities and differences between the various ‘democratic innovations’ discussed by </a:t>
            </a:r>
            <a:r>
              <a:rPr lang="en-GB" dirty="0" err="1" smtClean="0"/>
              <a:t>Elstub</a:t>
            </a:r>
            <a:r>
              <a:rPr lang="en-GB" dirty="0" smtClean="0"/>
              <a:t> and Escobar (2019)?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Do you think citizens‘ assemblies can play a positive role in shaping governance and public policy?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1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>
            <a:normAutofit/>
          </a:bodyPr>
          <a:lstStyle/>
          <a:p>
            <a:r>
              <a:rPr lang="en-US" dirty="0" smtClean="0"/>
              <a:t>Reference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4183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Curato</a:t>
            </a:r>
            <a:r>
              <a:rPr lang="en-GB" sz="2400" dirty="0"/>
              <a:t>, N. et al., 2017. Twelve Key Findings in Deliberative Democracy Research. </a:t>
            </a:r>
            <a:r>
              <a:rPr lang="en-GB" sz="2400" i="1" dirty="0"/>
              <a:t>Daedalus</a:t>
            </a:r>
            <a:r>
              <a:rPr lang="en-GB" sz="2400" dirty="0"/>
              <a:t>, 146(3), pp. 28-38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err="1" smtClean="0"/>
              <a:t>Elstub</a:t>
            </a:r>
            <a:r>
              <a:rPr lang="en-GB" sz="2400" dirty="0" smtClean="0"/>
              <a:t>, S. and Escobar, O., 2019.</a:t>
            </a:r>
            <a:r>
              <a:rPr lang="en-US" sz="2400" dirty="0" smtClean="0"/>
              <a:t> Defining </a:t>
            </a:r>
            <a:r>
              <a:rPr lang="en-US" sz="2400" dirty="0"/>
              <a:t>and </a:t>
            </a:r>
            <a:r>
              <a:rPr lang="en-US" sz="2400" dirty="0" smtClean="0"/>
              <a:t>Typologising Democratic Innovations. </a:t>
            </a:r>
            <a:r>
              <a:rPr lang="en-US" sz="2400" dirty="0"/>
              <a:t>In: </a:t>
            </a:r>
            <a:r>
              <a:rPr lang="en-US" sz="2400" dirty="0" err="1"/>
              <a:t>Elstub</a:t>
            </a:r>
            <a:r>
              <a:rPr lang="en-US" sz="2400" dirty="0"/>
              <a:t>, S. </a:t>
            </a:r>
            <a:r>
              <a:rPr lang="en-US" sz="2400" dirty="0" smtClean="0"/>
              <a:t>and </a:t>
            </a:r>
            <a:r>
              <a:rPr lang="en-US" sz="2400" dirty="0"/>
              <a:t>Escobar, O. </a:t>
            </a:r>
            <a:r>
              <a:rPr lang="en-US" sz="2400" dirty="0" smtClean="0"/>
              <a:t>eds. </a:t>
            </a:r>
            <a:r>
              <a:rPr lang="en-US" sz="2400" i="1" dirty="0"/>
              <a:t>The Handbook of Democratic Innovation and </a:t>
            </a:r>
            <a:r>
              <a:rPr lang="en-US" sz="2400" i="1" dirty="0" smtClean="0"/>
              <a:t>Governance</a:t>
            </a:r>
            <a:r>
              <a:rPr lang="en-US" sz="2400" dirty="0" smtClean="0"/>
              <a:t>. Cheltenham: </a:t>
            </a:r>
            <a:r>
              <a:rPr lang="en-US" sz="2400" dirty="0"/>
              <a:t>Edward Elgar</a:t>
            </a:r>
            <a:r>
              <a:rPr lang="en-US" sz="2400" dirty="0" smtClean="0"/>
              <a:t>. Ch. 1.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Fishkin, J.S., 2018. </a:t>
            </a:r>
            <a:r>
              <a:rPr lang="en-GB" sz="2400" i="1" dirty="0" smtClean="0"/>
              <a:t>Democracy When the People Are Thinking: Revitalizing Our Politics Through Public Deliberation</a:t>
            </a:r>
            <a:r>
              <a:rPr lang="en-GB" sz="2400" dirty="0" smtClean="0"/>
              <a:t>. Oxford: Oxford University Press.</a:t>
            </a:r>
          </a:p>
          <a:p>
            <a:pPr marL="0" indent="0">
              <a:buNone/>
            </a:pPr>
            <a:r>
              <a:rPr lang="en-GB" sz="2400" dirty="0" smtClean="0"/>
              <a:t>Gamble</a:t>
            </a:r>
            <a:r>
              <a:rPr lang="en-GB" sz="2400" dirty="0"/>
              <a:t>, A., 2019. A Hundred Years of British Democracy. In Gamble, A. and Wright, T. eds. </a:t>
            </a:r>
            <a:r>
              <a:rPr lang="en-GB" sz="2400" i="1" dirty="0"/>
              <a:t>Rethinking Democracy</a:t>
            </a:r>
            <a:r>
              <a:rPr lang="en-GB" sz="2400" dirty="0"/>
              <a:t>. Oxford: Wiley. Ch. 3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pic>
        <p:nvPicPr>
          <p:cNvPr id="7" name="Picture 6" descr="640px-CC_BY-SA_3.0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90" y="4872592"/>
            <a:ext cx="1807821" cy="6383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 txBox="1">
            <a:spLocks/>
          </p:cNvSpPr>
          <p:nvPr/>
        </p:nvSpPr>
        <p:spPr>
          <a:xfrm>
            <a:off x="838200" y="2208917"/>
            <a:ext cx="10515600" cy="3308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GB" sz="2400" dirty="0" smtClean="0"/>
              <a:t>This presentation is an Open Educational Resource. </a:t>
            </a:r>
            <a:r>
              <a:rPr lang="en-GB" sz="2400" dirty="0"/>
              <a:t>It </a:t>
            </a:r>
            <a:r>
              <a:rPr lang="en-GB" sz="2400" dirty="0" smtClean="0"/>
              <a:t>was originally </a:t>
            </a:r>
            <a:r>
              <a:rPr lang="en-GB" sz="2400" dirty="0"/>
              <a:t>created for a lifelong learning course (SCQF level 7) at the </a:t>
            </a:r>
            <a:r>
              <a:rPr lang="en-GB" sz="2400" dirty="0" smtClean="0"/>
              <a:t>Centre </a:t>
            </a:r>
            <a:r>
              <a:rPr lang="en-GB" sz="2400" dirty="0"/>
              <a:t>for Open Learning</a:t>
            </a:r>
            <a:r>
              <a:rPr lang="en-GB" sz="2400" dirty="0" smtClean="0"/>
              <a:t>. </a:t>
            </a:r>
            <a:r>
              <a:rPr lang="en-US" sz="2400" dirty="0" smtClean="0"/>
              <a:t>You </a:t>
            </a:r>
            <a:r>
              <a:rPr lang="en-US" sz="2400" dirty="0"/>
              <a:t>are free to use, </a:t>
            </a:r>
            <a:r>
              <a:rPr lang="en-US" sz="2400" dirty="0" smtClean="0"/>
              <a:t>share, </a:t>
            </a:r>
            <a:r>
              <a:rPr lang="en-US" sz="2400" dirty="0"/>
              <a:t>and adapt this work.</a:t>
            </a:r>
            <a:r>
              <a:rPr lang="en-GB" sz="2400" dirty="0"/>
              <a:t> </a:t>
            </a:r>
            <a:r>
              <a:rPr lang="en-US" sz="2400" dirty="0"/>
              <a:t>To view a copy of the license, visit 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/4.0/</a:t>
            </a:r>
            <a:endParaRPr lang="en-GB" sz="2400" dirty="0"/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GB" sz="2400" dirty="0" smtClean="0"/>
              <a:t>© Max Jaede, University of Edinburgh, 2020, CC BY-SA 4.0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17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6F58-A88E-2A40-9A52-E6C3C2039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71" y="532435"/>
            <a:ext cx="8976082" cy="432893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Centre for Open Learning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University of Edinburgh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Paterson’s Land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Holyrood Road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Edinburgh EH8 8AQ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T: 0131 6504400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E: col@ed.ac.uk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www.ed.ac.uk/open-learning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Facebook: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www.facebook.com/uoeshortcourses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Twitter: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www.twitter.com/uoeshortcourses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672B5856-124A-A44F-9FE1-648AA8DCD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1" y="5266481"/>
            <a:ext cx="5676622" cy="12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Outline of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US" dirty="0" smtClean="0"/>
              <a:t>Referendums </a:t>
            </a:r>
            <a:r>
              <a:rPr lang="en-US" dirty="0"/>
              <a:t>and citizen initiatives</a:t>
            </a:r>
          </a:p>
          <a:p>
            <a:r>
              <a:rPr lang="en-US" dirty="0"/>
              <a:t>Participatory governance and budgeting</a:t>
            </a:r>
          </a:p>
          <a:p>
            <a:r>
              <a:rPr lang="en-US" dirty="0"/>
              <a:t>Deliberative mini-</a:t>
            </a:r>
            <a:r>
              <a:rPr lang="en-US" dirty="0" smtClean="0"/>
              <a:t>publics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6C9C8-40C6-EA48-ACB8-20B35E9A6780}"/>
              </a:ext>
            </a:extLst>
          </p:cNvPr>
          <p:cNvSpPr/>
          <p:nvPr/>
        </p:nvSpPr>
        <p:spPr>
          <a:xfrm>
            <a:off x="-9356" y="0"/>
            <a:ext cx="2268639" cy="6858000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4464-F678-C940-8A90-7FDFE40E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02" y="2575666"/>
            <a:ext cx="8811998" cy="1325563"/>
          </a:xfrm>
        </p:spPr>
        <p:txBody>
          <a:bodyPr/>
          <a:lstStyle/>
          <a:p>
            <a:r>
              <a:rPr lang="en-US" dirty="0"/>
              <a:t>Referendums and citizen initiatives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DD8-C1FA-2D43-AFE6-7B37B93D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" y="153204"/>
            <a:ext cx="17202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Referendums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Referendums (or referenda) are </a:t>
            </a:r>
            <a:r>
              <a:rPr lang="en-GB" b="1" dirty="0" smtClean="0"/>
              <a:t>votes on a single issue </a:t>
            </a:r>
            <a:r>
              <a:rPr lang="en-GB" dirty="0" smtClean="0"/>
              <a:t>which may be binding or (formally) advisory</a:t>
            </a:r>
          </a:p>
          <a:p>
            <a:r>
              <a:rPr lang="en-GB" dirty="0" smtClean="0"/>
              <a:t>As exercises in direct democracy, referendums are meant to increase citizen participation and to decide important political/constitutional matters</a:t>
            </a:r>
          </a:p>
          <a:p>
            <a:r>
              <a:rPr lang="en-GB" dirty="0"/>
              <a:t>Often they require a minimum turnout or a super-</a:t>
            </a:r>
            <a:r>
              <a:rPr lang="en-GB" dirty="0" smtClean="0"/>
              <a:t>majority</a:t>
            </a:r>
          </a:p>
          <a:p>
            <a:r>
              <a:rPr lang="en-GB" dirty="0" smtClean="0"/>
              <a:t>Worldwide, the </a:t>
            </a:r>
            <a:r>
              <a:rPr lang="en-GB" dirty="0"/>
              <a:t>number of referendums </a:t>
            </a:r>
            <a:r>
              <a:rPr lang="en-GB" dirty="0" smtClean="0"/>
              <a:t>tripled </a:t>
            </a:r>
            <a:r>
              <a:rPr lang="en-GB" dirty="0"/>
              <a:t>in the 1990s and </a:t>
            </a:r>
            <a:r>
              <a:rPr lang="en-GB" dirty="0" smtClean="0"/>
              <a:t>has remained </a:t>
            </a:r>
            <a:r>
              <a:rPr lang="en-GB" dirty="0"/>
              <a:t>at </a:t>
            </a:r>
            <a:r>
              <a:rPr lang="en-GB" dirty="0" smtClean="0"/>
              <a:t>a high level since then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332" y="1635336"/>
            <a:ext cx="3550741" cy="438632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Brexit referendum</a:t>
            </a:r>
            <a:br>
              <a:rPr lang="en-GB" sz="36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de-DE" sz="1800" dirty="0" smtClean="0"/>
              <a:t>In 2016 the UK held a referndum on whether the country should leave the European Union (EU). 52% </a:t>
            </a:r>
            <a:r>
              <a:rPr lang="en-GB" sz="1800" dirty="0"/>
              <a:t>voted in favour of </a:t>
            </a:r>
            <a:r>
              <a:rPr lang="en-GB" sz="1800" dirty="0" smtClean="0"/>
              <a:t>leaving, </a:t>
            </a:r>
            <a:r>
              <a:rPr lang="en-GB" sz="1800" dirty="0"/>
              <a:t>and </a:t>
            </a:r>
            <a:r>
              <a:rPr lang="en-GB" sz="1800" dirty="0" smtClean="0"/>
              <a:t>48% </a:t>
            </a:r>
            <a:r>
              <a:rPr lang="en-GB" sz="1800" dirty="0"/>
              <a:t>voted in favour of remaining a member of the </a:t>
            </a:r>
            <a:r>
              <a:rPr lang="en-GB" sz="1800" dirty="0" smtClean="0"/>
              <a:t>EU. Leave </a:t>
            </a:r>
            <a:r>
              <a:rPr lang="en-GB" sz="1800" dirty="0"/>
              <a:t>won the majority of votes in England and </a:t>
            </a:r>
            <a:r>
              <a:rPr lang="en-GB" sz="1800" dirty="0" smtClean="0"/>
              <a:t>Wales, though not in Scotland and Northern Ireland.</a:t>
            </a: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1" y="6047778"/>
            <a:ext cx="646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EU referendum ballot </a:t>
            </a:r>
            <a:r>
              <a:rPr lang="en-US" sz="1200" dirty="0" smtClean="0"/>
              <a:t>paper</a:t>
            </a:r>
            <a:r>
              <a:rPr lang="en-GB" sz="1200" dirty="0" smtClean="0"/>
              <a:t>, </a:t>
            </a:r>
            <a:r>
              <a:rPr lang="en-GB" sz="1200" dirty="0"/>
              <a:t>by </a:t>
            </a:r>
            <a:r>
              <a:rPr lang="de-DE" sz="1200" dirty="0" err="1" smtClean="0"/>
              <a:t>hugovk</a:t>
            </a:r>
            <a:r>
              <a:rPr lang="de-DE" sz="1200" dirty="0" smtClean="0"/>
              <a:t>, 2016</a:t>
            </a:r>
            <a:r>
              <a:rPr lang="en-GB" sz="1200" dirty="0" smtClean="0"/>
              <a:t>, CC </a:t>
            </a:r>
            <a:r>
              <a:rPr lang="en-GB" sz="1200" dirty="0"/>
              <a:t>BY-</a:t>
            </a:r>
            <a:r>
              <a:rPr lang="en-GB" sz="1200" dirty="0" smtClean="0"/>
              <a:t>NC-SA 2.0,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www.flickr.com/photos/</a:t>
            </a:r>
            <a:br>
              <a:rPr lang="en-US" sz="1200" dirty="0" smtClean="0"/>
            </a:br>
            <a:r>
              <a:rPr lang="en-US" sz="1200" dirty="0" err="1" smtClean="0"/>
              <a:t>hugovk</a:t>
            </a:r>
            <a:r>
              <a:rPr lang="en-US" sz="1200" dirty="0" smtClean="0"/>
              <a:t>/27417772170</a:t>
            </a:r>
            <a:endParaRPr lang="en-GB" sz="1200" dirty="0"/>
          </a:p>
        </p:txBody>
      </p:sp>
      <p:pic>
        <p:nvPicPr>
          <p:cNvPr id="6" name="Picture 5" descr="27417772170_f637c3d5c5_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9190"/>
          <a:stretch/>
        </p:blipFill>
        <p:spPr>
          <a:xfrm>
            <a:off x="710147" y="1635337"/>
            <a:ext cx="6473265" cy="43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Referendums in the UK since the 1990s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1997 </a:t>
            </a:r>
            <a:r>
              <a:rPr lang="en-GB" dirty="0"/>
              <a:t>Welsh devolution:			</a:t>
            </a:r>
            <a:r>
              <a:rPr lang="en-GB" b="1" dirty="0">
                <a:solidFill>
                  <a:schemeClr val="accent6"/>
                </a:solidFill>
              </a:rPr>
              <a:t>50.3% Yes</a:t>
            </a: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</a:rPr>
              <a:t>49.7% </a:t>
            </a:r>
            <a:r>
              <a:rPr lang="en-GB" dirty="0" smtClean="0">
                <a:solidFill>
                  <a:srgbClr val="C00000"/>
                </a:solidFill>
              </a:rPr>
              <a:t>No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1997 Scottish devolution:		</a:t>
            </a:r>
            <a:r>
              <a:rPr lang="en-GB" b="1" dirty="0" smtClean="0">
                <a:solidFill>
                  <a:schemeClr val="accent6"/>
                </a:solidFill>
              </a:rPr>
              <a:t>74/64% Yes	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26/36% No</a:t>
            </a:r>
          </a:p>
          <a:p>
            <a:pPr marL="0" indent="0">
              <a:buNone/>
            </a:pPr>
            <a:r>
              <a:rPr lang="en-GB" dirty="0"/>
              <a:t>1998 Greater London Authority: 	</a:t>
            </a:r>
            <a:r>
              <a:rPr lang="en-GB" b="1" dirty="0">
                <a:solidFill>
                  <a:schemeClr val="accent6"/>
                </a:solidFill>
              </a:rPr>
              <a:t>72% Yes</a:t>
            </a: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</a:rPr>
              <a:t>28% </a:t>
            </a:r>
            <a:r>
              <a:rPr lang="en-GB" dirty="0" smtClean="0">
                <a:solidFill>
                  <a:srgbClr val="C00000"/>
                </a:solidFill>
              </a:rPr>
              <a:t>No</a:t>
            </a:r>
          </a:p>
          <a:p>
            <a:pPr marL="0" indent="0">
              <a:buNone/>
            </a:pPr>
            <a:r>
              <a:rPr lang="en-GB" dirty="0"/>
              <a:t>1998 Good Friday Agreement:		</a:t>
            </a:r>
            <a:r>
              <a:rPr lang="en-GB" b="1" dirty="0">
                <a:solidFill>
                  <a:schemeClr val="accent6"/>
                </a:solidFill>
              </a:rPr>
              <a:t>71% Yes</a:t>
            </a: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</a:rPr>
              <a:t>29% </a:t>
            </a:r>
            <a:r>
              <a:rPr lang="en-GB" dirty="0" smtClean="0">
                <a:solidFill>
                  <a:srgbClr val="C00000"/>
                </a:solidFill>
              </a:rPr>
              <a:t>No</a:t>
            </a:r>
          </a:p>
          <a:p>
            <a:pPr marL="0" indent="0">
              <a:buNone/>
            </a:pPr>
            <a:r>
              <a:rPr lang="en-GB" dirty="0"/>
              <a:t>2004 North East England devolution:	</a:t>
            </a:r>
            <a:r>
              <a:rPr lang="en-GB" dirty="0">
                <a:solidFill>
                  <a:schemeClr val="accent6"/>
                </a:solidFill>
              </a:rPr>
              <a:t>22% Yes	</a:t>
            </a:r>
            <a:r>
              <a:rPr lang="en-GB" b="1" dirty="0">
                <a:solidFill>
                  <a:srgbClr val="C00000"/>
                </a:solidFill>
              </a:rPr>
              <a:t>78% </a:t>
            </a:r>
            <a:r>
              <a:rPr lang="en-GB" b="1" dirty="0" smtClean="0">
                <a:solidFill>
                  <a:srgbClr val="C00000"/>
                </a:solidFill>
              </a:rPr>
              <a:t>No</a:t>
            </a:r>
          </a:p>
          <a:p>
            <a:pPr marL="0" indent="0">
              <a:buNone/>
            </a:pPr>
            <a:r>
              <a:rPr lang="en-GB" dirty="0"/>
              <a:t>2011 Welsh further devolution:		</a:t>
            </a:r>
            <a:r>
              <a:rPr lang="en-GB" b="1" dirty="0">
                <a:solidFill>
                  <a:schemeClr val="accent6"/>
                </a:solidFill>
              </a:rPr>
              <a:t>63% Yes	</a:t>
            </a:r>
            <a:r>
              <a:rPr lang="en-GB" dirty="0">
                <a:solidFill>
                  <a:srgbClr val="C00000"/>
                </a:solidFill>
              </a:rPr>
              <a:t>37% </a:t>
            </a:r>
            <a:r>
              <a:rPr lang="en-GB" dirty="0" smtClean="0">
                <a:solidFill>
                  <a:srgbClr val="C00000"/>
                </a:solidFill>
              </a:rPr>
              <a:t>No</a:t>
            </a:r>
          </a:p>
          <a:p>
            <a:pPr marL="0" indent="0">
              <a:buNone/>
            </a:pPr>
            <a:r>
              <a:rPr lang="en-GB" dirty="0"/>
              <a:t>2011 UK Alternative Vote:		</a:t>
            </a:r>
            <a:r>
              <a:rPr lang="en-GB" dirty="0">
                <a:solidFill>
                  <a:schemeClr val="accent6"/>
                </a:solidFill>
              </a:rPr>
              <a:t>32% Yes	</a:t>
            </a:r>
            <a:r>
              <a:rPr lang="en-GB" b="1" dirty="0">
                <a:solidFill>
                  <a:srgbClr val="C00000"/>
                </a:solidFill>
              </a:rPr>
              <a:t>68% </a:t>
            </a:r>
            <a:r>
              <a:rPr lang="en-GB" b="1" dirty="0" smtClean="0">
                <a:solidFill>
                  <a:srgbClr val="C00000"/>
                </a:solidFill>
              </a:rPr>
              <a:t>No</a:t>
            </a:r>
          </a:p>
          <a:p>
            <a:pPr marL="0" indent="0">
              <a:buNone/>
            </a:pPr>
            <a:r>
              <a:rPr lang="en-GB" dirty="0"/>
              <a:t>2014 Scottish independence:		</a:t>
            </a:r>
            <a:r>
              <a:rPr lang="en-GB" dirty="0">
                <a:solidFill>
                  <a:schemeClr val="accent6"/>
                </a:solidFill>
              </a:rPr>
              <a:t>45% Yes</a:t>
            </a:r>
            <a:r>
              <a:rPr lang="en-GB" dirty="0"/>
              <a:t>	</a:t>
            </a:r>
            <a:r>
              <a:rPr lang="en-GB" b="1" dirty="0">
                <a:solidFill>
                  <a:srgbClr val="C00000"/>
                </a:solidFill>
              </a:rPr>
              <a:t>55% </a:t>
            </a:r>
            <a:r>
              <a:rPr lang="en-GB" b="1" dirty="0" smtClean="0">
                <a:solidFill>
                  <a:srgbClr val="C00000"/>
                </a:solidFill>
              </a:rPr>
              <a:t>No</a:t>
            </a: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The pros and cons of referendums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Referendums are very inclusive and, if designed well, give clear results with a high level of legitimacy</a:t>
            </a:r>
          </a:p>
          <a:p>
            <a:r>
              <a:rPr lang="en-GB" dirty="0" smtClean="0"/>
              <a:t>But, referendums may reduce complex issues to </a:t>
            </a:r>
            <a:r>
              <a:rPr lang="en-GB" b="1" dirty="0" smtClean="0"/>
              <a:t>binary </a:t>
            </a:r>
            <a:r>
              <a:rPr lang="en-GB" b="1" dirty="0"/>
              <a:t>either/or </a:t>
            </a:r>
            <a:r>
              <a:rPr lang="en-GB" b="1" dirty="0" smtClean="0"/>
              <a:t>choices</a:t>
            </a:r>
            <a:r>
              <a:rPr lang="en-GB" dirty="0" smtClean="0"/>
              <a:t>, which prevent compromise </a:t>
            </a:r>
            <a:r>
              <a:rPr lang="en-GB" dirty="0"/>
              <a:t>and serious </a:t>
            </a:r>
            <a:r>
              <a:rPr lang="en-GB" dirty="0" smtClean="0"/>
              <a:t>consideration </a:t>
            </a:r>
            <a:r>
              <a:rPr lang="en-GB" dirty="0"/>
              <a:t>of </a:t>
            </a:r>
            <a:r>
              <a:rPr lang="en-GB" dirty="0" smtClean="0"/>
              <a:t>the trade-offs involved</a:t>
            </a:r>
          </a:p>
          <a:p>
            <a:r>
              <a:rPr lang="en-GB" dirty="0" smtClean="0"/>
              <a:t>Politicians can interpret vague propositions according to their own preferences (e.g., what does ‘leave the EU’ mean?)</a:t>
            </a:r>
          </a:p>
          <a:p>
            <a:r>
              <a:rPr lang="en-GB" dirty="0" smtClean="0"/>
              <a:t>Voters can only hold themselves to account </a:t>
            </a:r>
            <a:r>
              <a:rPr lang="en-GB" dirty="0"/>
              <a:t>for the outcome of a </a:t>
            </a:r>
            <a:r>
              <a:rPr lang="en-GB" dirty="0" smtClean="0"/>
              <a:t>referendum – unlike in periodic elections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303-B4B2-4E47-8420-958FB94A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558"/>
            <a:ext cx="10515600" cy="994360"/>
          </a:xfrm>
        </p:spPr>
        <p:txBody>
          <a:bodyPr/>
          <a:lstStyle/>
          <a:p>
            <a:r>
              <a:rPr lang="en-US" dirty="0" smtClean="0"/>
              <a:t>Citizen </a:t>
            </a:r>
            <a:r>
              <a:rPr lang="en-US" dirty="0"/>
              <a:t>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E2EB-60D9-BB4C-A3A8-5EE58407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917"/>
            <a:ext cx="10515600" cy="3968045"/>
          </a:xfrm>
        </p:spPr>
        <p:txBody>
          <a:bodyPr>
            <a:normAutofit/>
          </a:bodyPr>
          <a:lstStyle/>
          <a:p>
            <a:r>
              <a:rPr lang="en-GB" dirty="0" smtClean="0"/>
              <a:t>Citizen initiatives allow a certain number of citizens to achieve a certain objective, such as:</a:t>
            </a:r>
          </a:p>
          <a:p>
            <a:pPr lvl="1"/>
            <a:r>
              <a:rPr lang="en-GB" sz="2800" dirty="0" smtClean="0"/>
              <a:t>to hold a debate in parliament (e.g. e-petitions in the UK);</a:t>
            </a:r>
          </a:p>
          <a:p>
            <a:pPr lvl="1"/>
            <a:r>
              <a:rPr lang="en-GB" sz="2800" dirty="0" smtClean="0"/>
              <a:t>to recall an office-holder;</a:t>
            </a:r>
          </a:p>
          <a:p>
            <a:pPr lvl="1"/>
            <a:r>
              <a:rPr lang="en-GB" sz="2800" dirty="0"/>
              <a:t>to put a proposition to a referendum;</a:t>
            </a:r>
          </a:p>
          <a:p>
            <a:pPr lvl="1"/>
            <a:r>
              <a:rPr lang="en-GB" sz="2800" dirty="0"/>
              <a:t>to introduce </a:t>
            </a:r>
            <a:r>
              <a:rPr lang="en-GB" sz="2800" dirty="0" smtClean="0"/>
              <a:t>legislation</a:t>
            </a:r>
            <a:r>
              <a:rPr lang="en-GB" sz="2800" dirty="0"/>
              <a:t>.</a:t>
            </a:r>
            <a:endParaRPr lang="en-GB" sz="2800" dirty="0" smtClean="0"/>
          </a:p>
          <a:p>
            <a:r>
              <a:rPr lang="en-GB" dirty="0" smtClean="0"/>
              <a:t>This democratic mechanism originated in Switzerland and has been adopted by other countries (and the EU), though it is </a:t>
            </a:r>
            <a:r>
              <a:rPr lang="en-GB" b="1" dirty="0" smtClean="0"/>
              <a:t>less common than referendums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2DA0D-0C75-0147-9F4A-8923F4D978A5}"/>
              </a:ext>
            </a:extLst>
          </p:cNvPr>
          <p:cNvSpPr/>
          <p:nvPr/>
        </p:nvSpPr>
        <p:spPr>
          <a:xfrm>
            <a:off x="0" y="0"/>
            <a:ext cx="12192000" cy="1076446"/>
          </a:xfrm>
          <a:prstGeom prst="rect">
            <a:avLst/>
          </a:prstGeom>
          <a:solidFill>
            <a:srgbClr val="47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6F7F58-8FAE-B646-AA38-A933941C6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92115"/>
            <a:ext cx="3940616" cy="8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4F06BD57ADF4D8A82C26B68AEB0D3" ma:contentTypeVersion="2" ma:contentTypeDescription="Create a new document." ma:contentTypeScope="" ma:versionID="29dddb068a1c07f0dccf54e963ae256f">
  <xsd:schema xmlns:xsd="http://www.w3.org/2001/XMLSchema" xmlns:xs="http://www.w3.org/2001/XMLSchema" xmlns:p="http://schemas.microsoft.com/office/2006/metadata/properties" xmlns:ns2="ccfcce87-18cc-4caf-a49f-00718ddbc375" targetNamespace="http://schemas.microsoft.com/office/2006/metadata/properties" ma:root="true" ma:fieldsID="8d03ff64236622e7e66df57f73a975a4" ns2:_="">
    <xsd:import namespace="ccfcce87-18cc-4caf-a49f-00718ddbc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ce87-18cc-4caf-a49f-00718ddbc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E1357-0488-4988-AF60-FC6C892BA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0B1949-55D7-419A-B7E9-7A85CE9EE6A4}">
  <ds:schemaRefs>
    <ds:schemaRef ds:uri="http://www.w3.org/XML/1998/namespace"/>
    <ds:schemaRef ds:uri="http://schemas.microsoft.com/office/2006/documentManagement/types"/>
    <ds:schemaRef ds:uri="http://purl.org/dc/elements/1.1/"/>
    <ds:schemaRef ds:uri="ccfcce87-18cc-4caf-a49f-00718ddbc37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306BD3-48C3-484E-B666-B8B7A68BB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cce87-18cc-4caf-a49f-00718ddbc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1839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Mangal</vt:lpstr>
      <vt:lpstr>Office Theme</vt:lpstr>
      <vt:lpstr>Democracy in Theory and Practice</vt:lpstr>
      <vt:lpstr>Recap of last week</vt:lpstr>
      <vt:lpstr>Outline of this class</vt:lpstr>
      <vt:lpstr>Referendums and citizen initiatives</vt:lpstr>
      <vt:lpstr>Referendums</vt:lpstr>
      <vt:lpstr>The Brexit referendum  In 2016 the UK held a referndum on whether the country should leave the European Union (EU). 52% voted in favour of leaving, and 48% voted in favour of remaining a member of the EU. Leave won the majority of votes in England and Wales, though not in Scotland and Northern Ireland.</vt:lpstr>
      <vt:lpstr>Referendums in the UK since the 1990s</vt:lpstr>
      <vt:lpstr>The pros and cons of referendums</vt:lpstr>
      <vt:lpstr>Citizen initiatives</vt:lpstr>
      <vt:lpstr>Participatory governance and budgeting</vt:lpstr>
      <vt:lpstr>Participatory governance and budgeting</vt:lpstr>
      <vt:lpstr>Participatory budgeting in Brazil  Porto Alegre in Brazil was the first city to involve citizens in local governance through participatory budget allocation. PB is held on a yearly cycle, and has been repeated every year since 1989. Participation in PB has grown over time, reaching 50,000 citizens by 2004. Participation from underrepresented groups (low-income, women, people without formal education) has been particularly high.</vt:lpstr>
      <vt:lpstr>Participatory budgeting in Scotland</vt:lpstr>
      <vt:lpstr>Deliberative mini-publics</vt:lpstr>
      <vt:lpstr>Deliberative mini-publics</vt:lpstr>
      <vt:lpstr>Types of mini-public</vt:lpstr>
      <vt:lpstr>The Irish Citizens’ Assembly  Established by the Irish parliament in 2016, the Citizens’ Assembly was as a deliberative body of 99 randomly selected citizens who considered a number of topics including the eighth constitutional amendment, which outlawed abortion. The findings were published at the end of 2017 and debated in parliament in 2018. In the same year, a referendum was passed to remove the ban on abortion.</vt:lpstr>
      <vt:lpstr>The view from the inside</vt:lpstr>
      <vt:lpstr>Citizens’ Assembly of Scotland (2019-20)</vt:lpstr>
      <vt:lpstr>UK Climate Change Assembly (2020)</vt:lpstr>
      <vt:lpstr>Experiences with mini-publics so far</vt:lpstr>
      <vt:lpstr>Institutional reforms</vt:lpstr>
      <vt:lpstr>Summary and discussion</vt:lpstr>
      <vt:lpstr>Summary</vt:lpstr>
      <vt:lpstr>Discussion questions</vt:lpstr>
      <vt:lpstr>Reference list</vt:lpstr>
      <vt:lpstr>PowerPoint Presentation</vt:lpstr>
      <vt:lpstr>Centre for Open Learning The University of Edinburgh Paterson’s Land Holyrood Road Edinburgh EH8 8AQ  T: 0131 6504400 E: col@ed.ac.uk W: www.ed.ac.uk/open-learning  Facebook: www.facebook.com/uoeshortcourses Twitter: www.twitter.com/uoeshortcourses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 Jenny</dc:creator>
  <cp:lastModifiedBy>JAEDE Max</cp:lastModifiedBy>
  <cp:revision>3758</cp:revision>
  <dcterms:created xsi:type="dcterms:W3CDTF">2017-12-12T15:18:38Z</dcterms:created>
  <dcterms:modified xsi:type="dcterms:W3CDTF">2020-02-18T13:12:17Z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0x010100CA74F06BD57ADF4D8A82C26B68AEB0D3</vt:lpwstr>
  </property>
</Properties>
</file>