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84" r:id="rId6"/>
    <p:sldId id="283" r:id="rId7"/>
    <p:sldId id="341" r:id="rId8"/>
    <p:sldId id="470" r:id="rId9"/>
    <p:sldId id="458" r:id="rId10"/>
    <p:sldId id="472" r:id="rId11"/>
    <p:sldId id="459" r:id="rId12"/>
    <p:sldId id="460" r:id="rId13"/>
    <p:sldId id="485" r:id="rId14"/>
    <p:sldId id="463" r:id="rId15"/>
    <p:sldId id="478" r:id="rId16"/>
    <p:sldId id="486" r:id="rId17"/>
    <p:sldId id="471" r:id="rId18"/>
    <p:sldId id="481" r:id="rId19"/>
    <p:sldId id="464" r:id="rId20"/>
    <p:sldId id="465" r:id="rId21"/>
    <p:sldId id="468" r:id="rId22"/>
    <p:sldId id="466" r:id="rId23"/>
    <p:sldId id="483" r:id="rId24"/>
    <p:sldId id="484" r:id="rId25"/>
    <p:sldId id="340" r:id="rId26"/>
    <p:sldId id="312" r:id="rId27"/>
    <p:sldId id="313" r:id="rId28"/>
    <p:sldId id="487" r:id="rId29"/>
    <p:sldId id="488"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CBF"/>
    <a:srgbClr val="477A7B"/>
    <a:srgbClr val="4083A8"/>
    <a:srgbClr val="67B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65" autoAdjust="0"/>
    <p:restoredTop sz="94660"/>
  </p:normalViewPr>
  <p:slideViewPr>
    <p:cSldViewPr snapToGrid="0">
      <p:cViewPr varScale="1">
        <p:scale>
          <a:sx n="108" d="100"/>
          <a:sy n="108" d="100"/>
        </p:scale>
        <p:origin x="60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EDE Maximillian" userId="S::v1mjaede@ed.ac.uk::3fd7093e-6ba0-4bf6-a512-1221e326adc1" providerId="AD" clId="Web-{C0DFE0B0-FF25-AF06-4585-57837E084856}"/>
    <pc:docChg chg="modSld">
      <pc:chgData name="JAEDE Maximillian" userId="S::v1mjaede@ed.ac.uk::3fd7093e-6ba0-4bf6-a512-1221e326adc1" providerId="AD" clId="Web-{C0DFE0B0-FF25-AF06-4585-57837E084856}" dt="2019-03-08T19:00:25.699" v="11" actId="20577"/>
      <pc:docMkLst>
        <pc:docMk/>
      </pc:docMkLst>
      <pc:sldChg chg="modSp">
        <pc:chgData name="JAEDE Maximillian" userId="S::v1mjaede@ed.ac.uk::3fd7093e-6ba0-4bf6-a512-1221e326adc1" providerId="AD" clId="Web-{C0DFE0B0-FF25-AF06-4585-57837E084856}" dt="2019-03-08T19:00:24.996" v="9" actId="20577"/>
        <pc:sldMkLst>
          <pc:docMk/>
          <pc:sldMk cId="1336598919" sldId="312"/>
        </pc:sldMkLst>
        <pc:spChg chg="mod">
          <ac:chgData name="JAEDE Maximillian" userId="S::v1mjaede@ed.ac.uk::3fd7093e-6ba0-4bf6-a512-1221e326adc1" providerId="AD" clId="Web-{C0DFE0B0-FF25-AF06-4585-57837E084856}" dt="2019-03-08T19:00:24.996" v="9" actId="20577"/>
          <ac:spMkLst>
            <pc:docMk/>
            <pc:sldMk cId="1336598919" sldId="312"/>
            <ac:spMk id="3" creationId="{B239E2EB-60D9-BB4C-A3A8-5EE58407F4BD}"/>
          </ac:spMkLst>
        </pc:spChg>
      </pc:sldChg>
    </pc:docChg>
  </pc:docChgLst>
  <pc:docChgLst>
    <pc:chgData name="JAEDE Maximillian" userId="S::v1mjaede@ed.ac.uk::3fd7093e-6ba0-4bf6-a512-1221e326adc1" providerId="AD" clId="Web-{6B7FEB19-EC88-0E73-AF7F-A20E956887A2}"/>
    <pc:docChg chg="modSld">
      <pc:chgData name="JAEDE Maximillian" userId="S::v1mjaede@ed.ac.uk::3fd7093e-6ba0-4bf6-a512-1221e326adc1" providerId="AD" clId="Web-{6B7FEB19-EC88-0E73-AF7F-A20E956887A2}" dt="2019-05-08T14:42:28.944" v="4" actId="1076"/>
      <pc:docMkLst>
        <pc:docMk/>
      </pc:docMkLst>
      <pc:sldChg chg="modSp">
        <pc:chgData name="JAEDE Maximillian" userId="S::v1mjaede@ed.ac.uk::3fd7093e-6ba0-4bf6-a512-1221e326adc1" providerId="AD" clId="Web-{6B7FEB19-EC88-0E73-AF7F-A20E956887A2}" dt="2019-05-08T14:42:28.944" v="4" actId="1076"/>
        <pc:sldMkLst>
          <pc:docMk/>
          <pc:sldMk cId="1442831502" sldId="316"/>
        </pc:sldMkLst>
        <pc:spChg chg="mod">
          <ac:chgData name="JAEDE Maximillian" userId="S::v1mjaede@ed.ac.uk::3fd7093e-6ba0-4bf6-a512-1221e326adc1" providerId="AD" clId="Web-{6B7FEB19-EC88-0E73-AF7F-A20E956887A2}" dt="2019-05-08T14:42:28.944" v="4" actId="1076"/>
          <ac:spMkLst>
            <pc:docMk/>
            <pc:sldMk cId="1442831502" sldId="31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9576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0604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2610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81658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65386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C3144-3E01-4823-A88C-9FE6B0EC82D9}" type="datetimeFigureOut">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3380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C3144-3E01-4823-A88C-9FE6B0EC82D9}" type="datetimeFigureOut">
              <a:rPr lang="en-GB" smtClean="0"/>
              <a:t>19/02/2020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2768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C3144-3E01-4823-A88C-9FE6B0EC82D9}" type="datetimeFigureOut">
              <a:rPr lang="en-GB" smtClean="0"/>
              <a:t>19/02/2020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5999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3144-3E01-4823-A88C-9FE6B0EC82D9}" type="datetimeFigureOut">
              <a:rPr lang="en-GB" smtClean="0"/>
              <a:t>19/02/2020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578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0514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84899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3144-3E01-4823-A88C-9FE6B0EC82D9}" type="datetimeFigureOut">
              <a:rPr lang="en-GB" smtClean="0"/>
              <a:t>19/02/2020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4FE5-DAAC-4D17-A758-982551312849}" type="slidenum">
              <a:rPr lang="en-GB" smtClean="0"/>
              <a:t>‹#›</a:t>
            </a:fld>
            <a:endParaRPr lang="en-GB"/>
          </a:p>
        </p:txBody>
      </p:sp>
    </p:spTree>
    <p:extLst>
      <p:ext uri="{BB962C8B-B14F-4D97-AF65-F5344CB8AC3E}">
        <p14:creationId xmlns:p14="http://schemas.microsoft.com/office/powerpoint/2010/main" val="336581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www.ed.ac.uk/open-learn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twitter.com/uoeshortcourses" TargetMode="External"/><Relationship Id="rId4" Type="http://schemas.openxmlformats.org/officeDocument/2006/relationships/hyperlink" Target="http://www.facebook.com/uoeshortcours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7154EE02-B9FD-E647-A8CC-3F03496DB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471" y="5664611"/>
            <a:ext cx="3918216" cy="887143"/>
          </a:xfrm>
          <a:prstGeom prst="rect">
            <a:avLst/>
          </a:prstGeom>
        </p:spPr>
      </p:pic>
      <p:sp>
        <p:nvSpPr>
          <p:cNvPr id="8" name="Title 7">
            <a:extLst>
              <a:ext uri="{FF2B5EF4-FFF2-40B4-BE49-F238E27FC236}">
                <a16:creationId xmlns:a16="http://schemas.microsoft.com/office/drawing/2014/main" id="{6B4FC342-7715-834E-9B3E-6AB10742D3A5}"/>
              </a:ext>
            </a:extLst>
          </p:cNvPr>
          <p:cNvSpPr>
            <a:spLocks noGrp="1"/>
          </p:cNvSpPr>
          <p:nvPr>
            <p:ph type="ctrTitle"/>
          </p:nvPr>
        </p:nvSpPr>
        <p:spPr/>
        <p:txBody>
          <a:bodyPr/>
          <a:lstStyle/>
          <a:p>
            <a:r>
              <a:rPr lang="en-US" dirty="0">
                <a:solidFill>
                  <a:schemeClr val="bg1"/>
                </a:solidFill>
              </a:rPr>
              <a:t>Democracy in Theory</a:t>
            </a:r>
            <a:br>
              <a:rPr lang="en-US" dirty="0">
                <a:solidFill>
                  <a:schemeClr val="bg1"/>
                </a:solidFill>
              </a:rPr>
            </a:br>
            <a:r>
              <a:rPr lang="en-US" dirty="0">
                <a:solidFill>
                  <a:schemeClr val="bg1"/>
                </a:solidFill>
              </a:rPr>
              <a:t>and Practice</a:t>
            </a:r>
          </a:p>
        </p:txBody>
      </p:sp>
      <p:sp>
        <p:nvSpPr>
          <p:cNvPr id="9" name="Subtitle 8">
            <a:extLst>
              <a:ext uri="{FF2B5EF4-FFF2-40B4-BE49-F238E27FC236}">
                <a16:creationId xmlns:a16="http://schemas.microsoft.com/office/drawing/2014/main" id="{A6B1C9DB-C3D1-9F46-8B5F-091A58585044}"/>
              </a:ext>
            </a:extLst>
          </p:cNvPr>
          <p:cNvSpPr>
            <a:spLocks noGrp="1"/>
          </p:cNvSpPr>
          <p:nvPr>
            <p:ph type="subTitle" idx="1"/>
          </p:nvPr>
        </p:nvSpPr>
        <p:spPr/>
        <p:txBody>
          <a:bodyPr>
            <a:normAutofit/>
          </a:bodyPr>
          <a:lstStyle/>
          <a:p>
            <a:r>
              <a:rPr lang="en-US" sz="3600" dirty="0">
                <a:solidFill>
                  <a:schemeClr val="bg1"/>
                </a:solidFill>
              </a:rPr>
              <a:t>8. The Future of Democracy: Alternative Models</a:t>
            </a:r>
          </a:p>
        </p:txBody>
      </p:sp>
      <p:sp>
        <p:nvSpPr>
          <p:cNvPr id="5" name="TextBox 4"/>
          <p:cNvSpPr txBox="1"/>
          <p:nvPr/>
        </p:nvSpPr>
        <p:spPr>
          <a:xfrm>
            <a:off x="8323551" y="5991689"/>
            <a:ext cx="3174821" cy="400110"/>
          </a:xfrm>
          <a:prstGeom prst="rect">
            <a:avLst/>
          </a:prstGeom>
          <a:noFill/>
        </p:spPr>
        <p:txBody>
          <a:bodyPr wrap="square" rtlCol="0">
            <a:spAutoFit/>
          </a:bodyPr>
          <a:lstStyle/>
          <a:p>
            <a:pPr algn="r"/>
            <a:r>
              <a:rPr lang="en-GB" sz="2000" dirty="0">
                <a:solidFill>
                  <a:schemeClr val="bg1"/>
                </a:solidFill>
              </a:rPr>
              <a:t>Dr Max Jaede, 2020</a:t>
            </a:r>
          </a:p>
        </p:txBody>
      </p:sp>
    </p:spTree>
    <p:extLst>
      <p:ext uri="{BB962C8B-B14F-4D97-AF65-F5344CB8AC3E}">
        <p14:creationId xmlns:p14="http://schemas.microsoft.com/office/powerpoint/2010/main" val="3055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Origins of deliberative democracy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In </a:t>
            </a:r>
            <a:r>
              <a:rPr lang="en-GB" b="1" dirty="0"/>
              <a:t>ancient Greek democracies</a:t>
            </a:r>
            <a:r>
              <a:rPr lang="en-GB" dirty="0"/>
              <a:t>, all citizens had the right to speak in the law-making assembly</a:t>
            </a:r>
          </a:p>
          <a:p>
            <a:r>
              <a:rPr lang="en-US" dirty="0"/>
              <a:t>Aristotle was among the first to praise the wisdom of the multitude: ‘although individually they may be worse judges than those who have special knowledge, as a body they are as good or better’ (</a:t>
            </a:r>
            <a:r>
              <a:rPr lang="en-US" i="1" dirty="0"/>
              <a:t>Politics</a:t>
            </a:r>
            <a:r>
              <a:rPr lang="en-US" dirty="0"/>
              <a:t>, Book III, Ch.11)</a:t>
            </a:r>
            <a:endParaRPr lang="en-GB" dirty="0"/>
          </a:p>
          <a:p>
            <a:r>
              <a:rPr lang="en-GB" dirty="0"/>
              <a:t>In the modern period, deliberation has been linked to </a:t>
            </a:r>
            <a:r>
              <a:rPr lang="en-GB" b="1" dirty="0"/>
              <a:t>political representation </a:t>
            </a:r>
            <a:r>
              <a:rPr lang="en-GB" dirty="0"/>
              <a:t>and the perceived need to ‘refine and enlarge’ the views of the people (James Madison)</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21815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Habermas on rational discourse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48441"/>
          </a:xfrm>
        </p:spPr>
        <p:txBody>
          <a:bodyPr>
            <a:normAutofit/>
          </a:bodyPr>
          <a:lstStyle/>
          <a:p>
            <a:r>
              <a:rPr lang="en-GB" dirty="0"/>
              <a:t>Jürgen Habermas (1929–), a German philosopher and</a:t>
            </a:r>
            <a:br>
              <a:rPr lang="en-GB" dirty="0"/>
            </a:br>
            <a:r>
              <a:rPr lang="en-GB" dirty="0"/>
              <a:t>sociologist, played a leading role in reviving the idea of</a:t>
            </a:r>
            <a:br>
              <a:rPr lang="en-GB" dirty="0"/>
            </a:br>
            <a:r>
              <a:rPr lang="en-GB" dirty="0"/>
              <a:t>deliberation in the late 20</a:t>
            </a:r>
            <a:r>
              <a:rPr lang="en-GB" baseline="30000" dirty="0"/>
              <a:t>th</a:t>
            </a:r>
            <a:r>
              <a:rPr lang="en-GB" dirty="0"/>
              <a:t> century</a:t>
            </a:r>
          </a:p>
          <a:p>
            <a:r>
              <a:rPr lang="en-GB" dirty="0"/>
              <a:t>He theorised the </a:t>
            </a:r>
            <a:r>
              <a:rPr lang="en-GB" b="1" dirty="0"/>
              <a:t>ideal of rational consensus</a:t>
            </a:r>
            <a:r>
              <a:rPr lang="en-GB" dirty="0"/>
              <a:t>, guided by</a:t>
            </a:r>
            <a:br>
              <a:rPr lang="en-GB" dirty="0"/>
            </a:br>
            <a:r>
              <a:rPr lang="en-GB" dirty="0"/>
              <a:t>impartial reasoning, as a criterion for democratic</a:t>
            </a:r>
            <a:br>
              <a:rPr lang="en-GB" dirty="0"/>
            </a:br>
            <a:r>
              <a:rPr lang="en-GB" dirty="0"/>
              <a:t>legitimacy</a:t>
            </a:r>
          </a:p>
          <a:p>
            <a:r>
              <a:rPr lang="en-GB" dirty="0"/>
              <a:t>Under conditions of ideal discourse, ‘no force except that of the better argument is exercised’ (Habermas, 1976, p.108 cited in Held, 2006, p.238)</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pic>
        <p:nvPicPr>
          <p:cNvPr id="7" name="Picture 6" descr="749px-Habermas10_(1429846924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9675" y="1870673"/>
            <a:ext cx="1805480" cy="2539748"/>
          </a:xfrm>
          <a:prstGeom prst="rect">
            <a:avLst/>
          </a:prstGeom>
        </p:spPr>
      </p:pic>
      <p:sp>
        <p:nvSpPr>
          <p:cNvPr id="8" name="TextBox 6"/>
          <p:cNvSpPr txBox="1"/>
          <p:nvPr/>
        </p:nvSpPr>
        <p:spPr>
          <a:xfrm rot="16200000">
            <a:off x="10199961" y="3032825"/>
            <a:ext cx="2539748" cy="21544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Jürgen Habermas</a:t>
            </a:r>
            <a:r>
              <a:rPr lang="en-GB" sz="800" dirty="0">
                <a:cs typeface="Calibri"/>
              </a:rPr>
              <a:t>, by </a:t>
            </a:r>
            <a:r>
              <a:rPr lang="en-GB" sz="800" dirty="0" err="1">
                <a:cs typeface="Calibri"/>
              </a:rPr>
              <a:t>Európa</a:t>
            </a:r>
            <a:r>
              <a:rPr lang="en-GB" sz="800" dirty="0">
                <a:cs typeface="Calibri"/>
              </a:rPr>
              <a:t> Pont, 2014, CC BY 2.0, via Flickr</a:t>
            </a:r>
            <a:endParaRPr lang="en-GB" sz="800" dirty="0">
              <a:latin typeface="Calibri"/>
              <a:cs typeface="Calibri"/>
            </a:endParaRPr>
          </a:p>
        </p:txBody>
      </p:sp>
    </p:spTree>
    <p:extLst>
      <p:ext uri="{BB962C8B-B14F-4D97-AF65-F5344CB8AC3E}">
        <p14:creationId xmlns:p14="http://schemas.microsoft.com/office/powerpoint/2010/main" val="9428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Deliberation under non-ideal conditions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Other deliberative democrats, such as Gutman and Thompson (2004), reject the ideal of an impartial rational consensus</a:t>
            </a:r>
          </a:p>
          <a:p>
            <a:r>
              <a:rPr lang="en-GB" dirty="0"/>
              <a:t>In their view, </a:t>
            </a:r>
            <a:r>
              <a:rPr lang="en-GB" b="1" dirty="0"/>
              <a:t>deliberation in the real world cannot resolve all moral disagreements</a:t>
            </a:r>
          </a:p>
          <a:p>
            <a:r>
              <a:rPr lang="en-GB" dirty="0"/>
              <a:t>But, deliberative democracy can clarify and narrow disagreements, facilitate accommodation based on mutual respect, and enhance the legitimacy of collective decisions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26268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Examples of deliberative democracy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b="1" dirty="0"/>
              <a:t>Constitutional conventions </a:t>
            </a:r>
            <a:r>
              <a:rPr lang="en-GB" dirty="0"/>
              <a:t>are a classic example of deliberative democracy</a:t>
            </a:r>
          </a:p>
          <a:p>
            <a:r>
              <a:rPr lang="en-GB" dirty="0"/>
              <a:t>Legislatures are </a:t>
            </a:r>
            <a:r>
              <a:rPr lang="en-US" dirty="0"/>
              <a:t>the most important formal discussion arena in modern democracies, but </a:t>
            </a:r>
            <a:r>
              <a:rPr lang="en-US" b="1" dirty="0"/>
              <a:t>parliamentary debates </a:t>
            </a:r>
            <a:r>
              <a:rPr lang="en-US" dirty="0"/>
              <a:t>usually fall short of the standards of deliberative democracy</a:t>
            </a:r>
            <a:endParaRPr lang="en-GB" dirty="0"/>
          </a:p>
          <a:p>
            <a:r>
              <a:rPr lang="en-GB" dirty="0"/>
              <a:t>In more recent years, theories of deliberative democracy have inspired </a:t>
            </a:r>
            <a:r>
              <a:rPr lang="en-GB" b="1" dirty="0"/>
              <a:t>democratic innovations</a:t>
            </a:r>
            <a:r>
              <a:rPr lang="en-GB" dirty="0"/>
              <a:t> such as citizens’ assemblies and deliberative polls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99747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Deliberation and ‘post-truth’ politics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There are concerns about post-truth politics, characterised by the brazen denial of objectively verifiable claims and the spread of misinformation via social media</a:t>
            </a:r>
          </a:p>
          <a:p>
            <a:r>
              <a:rPr lang="en-GB" dirty="0"/>
              <a:t>Deliberation </a:t>
            </a:r>
            <a:r>
              <a:rPr lang="en-US" dirty="0"/>
              <a:t>requires a certain level of adherence to </a:t>
            </a:r>
            <a:r>
              <a:rPr lang="en-US" b="1" dirty="0"/>
              <a:t>shared facts and deliberative norms </a:t>
            </a:r>
          </a:p>
          <a:p>
            <a:r>
              <a:rPr lang="en-US" dirty="0"/>
              <a:t>Questions about the status of expert knowledge vis-</a:t>
            </a:r>
            <a:r>
              <a:rPr lang="fr-FR" dirty="0"/>
              <a:t>à</a:t>
            </a:r>
            <a:r>
              <a:rPr lang="en-US" dirty="0"/>
              <a:t>-vis ordinary citizens participating in public discourse</a:t>
            </a:r>
          </a:p>
          <a:p>
            <a:pPr marL="0" indent="0">
              <a:buNone/>
            </a:pPr>
            <a:endParaRPr lang="en-GB" dirty="0"/>
          </a:p>
          <a:p>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30488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Deliberation and power inequalities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Obstacles to deliberative democracy include the </a:t>
            </a:r>
            <a:r>
              <a:rPr lang="en-GB" b="1" dirty="0"/>
              <a:t>distorting influences </a:t>
            </a:r>
            <a:r>
              <a:rPr lang="en-GB" dirty="0"/>
              <a:t>of educational differences, structural inequalities, elite control over the agendas of deliberation, and ‘hegemonic discourses’ (Young, 2001)</a:t>
            </a:r>
          </a:p>
          <a:p>
            <a:r>
              <a:rPr lang="en-GB" dirty="0"/>
              <a:t>On the other hand, deliberative processes may also help to hold the powerful to account</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6" name="TextBox 5"/>
          <p:cNvSpPr txBox="1"/>
          <p:nvPr/>
        </p:nvSpPr>
        <p:spPr>
          <a:xfrm>
            <a:off x="4424764" y="4865399"/>
            <a:ext cx="6923936" cy="1098059"/>
          </a:xfrm>
          <a:prstGeom prst="rect">
            <a:avLst/>
          </a:prstGeom>
          <a:solidFill>
            <a:schemeClr val="accent4">
              <a:lumMod val="60000"/>
              <a:lumOff val="40000"/>
            </a:schemeClr>
          </a:solidFill>
        </p:spPr>
        <p:txBody>
          <a:bodyPr wrap="square" lIns="144000" tIns="93600" rIns="144000" bIns="140400" rtlCol="0" anchor="ctr">
            <a:spAutoFit/>
          </a:bodyPr>
          <a:lstStyle/>
          <a:p>
            <a:r>
              <a:rPr lang="en-GB" sz="2800" dirty="0"/>
              <a:t>Can you think of situations where inequalities could undermine deliberation?</a:t>
            </a:r>
          </a:p>
        </p:txBody>
      </p:sp>
    </p:spTree>
    <p:extLst>
      <p:ext uri="{BB962C8B-B14F-4D97-AF65-F5344CB8AC3E}">
        <p14:creationId xmlns:p14="http://schemas.microsoft.com/office/powerpoint/2010/main" val="110308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Theories of agonistic pluralism</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42440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Classical pluralism</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‘Pluralism’ generally refers to theories which maintain that many parties or organisations co-exist and have access to political power</a:t>
            </a:r>
          </a:p>
          <a:p>
            <a:r>
              <a:rPr lang="en-GB" dirty="0"/>
              <a:t>Agonistic pluralism is a more radical democratic theory than </a:t>
            </a:r>
            <a:r>
              <a:rPr lang="en-GB" b="1" dirty="0"/>
              <a:t>classical pluralism</a:t>
            </a:r>
            <a:r>
              <a:rPr lang="en-GB" dirty="0"/>
              <a:t>, which developed after World War II and focused on the ways in which </a:t>
            </a:r>
            <a:r>
              <a:rPr lang="en-US" dirty="0"/>
              <a:t>interest (or pressure) groups compete over political influence</a:t>
            </a:r>
            <a:r>
              <a:rPr lang="en-GB" dirty="0"/>
              <a:t> (see Held, 2006, ch.6)</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2346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Agonistic pluralism</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48441"/>
          </a:xfrm>
        </p:spPr>
        <p:txBody>
          <a:bodyPr>
            <a:normAutofit/>
          </a:bodyPr>
          <a:lstStyle/>
          <a:p>
            <a:r>
              <a:rPr lang="en-GB" dirty="0"/>
              <a:t>Chantal Mouffe (1943–) is one of the main proponents</a:t>
            </a:r>
            <a:br>
              <a:rPr lang="en-GB" dirty="0"/>
            </a:br>
            <a:r>
              <a:rPr lang="en-GB" dirty="0"/>
              <a:t>of agonistic pluralism, along with </a:t>
            </a:r>
            <a:r>
              <a:rPr lang="de-DE" dirty="0"/>
              <a:t>Bonnie Honig, </a:t>
            </a:r>
            <a:r>
              <a:rPr lang="en-US" dirty="0"/>
              <a:t>William</a:t>
            </a:r>
            <a:br>
              <a:rPr lang="en-US" dirty="0"/>
            </a:br>
            <a:r>
              <a:rPr lang="en-US" dirty="0"/>
              <a:t>E. Connolly and others</a:t>
            </a:r>
          </a:p>
          <a:p>
            <a:r>
              <a:rPr lang="en-GB" dirty="0"/>
              <a:t>The term is derived from the Greek </a:t>
            </a:r>
            <a:r>
              <a:rPr lang="en-GB" i="1" dirty="0" err="1"/>
              <a:t>agon</a:t>
            </a:r>
            <a:r>
              <a:rPr lang="en-GB" dirty="0"/>
              <a:t> (a dramatic or</a:t>
            </a:r>
            <a:br>
              <a:rPr lang="en-GB" dirty="0"/>
            </a:br>
            <a:r>
              <a:rPr lang="en-GB" dirty="0"/>
              <a:t>athletic contest)</a:t>
            </a:r>
          </a:p>
          <a:p>
            <a:r>
              <a:rPr lang="en-GB" dirty="0"/>
              <a:t>Agonistic pluralists argue </a:t>
            </a:r>
            <a:r>
              <a:rPr lang="en-GB" b="1" dirty="0"/>
              <a:t>that conflict </a:t>
            </a:r>
            <a:r>
              <a:rPr lang="mr-IN" dirty="0"/>
              <a:t>–</a:t>
            </a:r>
            <a:r>
              <a:rPr lang="en-GB" dirty="0"/>
              <a:t> including</a:t>
            </a:r>
            <a:br>
              <a:rPr lang="en-GB" dirty="0"/>
            </a:br>
            <a:r>
              <a:rPr lang="en-GB" dirty="0"/>
              <a:t>conflict over the rules of the game </a:t>
            </a:r>
            <a:r>
              <a:rPr lang="mr-IN" dirty="0"/>
              <a:t>–</a:t>
            </a:r>
            <a:r>
              <a:rPr lang="en-GB" dirty="0"/>
              <a:t> </a:t>
            </a:r>
            <a:r>
              <a:rPr lang="en-GB" b="1" dirty="0"/>
              <a:t>is an inevitable part of political life</a:t>
            </a:r>
            <a:r>
              <a:rPr lang="en-GB" dirty="0"/>
              <a:t>, in which different actors assert their collective identities and struggle for power and hegemony</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pic>
        <p:nvPicPr>
          <p:cNvPr id="7" name="Picture 6" descr="13584439355_d99c6f7994_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53222" y="1866568"/>
            <a:ext cx="1797295" cy="2543933"/>
          </a:xfrm>
          <a:prstGeom prst="rect">
            <a:avLst/>
          </a:prstGeom>
        </p:spPr>
      </p:pic>
      <p:sp>
        <p:nvSpPr>
          <p:cNvPr id="8" name="TextBox 6"/>
          <p:cNvSpPr txBox="1"/>
          <p:nvPr/>
        </p:nvSpPr>
        <p:spPr>
          <a:xfrm rot="16200000">
            <a:off x="10247828" y="2969256"/>
            <a:ext cx="2543933"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Chantal Mouffe</a:t>
            </a:r>
            <a:r>
              <a:rPr lang="en-GB" sz="800" dirty="0">
                <a:cs typeface="Calibri"/>
              </a:rPr>
              <a:t>, by Columbia GSAPP, 2014, CC BY 2.0, via Flickr</a:t>
            </a:r>
            <a:endParaRPr lang="en-GB" sz="800" dirty="0">
              <a:latin typeface="Calibri"/>
              <a:cs typeface="Calibri"/>
            </a:endParaRPr>
          </a:p>
        </p:txBody>
      </p:sp>
    </p:spTree>
    <p:extLst>
      <p:ext uri="{BB962C8B-B14F-4D97-AF65-F5344CB8AC3E}">
        <p14:creationId xmlns:p14="http://schemas.microsoft.com/office/powerpoint/2010/main" val="94288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GB" dirty="0"/>
              <a:t>Agonism and antagonism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6"/>
            <a:ext cx="10511782" cy="3703351"/>
          </a:xfrm>
          <a:solidFill>
            <a:schemeClr val="bg1">
              <a:lumMod val="85000"/>
            </a:schemeClr>
          </a:solidFill>
        </p:spPr>
        <p:txBody>
          <a:bodyPr anchor="t">
            <a:normAutofit/>
          </a:bodyPr>
          <a:lstStyle/>
          <a:p>
            <a:pPr marL="0" indent="0">
              <a:buNone/>
            </a:pPr>
            <a:r>
              <a:rPr lang="en-GB" dirty="0">
                <a:solidFill>
                  <a:srgbClr val="000000"/>
                </a:solidFill>
              </a:rPr>
              <a:t>‘</a:t>
            </a:r>
            <a:r>
              <a:rPr lang="en-GB" dirty="0"/>
              <a:t>[Democratic politics] presupposes that the “other” is no longer seen as an enemy to be destroyed, but as an “adversary”, i.e., somebody with whose ideas we are going to struggle but whose right to defend those ideas we will not put into question. […] An adversary is a legitimate enemy, an enemy with whom we have in common a shared adhesion to the ethico-political principles of democracy. […] We could say</a:t>
            </a:r>
            <a:r>
              <a:rPr lang="en-GB" b="1" dirty="0"/>
              <a:t> that the aim of democratic politics is to transform an “antagonism” into an “agonism.</a:t>
            </a:r>
            <a:r>
              <a:rPr lang="en-GB" dirty="0"/>
              <a:t>”’</a:t>
            </a:r>
            <a:endParaRPr lang="en-GB" dirty="0">
              <a:solidFill>
                <a:srgbClr val="000000"/>
              </a:solidFill>
            </a:endParaRPr>
          </a:p>
          <a:p>
            <a:pPr marL="0" indent="0" algn="r">
              <a:buNone/>
            </a:pPr>
            <a:r>
              <a:rPr lang="en-GB" sz="2400" dirty="0">
                <a:solidFill>
                  <a:srgbClr val="000000"/>
                </a:solidFill>
              </a:rPr>
              <a:t>Chantal Mouffe (1999, p.755</a:t>
            </a:r>
            <a:r>
              <a:rPr lang="en-GB" sz="2400" dirty="0"/>
              <a:t>)</a:t>
            </a:r>
            <a:endParaRPr lang="en-GB" sz="2400" dirty="0">
              <a:solidFill>
                <a:srgbClr val="000000"/>
              </a:solidFill>
            </a:endParaRPr>
          </a:p>
        </p:txBody>
      </p:sp>
    </p:spTree>
    <p:extLst>
      <p:ext uri="{BB962C8B-B14F-4D97-AF65-F5344CB8AC3E}">
        <p14:creationId xmlns:p14="http://schemas.microsoft.com/office/powerpoint/2010/main" val="396808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Recap of last week</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Democratic theory has traditionally assumed that the fate of a society is largely is in its own hands</a:t>
            </a:r>
          </a:p>
          <a:p>
            <a:r>
              <a:rPr lang="en-GB" dirty="0"/>
              <a:t>The nature of the international system and globalisation raise doubts about this assumption</a:t>
            </a:r>
          </a:p>
          <a:p>
            <a:r>
              <a:rPr lang="en-GB" dirty="0"/>
              <a:t>Theories of cosmopolitan democracy </a:t>
            </a:r>
            <a:r>
              <a:rPr lang="nl-NL" dirty="0"/>
              <a:t>advocate </a:t>
            </a:r>
            <a:r>
              <a:rPr lang="en-GB" dirty="0"/>
              <a:t>extending and deepening democracy beyond the state</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22967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Against deliberative democracy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For Mouffe and others, deliberative democracy is the latest attempt by liberals to suppress political conflict</a:t>
            </a:r>
          </a:p>
          <a:p>
            <a:r>
              <a:rPr lang="en-GB" dirty="0"/>
              <a:t>Due to the pervasiveness of power relations, agonistic pluralists question the possibility of free, unconstrained public deliberation leading to rational decisions on political questions</a:t>
            </a:r>
          </a:p>
          <a:p>
            <a:r>
              <a:rPr lang="en-GB" dirty="0"/>
              <a:t>At best, what can be achieved is a temporary </a:t>
            </a:r>
            <a:r>
              <a:rPr lang="en-GB" b="1" dirty="0"/>
              <a:t>‘conflictual consensus’</a:t>
            </a:r>
            <a:r>
              <a:rPr lang="en-GB" dirty="0"/>
              <a:t> between political adversaries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08340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Populism and the future of democracy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Mouffe (1999, p.756) originally argued that the survival of democracy ‘depends on collective identities forming around clearly differentiated positions’, that is, a clear left-right opposition</a:t>
            </a:r>
          </a:p>
          <a:p>
            <a:r>
              <a:rPr lang="en-GB" dirty="0"/>
              <a:t>More recently, she has advocated </a:t>
            </a:r>
            <a:r>
              <a:rPr lang="en-GB" b="1" dirty="0"/>
              <a:t>left-wing populism </a:t>
            </a:r>
            <a:r>
              <a:rPr lang="en-GB" dirty="0"/>
              <a:t>to counter right-wing populism (Mouffe, </a:t>
            </a:r>
            <a:r>
              <a:rPr lang="en-GB" i="1" dirty="0"/>
              <a:t>For a Left Populism</a:t>
            </a:r>
            <a:r>
              <a:rPr lang="en-GB" dirty="0"/>
              <a:t>, 2018)</a:t>
            </a:r>
          </a:p>
          <a:p>
            <a:r>
              <a:rPr lang="en-GB" dirty="0"/>
              <a:t>In her view, the left must provide an alternative (non-xenophobic) conception of ‘the people’ and the ‘establishment’ to mobilise popular support</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08340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Summary and discussion</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214219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21978"/>
          </a:xfrm>
        </p:spPr>
        <p:txBody>
          <a:bodyPr vert="horz" lIns="91440" tIns="45720" rIns="91440" bIns="45720" rtlCol="0" anchor="t">
            <a:normAutofit/>
          </a:bodyPr>
          <a:lstStyle/>
          <a:p>
            <a:r>
              <a:rPr lang="en-GB" dirty="0"/>
              <a:t>Public deliberation has always played some role in democratic theory and practice</a:t>
            </a:r>
          </a:p>
          <a:p>
            <a:r>
              <a:rPr lang="en-GB" dirty="0"/>
              <a:t>Deliberative democrats argue that public justification and debate can enhance the quality and legitimacy of decision-making in modern liberal democracies</a:t>
            </a:r>
          </a:p>
          <a:p>
            <a:r>
              <a:rPr lang="en-GB" dirty="0"/>
              <a:t>Agonistic or radical pluralists are critical of deliberative democracy, and highlight positive aspects of certain forms of political conflict (possibly including populist politics)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33659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Discussion questions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9"/>
            <a:ext cx="10515600" cy="2774952"/>
          </a:xfrm>
          <a:solidFill>
            <a:schemeClr val="accent4">
              <a:lumMod val="60000"/>
              <a:lumOff val="40000"/>
            </a:schemeClr>
          </a:solidFill>
        </p:spPr>
        <p:txBody>
          <a:bodyPr anchor="t">
            <a:normAutofit/>
          </a:bodyPr>
          <a:lstStyle/>
          <a:p>
            <a:pPr marL="514350" lvl="0" indent="-514350">
              <a:buFont typeface="+mj-lt"/>
              <a:buAutoNum type="arabicPeriod"/>
            </a:pPr>
            <a:r>
              <a:rPr lang="en-US" dirty="0"/>
              <a:t>How do Gutman and Thompson (2004, pp.1-7) use the example of the Iraq War to illustrate the main features and potential of deliberative democracy?</a:t>
            </a:r>
          </a:p>
          <a:p>
            <a:pPr marL="514350" lvl="0" indent="-514350">
              <a:buFont typeface="+mj-lt"/>
              <a:buAutoNum type="arabicPeriod"/>
            </a:pPr>
            <a:r>
              <a:rPr lang="en-US" dirty="0"/>
              <a:t>How democratic is deliberation? What purposes does it serve?</a:t>
            </a:r>
          </a:p>
          <a:p>
            <a:pPr marL="514350" lvl="0" indent="-514350">
              <a:buFont typeface="+mj-lt"/>
              <a:buAutoNum type="arabicPeriod"/>
            </a:pPr>
            <a:r>
              <a:rPr lang="en-US" dirty="0"/>
              <a:t>Do you think that deliberative democracy or agonistic pluralism can help to address the challenges facing democracies today?</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3184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Reference list</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vert="horz" lIns="91440" tIns="45720" rIns="91440" bIns="45720" rtlCol="0" anchor="t">
            <a:normAutofit/>
          </a:bodyPr>
          <a:lstStyle/>
          <a:p>
            <a:pPr marL="0" indent="0">
              <a:buNone/>
            </a:pPr>
            <a:r>
              <a:rPr lang="en-GB" sz="2400" dirty="0" err="1"/>
              <a:t>Gutmann</a:t>
            </a:r>
            <a:r>
              <a:rPr lang="en-GB" sz="2400" dirty="0"/>
              <a:t>, A. and Thompson, D., 2004. What Deliberative Democracy Means. In: </a:t>
            </a:r>
            <a:r>
              <a:rPr lang="en-GB" sz="2400" i="1" dirty="0"/>
              <a:t>Why Deliberative Democracy</a:t>
            </a:r>
            <a:r>
              <a:rPr lang="en-GB" sz="2400" dirty="0"/>
              <a:t>? Princeton: Princeton University Press. Ch. 1, especially pp.1-21.</a:t>
            </a:r>
          </a:p>
          <a:p>
            <a:pPr marL="0" indent="0">
              <a:buNone/>
            </a:pPr>
            <a:r>
              <a:rPr lang="en-GB" sz="2400" dirty="0"/>
              <a:t>Held, D., 2006. Deliberative Democracy and the Defence of the Public Realm. In: </a:t>
            </a:r>
            <a:r>
              <a:rPr lang="en-GB" sz="2400" i="1" dirty="0"/>
              <a:t>Models of Democracy</a:t>
            </a:r>
            <a:r>
              <a:rPr lang="en-GB" sz="2400" dirty="0"/>
              <a:t>. 3rd ed. Cambridge: Polity. Ch. 9.</a:t>
            </a:r>
          </a:p>
          <a:p>
            <a:pPr marL="0" indent="0">
              <a:buNone/>
            </a:pPr>
            <a:r>
              <a:rPr lang="en-GB" sz="2400" dirty="0"/>
              <a:t>Mouffe, C., 1999. Deliberative Democracy or Agonistic Pluralism? </a:t>
            </a:r>
            <a:r>
              <a:rPr lang="en-GB" sz="2400" i="1" dirty="0"/>
              <a:t>Social Research</a:t>
            </a:r>
            <a:r>
              <a:rPr lang="en-GB" sz="2400" dirty="0"/>
              <a:t>, 66(3), pp. 745-758.</a:t>
            </a:r>
          </a:p>
          <a:p>
            <a:pPr marL="0" indent="0">
              <a:buNone/>
            </a:pPr>
            <a:r>
              <a:rPr lang="en-GB" sz="2400" dirty="0"/>
              <a:t>Mouffe, C., 2018. </a:t>
            </a:r>
            <a:r>
              <a:rPr lang="en-GB" sz="2400" i="1" dirty="0"/>
              <a:t>F</a:t>
            </a:r>
            <a:r>
              <a:rPr lang="en-US" sz="2400" i="1" dirty="0"/>
              <a:t>o</a:t>
            </a:r>
            <a:r>
              <a:rPr lang="en-GB" sz="2400" i="1" dirty="0"/>
              <a:t>r a Left Populism</a:t>
            </a:r>
            <a:r>
              <a:rPr lang="en-GB" sz="2400" dirty="0"/>
              <a:t>. London: Verso.</a:t>
            </a:r>
          </a:p>
          <a:p>
            <a:pPr marL="0" indent="0">
              <a:buNone/>
            </a:pPr>
            <a:r>
              <a:rPr lang="en-GB" sz="2400" dirty="0"/>
              <a:t>Young, I.M., 2001. Activist Challenges to Deliberative Democracy. </a:t>
            </a:r>
            <a:r>
              <a:rPr lang="en-GB" sz="2400" i="1" dirty="0"/>
              <a:t>Political Theory </a:t>
            </a:r>
            <a:r>
              <a:rPr lang="en-GB" sz="2400" dirty="0"/>
              <a:t>29(5), pp. 670-690.</a:t>
            </a:r>
          </a:p>
          <a:p>
            <a:pPr marL="0" indent="0">
              <a:buNone/>
            </a:pPr>
            <a:endParaRPr lang="en-GB" sz="24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8021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pic>
        <p:nvPicPr>
          <p:cNvPr id="7" name="Picture 6" descr="640px-CC_BY-SA_3.0.png">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2090" y="4872592"/>
            <a:ext cx="1807821" cy="638387"/>
          </a:xfrm>
          <a:prstGeom prst="rect">
            <a:avLst/>
          </a:prstGeom>
        </p:spPr>
      </p:pic>
      <p:sp>
        <p:nvSpPr>
          <p:cNvPr id="9" name="Content Placeholder 2">
            <a:extLst>
              <a:ext uri="{FF2B5EF4-FFF2-40B4-BE49-F238E27FC236}">
                <a16:creationId xmlns:a16="http://schemas.microsoft.com/office/drawing/2014/main" id="{B239E2EB-60D9-BB4C-A3A8-5EE58407F4BD}"/>
              </a:ext>
            </a:extLst>
          </p:cNvPr>
          <p:cNvSpPr txBox="1">
            <a:spLocks/>
          </p:cNvSpPr>
          <p:nvPr/>
        </p:nvSpPr>
        <p:spPr>
          <a:xfrm>
            <a:off x="838200" y="2208917"/>
            <a:ext cx="10515600" cy="3308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2400" dirty="0"/>
              <a:t>This presentation is an Open Educational Resource. It was originally created for a lifelong learning course (SCQF level 7) at the Centre for Open Learning. </a:t>
            </a:r>
            <a:r>
              <a:rPr lang="en-US" sz="2400" dirty="0"/>
              <a:t>You are free to use, share, and adapt this work.</a:t>
            </a:r>
            <a:r>
              <a:rPr lang="en-GB" sz="2400" dirty="0"/>
              <a:t> </a:t>
            </a:r>
            <a:r>
              <a:rPr lang="en-US" sz="2400" dirty="0"/>
              <a:t>To view a copy of the license, visit https://</a:t>
            </a:r>
            <a:r>
              <a:rPr lang="en-US" sz="2400" dirty="0" err="1"/>
              <a:t>creativecommons.org</a:t>
            </a:r>
            <a:r>
              <a:rPr lang="en-US" sz="2400" dirty="0"/>
              <a:t>/licenses/by-</a:t>
            </a:r>
            <a:r>
              <a:rPr lang="en-US" sz="2400" dirty="0" err="1"/>
              <a:t>sa</a:t>
            </a:r>
            <a:r>
              <a:rPr lang="en-US" sz="2400" dirty="0"/>
              <a:t>/4.0/</a:t>
            </a:r>
            <a:endParaRPr lang="en-GB" sz="2400" dirty="0"/>
          </a:p>
          <a:p>
            <a:pPr marL="0" indent="0" algn="ctr">
              <a:spcBef>
                <a:spcPts val="600"/>
              </a:spcBef>
              <a:buNone/>
            </a:pPr>
            <a:endParaRPr lang="en-GB" sz="2400" dirty="0"/>
          </a:p>
          <a:p>
            <a:pPr marL="0" indent="0" algn="ctr">
              <a:spcBef>
                <a:spcPts val="600"/>
              </a:spcBef>
              <a:buNone/>
            </a:pPr>
            <a:r>
              <a:rPr lang="en-GB" sz="2400" dirty="0"/>
              <a:t>© Max Jaede, University of Edinburgh, 2020, CC BY-SA 4.0</a:t>
            </a:r>
          </a:p>
          <a:p>
            <a:pPr marL="0" indent="0" algn="ctr">
              <a:spcBef>
                <a:spcPts val="600"/>
              </a:spcBef>
              <a:buNone/>
            </a:pPr>
            <a:endParaRPr lang="en-GB" sz="2400" dirty="0"/>
          </a:p>
        </p:txBody>
      </p:sp>
    </p:spTree>
    <p:extLst>
      <p:ext uri="{BB962C8B-B14F-4D97-AF65-F5344CB8AC3E}">
        <p14:creationId xmlns:p14="http://schemas.microsoft.com/office/powerpoint/2010/main" val="2251709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6F58-A88E-2A40-9A52-E6C3C2039A3D}"/>
              </a:ext>
            </a:extLst>
          </p:cNvPr>
          <p:cNvSpPr>
            <a:spLocks noGrp="1"/>
          </p:cNvSpPr>
          <p:nvPr>
            <p:ph type="ctrTitle"/>
          </p:nvPr>
        </p:nvSpPr>
        <p:spPr>
          <a:xfrm>
            <a:off x="362471" y="532435"/>
            <a:ext cx="8976082" cy="4328932"/>
          </a:xfrm>
        </p:spPr>
        <p:txBody>
          <a:bodyPr>
            <a:noAutofit/>
          </a:bodyPr>
          <a:lstStyle/>
          <a:p>
            <a:pPr algn="l"/>
            <a:r>
              <a:rPr lang="en-US" sz="2400" dirty="0">
                <a:solidFill>
                  <a:schemeClr val="bg1"/>
                </a:solidFill>
              </a:rPr>
              <a:t>Centre for Open Learning</a:t>
            </a:r>
            <a:br>
              <a:rPr lang="en-US" sz="2400" dirty="0">
                <a:solidFill>
                  <a:schemeClr val="bg1"/>
                </a:solidFill>
              </a:rPr>
            </a:br>
            <a:r>
              <a:rPr lang="en-US" sz="2400" dirty="0">
                <a:solidFill>
                  <a:schemeClr val="bg1"/>
                </a:solidFill>
              </a:rPr>
              <a:t>The University of Edinburgh</a:t>
            </a:r>
            <a:br>
              <a:rPr lang="en-US" sz="2400" dirty="0">
                <a:solidFill>
                  <a:schemeClr val="bg1"/>
                </a:solidFill>
              </a:rPr>
            </a:br>
            <a:r>
              <a:rPr lang="en-US" sz="2400" dirty="0">
                <a:solidFill>
                  <a:schemeClr val="bg1"/>
                </a:solidFill>
              </a:rPr>
              <a:t>Paterson’s Land</a:t>
            </a:r>
            <a:br>
              <a:rPr lang="en-US" sz="2400" dirty="0">
                <a:solidFill>
                  <a:schemeClr val="bg1"/>
                </a:solidFill>
              </a:rPr>
            </a:br>
            <a:r>
              <a:rPr lang="en-US" sz="2400" dirty="0">
                <a:solidFill>
                  <a:schemeClr val="bg1"/>
                </a:solidFill>
              </a:rPr>
              <a:t>Holyrood Road</a:t>
            </a:r>
            <a:br>
              <a:rPr lang="en-US" sz="2400" dirty="0">
                <a:solidFill>
                  <a:schemeClr val="bg1"/>
                </a:solidFill>
              </a:rPr>
            </a:br>
            <a:r>
              <a:rPr lang="en-US" sz="2400" dirty="0">
                <a:solidFill>
                  <a:schemeClr val="bg1"/>
                </a:solidFill>
              </a:rPr>
              <a:t>Edinburgh EH8 8AQ</a:t>
            </a:r>
            <a:br>
              <a:rPr lang="en-US" sz="2400" dirty="0">
                <a:solidFill>
                  <a:schemeClr val="bg1"/>
                </a:solidFill>
              </a:rPr>
            </a:br>
            <a:br>
              <a:rPr lang="en-US" sz="2400" dirty="0">
                <a:solidFill>
                  <a:schemeClr val="bg1"/>
                </a:solidFill>
              </a:rPr>
            </a:br>
            <a:r>
              <a:rPr lang="en-US" sz="2400" dirty="0">
                <a:solidFill>
                  <a:schemeClr val="bg1"/>
                </a:solidFill>
              </a:rPr>
              <a:t>T: 0131 6504400</a:t>
            </a:r>
            <a:br>
              <a:rPr lang="en-US" sz="2400" dirty="0">
                <a:solidFill>
                  <a:schemeClr val="bg1"/>
                </a:solidFill>
              </a:rPr>
            </a:br>
            <a:r>
              <a:rPr lang="en-US" sz="2400" dirty="0">
                <a:solidFill>
                  <a:schemeClr val="bg1"/>
                </a:solidFill>
              </a:rPr>
              <a:t>E: col@ed.ac.uk</a:t>
            </a:r>
            <a:br>
              <a:rPr lang="en-US" sz="2400" dirty="0">
                <a:solidFill>
                  <a:schemeClr val="bg1"/>
                </a:solidFill>
              </a:rPr>
            </a:br>
            <a:r>
              <a:rPr lang="en-US" sz="2400" dirty="0">
                <a:solidFill>
                  <a:schemeClr val="bg1"/>
                </a:solidFill>
              </a:rPr>
              <a:t>W: </a:t>
            </a:r>
            <a:r>
              <a:rPr lang="en-US" sz="2400" dirty="0">
                <a:solidFill>
                  <a:schemeClr val="bg1"/>
                </a:solidFill>
                <a:hlinkClick r:id="rId3"/>
              </a:rPr>
              <a:t>www.ed.ac.uk/open-learning</a:t>
            </a:r>
            <a:br>
              <a:rPr lang="en-US" sz="2400" dirty="0">
                <a:solidFill>
                  <a:schemeClr val="bg1"/>
                </a:solidFill>
              </a:rPr>
            </a:br>
            <a:br>
              <a:rPr lang="en-US" sz="2400" dirty="0">
                <a:solidFill>
                  <a:schemeClr val="bg1"/>
                </a:solidFill>
              </a:rPr>
            </a:br>
            <a:r>
              <a:rPr lang="en-US" sz="2400" dirty="0">
                <a:solidFill>
                  <a:schemeClr val="bg1"/>
                </a:solidFill>
              </a:rPr>
              <a:t>Facebook: </a:t>
            </a:r>
            <a:r>
              <a:rPr lang="en-US" sz="2400" dirty="0">
                <a:solidFill>
                  <a:schemeClr val="bg1"/>
                </a:solidFill>
                <a:hlinkClick r:id="rId4"/>
              </a:rPr>
              <a:t>www.facebook.com/uoeshortcourses</a:t>
            </a:r>
            <a:br>
              <a:rPr lang="en-US" sz="2400" dirty="0">
                <a:solidFill>
                  <a:schemeClr val="bg1"/>
                </a:solidFill>
              </a:rPr>
            </a:br>
            <a:r>
              <a:rPr lang="en-US" sz="2400" dirty="0">
                <a:solidFill>
                  <a:schemeClr val="bg1"/>
                </a:solidFill>
              </a:rPr>
              <a:t>Twitter: </a:t>
            </a:r>
            <a:r>
              <a:rPr lang="en-US" sz="2400" dirty="0">
                <a:solidFill>
                  <a:schemeClr val="bg1"/>
                </a:solidFill>
                <a:hlinkClick r:id="rId5"/>
              </a:rPr>
              <a:t>www.twitter.com/uoeshortcourses</a:t>
            </a:r>
            <a:endParaRPr lang="en-US" sz="2400" dirty="0">
              <a:solidFill>
                <a:schemeClr val="bg1"/>
              </a:solidFill>
            </a:endParaRPr>
          </a:p>
        </p:txBody>
      </p:sp>
      <p:pic>
        <p:nvPicPr>
          <p:cNvPr id="10" name="Content Placeholder 8">
            <a:extLst>
              <a:ext uri="{FF2B5EF4-FFF2-40B4-BE49-F238E27FC236}">
                <a16:creationId xmlns:a16="http://schemas.microsoft.com/office/drawing/2014/main" id="{672B5856-124A-A44F-9FE1-648AA8DCDE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2471" y="5266481"/>
            <a:ext cx="5676622" cy="1285273"/>
          </a:xfrm>
          <a:prstGeom prst="rect">
            <a:avLst/>
          </a:prstGeom>
        </p:spPr>
      </p:pic>
    </p:spTree>
    <p:extLst>
      <p:ext uri="{BB962C8B-B14F-4D97-AF65-F5344CB8AC3E}">
        <p14:creationId xmlns:p14="http://schemas.microsoft.com/office/powerpoint/2010/main" val="61460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Outline of this class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 challenges facing modern democracies</a:t>
            </a:r>
          </a:p>
          <a:p>
            <a:r>
              <a:rPr lang="en-GB" dirty="0"/>
              <a:t>Theories of deliberative democracy</a:t>
            </a:r>
          </a:p>
          <a:p>
            <a:r>
              <a:rPr lang="en-GB" dirty="0"/>
              <a:t>Theories of agonistic pluralism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41346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The challenges facing modern democracies</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96972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606762" y="1283528"/>
            <a:ext cx="3851192" cy="4915640"/>
          </a:xfrm>
        </p:spPr>
        <p:txBody>
          <a:bodyPr>
            <a:normAutofit/>
          </a:bodyPr>
          <a:lstStyle/>
          <a:p>
            <a:r>
              <a:rPr lang="en-GB" sz="3600" dirty="0"/>
              <a:t>Moral conflict</a:t>
            </a:r>
            <a:br>
              <a:rPr lang="en-GB" sz="3600" dirty="0"/>
            </a:br>
            <a:br>
              <a:rPr lang="en-GB" sz="1800" dirty="0"/>
            </a:br>
            <a:r>
              <a:rPr lang="en-GB" sz="1800" dirty="0"/>
              <a:t>In western societies, individuals and groups disagree on a number of deeply held moral values. These concern issues such as abortion, marriage, gender norms, the family, and religion. Liberal democracies are often faced with a dilemma between tolerating alternative ways of life and promoting equality and individual rights.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10" name="TextBox 9"/>
          <p:cNvSpPr txBox="1"/>
          <p:nvPr/>
        </p:nvSpPr>
        <p:spPr>
          <a:xfrm>
            <a:off x="621791" y="6047778"/>
            <a:ext cx="6466025" cy="461665"/>
          </a:xfrm>
          <a:prstGeom prst="rect">
            <a:avLst/>
          </a:prstGeom>
          <a:noFill/>
        </p:spPr>
        <p:txBody>
          <a:bodyPr wrap="square" rtlCol="0">
            <a:spAutoFit/>
          </a:bodyPr>
          <a:lstStyle/>
          <a:p>
            <a:r>
              <a:rPr lang="en-GB" sz="1200" dirty="0"/>
              <a:t>2013 March for Life, by American Life League, CC BY-NC 2.0, https://</a:t>
            </a:r>
            <a:r>
              <a:rPr lang="en-GB" sz="1200" dirty="0" err="1"/>
              <a:t>www.flickr.com</a:t>
            </a:r>
            <a:r>
              <a:rPr lang="en-GB" sz="1200" dirty="0"/>
              <a:t>/photos/</a:t>
            </a:r>
            <a:r>
              <a:rPr lang="en-GB" sz="1200" dirty="0" err="1"/>
              <a:t>americanlifeleague</a:t>
            </a:r>
            <a:r>
              <a:rPr lang="en-GB" sz="1200" dirty="0"/>
              <a:t>/8429292177</a:t>
            </a:r>
          </a:p>
        </p:txBody>
      </p:sp>
      <p:pic>
        <p:nvPicPr>
          <p:cNvPr id="8" name="Picture 7" descr="8429292177_2a93f564af_k.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491" y="1612789"/>
            <a:ext cx="6404982" cy="4436180"/>
          </a:xfrm>
          <a:prstGeom prst="rect">
            <a:avLst/>
          </a:prstGeom>
        </p:spPr>
      </p:pic>
    </p:spTree>
    <p:extLst>
      <p:ext uri="{BB962C8B-B14F-4D97-AF65-F5344CB8AC3E}">
        <p14:creationId xmlns:p14="http://schemas.microsoft.com/office/powerpoint/2010/main" val="55594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606762" y="1283528"/>
            <a:ext cx="3851192" cy="4915640"/>
          </a:xfrm>
        </p:spPr>
        <p:txBody>
          <a:bodyPr>
            <a:normAutofit/>
          </a:bodyPr>
          <a:lstStyle/>
          <a:p>
            <a:r>
              <a:rPr lang="en-GB" sz="3600" dirty="0"/>
              <a:t>Global capitalism in crisis</a:t>
            </a:r>
            <a:br>
              <a:rPr lang="en-GB" sz="3600" dirty="0"/>
            </a:br>
            <a:r>
              <a:rPr lang="en-GB" sz="1800" dirty="0"/>
              <a:t> </a:t>
            </a:r>
            <a:br>
              <a:rPr lang="en-GB" sz="1800" dirty="0"/>
            </a:br>
            <a:r>
              <a:rPr lang="en-GB" sz="1800" dirty="0"/>
              <a:t>After the end of the Cold War, most political actors agreed that there is no alternative to global capitalism. </a:t>
            </a:r>
            <a:r>
              <a:rPr lang="de-DE" sz="1800" dirty="0"/>
              <a:t>T</a:t>
            </a:r>
            <a:r>
              <a:rPr lang="en-GB" sz="1800" dirty="0"/>
              <a:t>he decade after the </a:t>
            </a:r>
            <a:r>
              <a:rPr lang="en-US" sz="1800" dirty="0"/>
              <a:t>financial crisis of 2007–08 has seen </a:t>
            </a:r>
            <a:r>
              <a:rPr lang="en-GB" sz="1800" dirty="0"/>
              <a:t>a rejection of neoliberal policies in light of social and environmental concerns, as well as </a:t>
            </a:r>
            <a:r>
              <a:rPr lang="en-US" sz="1800" dirty="0"/>
              <a:t>a</a:t>
            </a:r>
            <a:r>
              <a:rPr lang="en-GB" sz="1800" dirty="0"/>
              <a:t> resurgence of economic nationalism.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10" name="TextBox 9"/>
          <p:cNvSpPr txBox="1"/>
          <p:nvPr/>
        </p:nvSpPr>
        <p:spPr>
          <a:xfrm>
            <a:off x="621791" y="6047778"/>
            <a:ext cx="6466025" cy="461665"/>
          </a:xfrm>
          <a:prstGeom prst="rect">
            <a:avLst/>
          </a:prstGeom>
          <a:noFill/>
        </p:spPr>
        <p:txBody>
          <a:bodyPr wrap="square" rtlCol="0">
            <a:spAutoFit/>
          </a:bodyPr>
          <a:lstStyle/>
          <a:p>
            <a:r>
              <a:rPr lang="en-US" sz="1200" dirty="0"/>
              <a:t>Capitalism Isn’t Working, by </a:t>
            </a:r>
            <a:r>
              <a:rPr lang="fr-FR" sz="1200" dirty="0"/>
              <a:t>J. </a:t>
            </a:r>
            <a:r>
              <a:rPr lang="fr-FR" sz="1200" dirty="0" err="1"/>
              <a:t>MItchell</a:t>
            </a:r>
            <a:r>
              <a:rPr lang="en-US" sz="1200" dirty="0"/>
              <a:t>, 2011, </a:t>
            </a:r>
            <a:r>
              <a:rPr lang="tr-TR" sz="1200" dirty="0"/>
              <a:t>CC BY-SA 2.0</a:t>
            </a:r>
            <a:r>
              <a:rPr lang="en-US" sz="1200" dirty="0"/>
              <a:t>, https://</a:t>
            </a:r>
            <a:r>
              <a:rPr lang="en-US" sz="1200" dirty="0" err="1"/>
              <a:t>www.flickr.com</a:t>
            </a:r>
            <a:r>
              <a:rPr lang="en-US" sz="1200" dirty="0"/>
              <a:t>/photos/</a:t>
            </a:r>
            <a:r>
              <a:rPr lang="en-US" sz="1200" dirty="0" err="1"/>
              <a:t>jamesmitchell</a:t>
            </a:r>
            <a:r>
              <a:rPr lang="en-US" sz="1200" dirty="0"/>
              <a:t>/6273922558</a:t>
            </a:r>
          </a:p>
        </p:txBody>
      </p:sp>
      <p:pic>
        <p:nvPicPr>
          <p:cNvPr id="7" name="Picture 6" descr="6273922558_be6d1c851a_k.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147" y="1611236"/>
            <a:ext cx="6391326" cy="4437103"/>
          </a:xfrm>
          <a:prstGeom prst="rect">
            <a:avLst/>
          </a:prstGeom>
        </p:spPr>
      </p:pic>
    </p:spTree>
    <p:extLst>
      <p:ext uri="{BB962C8B-B14F-4D97-AF65-F5344CB8AC3E}">
        <p14:creationId xmlns:p14="http://schemas.microsoft.com/office/powerpoint/2010/main" val="330915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606762" y="1283528"/>
            <a:ext cx="3851192" cy="4915640"/>
          </a:xfrm>
        </p:spPr>
        <p:txBody>
          <a:bodyPr>
            <a:normAutofit/>
          </a:bodyPr>
          <a:lstStyle/>
          <a:p>
            <a:r>
              <a:rPr lang="en-GB" sz="3600" dirty="0"/>
              <a:t>Populism</a:t>
            </a:r>
            <a:br>
              <a:rPr lang="en-GB" sz="3600" dirty="0"/>
            </a:br>
            <a:r>
              <a:rPr lang="en-GB" sz="1800" dirty="0"/>
              <a:t> </a:t>
            </a:r>
            <a:br>
              <a:rPr lang="en-GB" sz="1800" dirty="0"/>
            </a:br>
            <a:r>
              <a:rPr lang="en-GB" sz="1800" dirty="0"/>
              <a:t>We are experiencing a wave of ‘populism’. This term is used (often pejoratively) </a:t>
            </a:r>
            <a:r>
              <a:rPr lang="en-US" sz="1800" dirty="0"/>
              <a:t>to describe </a:t>
            </a:r>
            <a:r>
              <a:rPr lang="en-GB" sz="1800" dirty="0"/>
              <a:t>a style of politics which pitches </a:t>
            </a:r>
            <a:r>
              <a:rPr lang="en-US" sz="1800" dirty="0"/>
              <a:t>‘we the people’ – embodied in a leader who expresses their supposedly unified will – against a ‘corrupt elite’. </a:t>
            </a:r>
            <a:r>
              <a:rPr lang="en-GB" sz="1800" dirty="0"/>
              <a:t>Populism is often seen as a threat to liberal democracy, though some also consider it to be a corrective to the ‘depoliticising’ tendencies in liberal constitutionalism.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10" name="TextBox 9"/>
          <p:cNvSpPr txBox="1"/>
          <p:nvPr/>
        </p:nvSpPr>
        <p:spPr>
          <a:xfrm>
            <a:off x="621792" y="6047778"/>
            <a:ext cx="6506994" cy="461665"/>
          </a:xfrm>
          <a:prstGeom prst="rect">
            <a:avLst/>
          </a:prstGeom>
          <a:noFill/>
        </p:spPr>
        <p:txBody>
          <a:bodyPr wrap="square" rtlCol="0">
            <a:spAutoFit/>
          </a:bodyPr>
          <a:lstStyle/>
          <a:p>
            <a:r>
              <a:rPr lang="en-US" sz="1200" dirty="0"/>
              <a:t>Donald Trump Campaign Rally, by </a:t>
            </a:r>
            <a:r>
              <a:rPr lang="fr-FR" sz="1200" dirty="0"/>
              <a:t>G. </a:t>
            </a:r>
            <a:r>
              <a:rPr lang="fr-FR" sz="1200" dirty="0" err="1"/>
              <a:t>Skidmore</a:t>
            </a:r>
            <a:r>
              <a:rPr lang="en-US" sz="1200" dirty="0"/>
              <a:t>, 2016, </a:t>
            </a:r>
            <a:r>
              <a:rPr lang="tr-TR" sz="1200" dirty="0"/>
              <a:t>CC BY-SA 2.0</a:t>
            </a:r>
            <a:r>
              <a:rPr lang="en-US" sz="1200" dirty="0"/>
              <a:t>, https://</a:t>
            </a:r>
            <a:r>
              <a:rPr lang="en-US" sz="1200" dirty="0" err="1"/>
              <a:t>www.flickr.com</a:t>
            </a:r>
            <a:r>
              <a:rPr lang="en-US" sz="1200" dirty="0"/>
              <a:t>/photos/</a:t>
            </a:r>
            <a:r>
              <a:rPr lang="en-US" sz="1200" dirty="0" err="1"/>
              <a:t>gageskidmore</a:t>
            </a:r>
            <a:r>
              <a:rPr lang="en-US" sz="1200" dirty="0"/>
              <a:t>/25858555481/</a:t>
            </a:r>
          </a:p>
        </p:txBody>
      </p:sp>
      <p:pic>
        <p:nvPicPr>
          <p:cNvPr id="6" name="Picture 5" descr="25858555481_b84d9a9028_k.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145" y="1611237"/>
            <a:ext cx="6391327" cy="4441143"/>
          </a:xfrm>
          <a:prstGeom prst="rect">
            <a:avLst/>
          </a:prstGeom>
        </p:spPr>
      </p:pic>
    </p:spTree>
    <p:extLst>
      <p:ext uri="{BB962C8B-B14F-4D97-AF65-F5344CB8AC3E}">
        <p14:creationId xmlns:p14="http://schemas.microsoft.com/office/powerpoint/2010/main" val="141760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Theories of deliberative democracy</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42440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Theories of deliberative democracy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Deliberative democratic theories developed in response to perceived deficiencies in democratic practice, including:</a:t>
            </a:r>
          </a:p>
          <a:p>
            <a:pPr lvl="1"/>
            <a:r>
              <a:rPr lang="en-GB" sz="2800" b="1" dirty="0"/>
              <a:t>Poor quality of decision-making</a:t>
            </a:r>
            <a:r>
              <a:rPr lang="en-GB" sz="2800" dirty="0"/>
              <a:t>: short-sighted, ill-informed, and purely self-interested political decisions</a:t>
            </a:r>
          </a:p>
          <a:p>
            <a:pPr lvl="1"/>
            <a:r>
              <a:rPr lang="en-US" sz="2800" b="1" dirty="0"/>
              <a:t>Lack of legitimacy</a:t>
            </a:r>
            <a:r>
              <a:rPr lang="en-GB" sz="2800" dirty="0"/>
              <a:t>: </a:t>
            </a:r>
            <a:r>
              <a:rPr lang="en-US" sz="2800" dirty="0"/>
              <a:t>citizens’ non-participation and disinterest in the political process</a:t>
            </a:r>
          </a:p>
          <a:p>
            <a:r>
              <a:rPr lang="en-US" dirty="0"/>
              <a:t>These theories focus on the </a:t>
            </a:r>
            <a:r>
              <a:rPr lang="en-US" b="1" dirty="0"/>
              <a:t>formation of collective preferences through public deliberation</a:t>
            </a:r>
            <a:r>
              <a:rPr lang="en-US" dirty="0"/>
              <a:t>, as opposed to the mere aggregation of pre-existing individual preferences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2346233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E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74F06BD57ADF4D8A82C26B68AEB0D3" ma:contentTypeVersion="2" ma:contentTypeDescription="Create a new document." ma:contentTypeScope="" ma:versionID="29dddb068a1c07f0dccf54e963ae256f">
  <xsd:schema xmlns:xsd="http://www.w3.org/2001/XMLSchema" xmlns:xs="http://www.w3.org/2001/XMLSchema" xmlns:p="http://schemas.microsoft.com/office/2006/metadata/properties" xmlns:ns2="ccfcce87-18cc-4caf-a49f-00718ddbc375" targetNamespace="http://schemas.microsoft.com/office/2006/metadata/properties" ma:root="true" ma:fieldsID="8d03ff64236622e7e66df57f73a975a4" ns2:_="">
    <xsd:import namespace="ccfcce87-18cc-4caf-a49f-00718ddbc3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cce87-18cc-4caf-a49f-00718ddbc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E1357-0488-4988-AF60-FC6C892BA6E6}">
  <ds:schemaRefs>
    <ds:schemaRef ds:uri="http://schemas.microsoft.com/sharepoint/v3/contenttype/forms"/>
  </ds:schemaRefs>
</ds:datastoreItem>
</file>

<file path=customXml/itemProps2.xml><?xml version="1.0" encoding="utf-8"?>
<ds:datastoreItem xmlns:ds="http://schemas.openxmlformats.org/officeDocument/2006/customXml" ds:itemID="{140B1949-55D7-419A-B7E9-7A85CE9EE6A4}">
  <ds:schemaRefs>
    <ds:schemaRef ds:uri="http://www.w3.org/XML/1998/namespace"/>
    <ds:schemaRef ds:uri="http://schemas.microsoft.com/office/2006/documentManagement/types"/>
    <ds:schemaRef ds:uri="http://purl.org/dc/elements/1.1/"/>
    <ds:schemaRef ds:uri="ccfcce87-18cc-4caf-a49f-00718ddbc375"/>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0972875-40C9-44B8-B244-10C98370F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cce87-18cc-4caf-a49f-00718ddbc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4794</TotalTime>
  <Words>1733</Words>
  <Application>Microsoft Macintosh PowerPoint</Application>
  <PresentationFormat>Widescreen</PresentationFormat>
  <Paragraphs>88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Mangal</vt:lpstr>
      <vt:lpstr>Office Theme</vt:lpstr>
      <vt:lpstr>Democracy in Theory and Practice</vt:lpstr>
      <vt:lpstr>Recap of last week</vt:lpstr>
      <vt:lpstr>Outline of this class</vt:lpstr>
      <vt:lpstr>The challenges facing modern democracies</vt:lpstr>
      <vt:lpstr>Moral conflict  In western societies, individuals and groups disagree on a number of deeply held moral values. These concern issues such as abortion, marriage, gender norms, the family, and religion. Liberal democracies are often faced with a dilemma between tolerating alternative ways of life and promoting equality and individual rights.</vt:lpstr>
      <vt:lpstr>Global capitalism in crisis   After the end of the Cold War, most political actors agreed that there is no alternative to global capitalism. The decade after the financial crisis of 2007–08 has seen a rejection of neoliberal policies in light of social and environmental concerns, as well as a resurgence of economic nationalism.</vt:lpstr>
      <vt:lpstr>Populism   We are experiencing a wave of ‘populism’. This term is used (often pejoratively) to describe a style of politics which pitches ‘we the people’ – embodied in a leader who expresses their supposedly unified will – against a ‘corrupt elite’. Populism is often seen as a threat to liberal democracy, though some also consider it to be a corrective to the ‘depoliticising’ tendencies in liberal constitutionalism.</vt:lpstr>
      <vt:lpstr>Theories of deliberative democracy</vt:lpstr>
      <vt:lpstr>Theories of deliberative democracy</vt:lpstr>
      <vt:lpstr>Origins of deliberative democracy</vt:lpstr>
      <vt:lpstr>Habermas on rational discourse</vt:lpstr>
      <vt:lpstr>Deliberation under non-ideal conditions</vt:lpstr>
      <vt:lpstr>Examples of deliberative democracy</vt:lpstr>
      <vt:lpstr>Deliberation and ‘post-truth’ politics</vt:lpstr>
      <vt:lpstr>Deliberation and power inequalities</vt:lpstr>
      <vt:lpstr>Theories of agonistic pluralism</vt:lpstr>
      <vt:lpstr>Classical pluralism</vt:lpstr>
      <vt:lpstr>Agonistic pluralism</vt:lpstr>
      <vt:lpstr>Agonism and antagonism</vt:lpstr>
      <vt:lpstr>Against deliberative democracy</vt:lpstr>
      <vt:lpstr>Populism and the future of democracy</vt:lpstr>
      <vt:lpstr>Summary and discussion</vt:lpstr>
      <vt:lpstr>Summary</vt:lpstr>
      <vt:lpstr>Discussion questions</vt:lpstr>
      <vt:lpstr>Reference list</vt:lpstr>
      <vt:lpstr>PowerPoint Presentation</vt:lpstr>
      <vt:lpstr>Centre for Open Learning The University of Edinburgh Paterson’s Land Holyrood Road Edinburgh EH8 8AQ  T: 0131 6504400 E: col@ed.ac.uk W: www.ed.ac.uk/open-learning  Facebook: www.facebook.com/uoeshortcourses Twitter: www.twitter.com/uoeshortcourses</vt:lpstr>
    </vt:vector>
  </TitlesOfParts>
  <Company>University of Edinburgh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Jenny</dc:creator>
  <cp:lastModifiedBy>CAMPBELL Lorna</cp:lastModifiedBy>
  <cp:revision>3414</cp:revision>
  <dcterms:created xsi:type="dcterms:W3CDTF">2017-12-12T15:18:38Z</dcterms:created>
  <dcterms:modified xsi:type="dcterms:W3CDTF">2020-02-19T15:02:58Z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0x010100CA74F06BD57ADF4D8A82C26B68AEB0D3</vt:lpwstr>
  </property>
</Properties>
</file>