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6" r:id="rId5"/>
    <p:sldId id="284" r:id="rId6"/>
    <p:sldId id="283" r:id="rId7"/>
    <p:sldId id="341" r:id="rId8"/>
    <p:sldId id="418" r:id="rId9"/>
    <p:sldId id="450" r:id="rId10"/>
    <p:sldId id="451" r:id="rId11"/>
    <p:sldId id="419" r:id="rId12"/>
    <p:sldId id="455" r:id="rId13"/>
    <p:sldId id="442" r:id="rId14"/>
    <p:sldId id="443" r:id="rId15"/>
    <p:sldId id="457" r:id="rId16"/>
    <p:sldId id="456" r:id="rId17"/>
    <p:sldId id="458" r:id="rId18"/>
    <p:sldId id="444" r:id="rId19"/>
    <p:sldId id="445" r:id="rId20"/>
    <p:sldId id="461" r:id="rId21"/>
    <p:sldId id="453" r:id="rId22"/>
    <p:sldId id="462" r:id="rId23"/>
    <p:sldId id="446" r:id="rId24"/>
    <p:sldId id="463" r:id="rId25"/>
    <p:sldId id="459" r:id="rId26"/>
    <p:sldId id="454" r:id="rId27"/>
    <p:sldId id="340" r:id="rId28"/>
    <p:sldId id="312" r:id="rId29"/>
    <p:sldId id="313" r:id="rId30"/>
    <p:sldId id="464" r:id="rId31"/>
    <p:sldId id="466"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CBF"/>
    <a:srgbClr val="477A7B"/>
    <a:srgbClr val="4083A8"/>
    <a:srgbClr val="67B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9" autoAdjust="0"/>
    <p:restoredTop sz="94660"/>
  </p:normalViewPr>
  <p:slideViewPr>
    <p:cSldViewPr snapToGrid="0">
      <p:cViewPr varScale="1">
        <p:scale>
          <a:sx n="115" d="100"/>
          <a:sy n="115" d="100"/>
        </p:scale>
        <p:origin x="84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EDE Maximillian" userId="S::v1mjaede@ed.ac.uk::3fd7093e-6ba0-4bf6-a512-1221e326adc1" providerId="AD" clId="Web-{C0DFE0B0-FF25-AF06-4585-57837E084856}"/>
    <pc:docChg chg="modSld">
      <pc:chgData name="JAEDE Maximillian" userId="S::v1mjaede@ed.ac.uk::3fd7093e-6ba0-4bf6-a512-1221e326adc1" providerId="AD" clId="Web-{C0DFE0B0-FF25-AF06-4585-57837E084856}" dt="2019-03-08T19:00:25.699" v="11" actId="20577"/>
      <pc:docMkLst>
        <pc:docMk/>
      </pc:docMkLst>
      <pc:sldChg chg="modSp">
        <pc:chgData name="JAEDE Maximillian" userId="S::v1mjaede@ed.ac.uk::3fd7093e-6ba0-4bf6-a512-1221e326adc1" providerId="AD" clId="Web-{C0DFE0B0-FF25-AF06-4585-57837E084856}" dt="2019-03-08T19:00:24.996" v="9" actId="20577"/>
        <pc:sldMkLst>
          <pc:docMk/>
          <pc:sldMk cId="1336598919" sldId="312"/>
        </pc:sldMkLst>
        <pc:spChg chg="mod">
          <ac:chgData name="JAEDE Maximillian" userId="S::v1mjaede@ed.ac.uk::3fd7093e-6ba0-4bf6-a512-1221e326adc1" providerId="AD" clId="Web-{C0DFE0B0-FF25-AF06-4585-57837E084856}" dt="2019-03-08T19:00:24.996" v="9" actId="20577"/>
          <ac:spMkLst>
            <pc:docMk/>
            <pc:sldMk cId="1336598919" sldId="312"/>
            <ac:spMk id="3" creationId="{B239E2EB-60D9-BB4C-A3A8-5EE58407F4BD}"/>
          </ac:spMkLst>
        </pc:spChg>
      </pc:sldChg>
    </pc:docChg>
  </pc:docChgLst>
  <pc:docChgLst>
    <pc:chgData name="JAEDE Maximillian" userId="S::v1mjaede@ed.ac.uk::3fd7093e-6ba0-4bf6-a512-1221e326adc1" providerId="AD" clId="Web-{6B7FEB19-EC88-0E73-AF7F-A20E956887A2}"/>
    <pc:docChg chg="modSld">
      <pc:chgData name="JAEDE Maximillian" userId="S::v1mjaede@ed.ac.uk::3fd7093e-6ba0-4bf6-a512-1221e326adc1" providerId="AD" clId="Web-{6B7FEB19-EC88-0E73-AF7F-A20E956887A2}" dt="2019-05-08T14:42:28.944" v="4" actId="1076"/>
      <pc:docMkLst>
        <pc:docMk/>
      </pc:docMkLst>
      <pc:sldChg chg="modSp">
        <pc:chgData name="JAEDE Maximillian" userId="S::v1mjaede@ed.ac.uk::3fd7093e-6ba0-4bf6-a512-1221e326adc1" providerId="AD" clId="Web-{6B7FEB19-EC88-0E73-AF7F-A20E956887A2}" dt="2019-05-08T14:42:28.944" v="4" actId="1076"/>
        <pc:sldMkLst>
          <pc:docMk/>
          <pc:sldMk cId="1442831502" sldId="316"/>
        </pc:sldMkLst>
        <pc:spChg chg="mod">
          <ac:chgData name="JAEDE Maximillian" userId="S::v1mjaede@ed.ac.uk::3fd7093e-6ba0-4bf6-a512-1221e326adc1" providerId="AD" clId="Web-{6B7FEB19-EC88-0E73-AF7F-A20E956887A2}" dt="2019-05-08T14:42:28.944" v="4" actId="1076"/>
          <ac:spMkLst>
            <pc:docMk/>
            <pc:sldMk cId="1442831502" sldId="316"/>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95763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70604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26102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81658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65386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C3144-3E01-4823-A88C-9FE6B0EC82D9}"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33803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C3144-3E01-4823-A88C-9FE6B0EC82D9}" type="datetimeFigureOut">
              <a:rPr lang="en-GB" smtClean="0"/>
              <a:t>18/02/2020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27685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C3144-3E01-4823-A88C-9FE6B0EC82D9}" type="datetimeFigureOut">
              <a:rPr lang="en-GB" smtClean="0"/>
              <a:t>18/02/2020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55999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C3144-3E01-4823-A88C-9FE6B0EC82D9}" type="datetimeFigureOut">
              <a:rPr lang="en-GB" smtClean="0"/>
              <a:t>18/02/2020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75787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C3144-3E01-4823-A88C-9FE6B0EC82D9}"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50514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C3144-3E01-4823-A88C-9FE6B0EC82D9}"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84899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C3144-3E01-4823-A88C-9FE6B0EC82D9}" type="datetimeFigureOut">
              <a:rPr lang="en-GB" smtClean="0"/>
              <a:t>18/02/2020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A4FE5-DAAC-4D17-A758-982551312849}" type="slidenum">
              <a:rPr lang="en-GB" smtClean="0"/>
              <a:t>‹#›</a:t>
            </a:fld>
            <a:endParaRPr lang="en-GB"/>
          </a:p>
        </p:txBody>
      </p:sp>
    </p:spTree>
    <p:extLst>
      <p:ext uri="{BB962C8B-B14F-4D97-AF65-F5344CB8AC3E}">
        <p14:creationId xmlns:p14="http://schemas.microsoft.com/office/powerpoint/2010/main" val="336581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hyperlink" Target="http://www.ed.ac.uk/open-learni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www.twitter.com/uoeshortcourses" TargetMode="External"/><Relationship Id="rId4" Type="http://schemas.openxmlformats.org/officeDocument/2006/relationships/hyperlink" Target="http://www.facebook.com/uoeshortcours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7154EE02-B9FD-E647-A8CC-3F03496DB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471" y="5664611"/>
            <a:ext cx="3918216" cy="887143"/>
          </a:xfrm>
          <a:prstGeom prst="rect">
            <a:avLst/>
          </a:prstGeom>
        </p:spPr>
      </p:pic>
      <p:sp>
        <p:nvSpPr>
          <p:cNvPr id="8" name="Title 7">
            <a:extLst>
              <a:ext uri="{FF2B5EF4-FFF2-40B4-BE49-F238E27FC236}">
                <a16:creationId xmlns:a16="http://schemas.microsoft.com/office/drawing/2014/main" id="{6B4FC342-7715-834E-9B3E-6AB10742D3A5}"/>
              </a:ext>
            </a:extLst>
          </p:cNvPr>
          <p:cNvSpPr>
            <a:spLocks noGrp="1"/>
          </p:cNvSpPr>
          <p:nvPr>
            <p:ph type="ctrTitle"/>
          </p:nvPr>
        </p:nvSpPr>
        <p:spPr/>
        <p:txBody>
          <a:bodyPr/>
          <a:lstStyle/>
          <a:p>
            <a:r>
              <a:rPr lang="en-US" dirty="0" smtClean="0">
                <a:solidFill>
                  <a:schemeClr val="bg1"/>
                </a:solidFill>
              </a:rPr>
              <a:t>Democracy in Theory</a:t>
            </a:r>
            <a:br>
              <a:rPr lang="en-US" dirty="0" smtClean="0">
                <a:solidFill>
                  <a:schemeClr val="bg1"/>
                </a:solidFill>
              </a:rPr>
            </a:br>
            <a:r>
              <a:rPr lang="en-US" dirty="0" smtClean="0">
                <a:solidFill>
                  <a:schemeClr val="bg1"/>
                </a:solidFill>
              </a:rPr>
              <a:t>and Practice</a:t>
            </a:r>
            <a:endParaRPr lang="en-US" dirty="0">
              <a:solidFill>
                <a:schemeClr val="bg1"/>
              </a:solidFill>
            </a:endParaRPr>
          </a:p>
        </p:txBody>
      </p:sp>
      <p:sp>
        <p:nvSpPr>
          <p:cNvPr id="9" name="Subtitle 8">
            <a:extLst>
              <a:ext uri="{FF2B5EF4-FFF2-40B4-BE49-F238E27FC236}">
                <a16:creationId xmlns:a16="http://schemas.microsoft.com/office/drawing/2014/main" id="{A6B1C9DB-C3D1-9F46-8B5F-091A58585044}"/>
              </a:ext>
            </a:extLst>
          </p:cNvPr>
          <p:cNvSpPr>
            <a:spLocks noGrp="1"/>
          </p:cNvSpPr>
          <p:nvPr>
            <p:ph type="subTitle" idx="1"/>
          </p:nvPr>
        </p:nvSpPr>
        <p:spPr/>
        <p:txBody>
          <a:bodyPr>
            <a:normAutofit/>
          </a:bodyPr>
          <a:lstStyle/>
          <a:p>
            <a:r>
              <a:rPr lang="en-US" sz="3600" dirty="0" smtClean="0">
                <a:solidFill>
                  <a:schemeClr val="bg1"/>
                </a:solidFill>
              </a:rPr>
              <a:t>7. Modern Democracy: The Global Context</a:t>
            </a:r>
            <a:endParaRPr lang="en-US" sz="3600" dirty="0">
              <a:solidFill>
                <a:schemeClr val="bg1"/>
              </a:solidFill>
            </a:endParaRPr>
          </a:p>
        </p:txBody>
      </p:sp>
      <p:sp>
        <p:nvSpPr>
          <p:cNvPr id="5" name="TextBox 4"/>
          <p:cNvSpPr txBox="1"/>
          <p:nvPr/>
        </p:nvSpPr>
        <p:spPr>
          <a:xfrm>
            <a:off x="8323551" y="5991689"/>
            <a:ext cx="3174821" cy="400110"/>
          </a:xfrm>
          <a:prstGeom prst="rect">
            <a:avLst/>
          </a:prstGeom>
          <a:noFill/>
        </p:spPr>
        <p:txBody>
          <a:bodyPr wrap="square" rtlCol="0">
            <a:spAutoFit/>
          </a:bodyPr>
          <a:lstStyle/>
          <a:p>
            <a:pPr algn="r"/>
            <a:r>
              <a:rPr lang="en-GB" sz="2000" dirty="0" smtClean="0">
                <a:solidFill>
                  <a:schemeClr val="bg1"/>
                </a:solidFill>
              </a:rPr>
              <a:t>Dr Max Jaede, 2020</a:t>
            </a:r>
            <a:endParaRPr lang="en-GB" sz="2000" dirty="0">
              <a:solidFill>
                <a:schemeClr val="bg1"/>
              </a:solidFill>
            </a:endParaRPr>
          </a:p>
        </p:txBody>
      </p:sp>
    </p:spTree>
    <p:extLst>
      <p:ext uri="{BB962C8B-B14F-4D97-AF65-F5344CB8AC3E}">
        <p14:creationId xmlns:p14="http://schemas.microsoft.com/office/powerpoint/2010/main" val="305589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GB" dirty="0" smtClean="0"/>
              <a:t>Democracy, the international system and globalisation</a:t>
            </a:r>
            <a:endParaRPr lang="en-GB" dirty="0"/>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1245756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Democracy and international relations</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Democratic theory has traditionally been concerned with democracy within a given society, and (wrongly?) assumed that the fate of a national community is largely in its own hands</a:t>
            </a:r>
          </a:p>
          <a:p>
            <a:r>
              <a:rPr lang="en-GB" dirty="0" smtClean="0"/>
              <a:t>It is generally agreed that the </a:t>
            </a:r>
            <a:r>
              <a:rPr lang="en-GB" b="1" dirty="0" smtClean="0"/>
              <a:t>international system </a:t>
            </a:r>
            <a:r>
              <a:rPr lang="en-GB" dirty="0" smtClean="0"/>
              <a:t>lacks a central authority capable of enforcing laws, and that it is (at least partially) shaped by power politics</a:t>
            </a:r>
          </a:p>
          <a:p>
            <a:r>
              <a:rPr lang="en-GB" dirty="0" smtClean="0"/>
              <a:t>In practice, </a:t>
            </a:r>
            <a:r>
              <a:rPr lang="en-GB" b="1" dirty="0" smtClean="0"/>
              <a:t>norms of sovereignty have been frequently violated</a:t>
            </a:r>
            <a:r>
              <a:rPr lang="en-GB" dirty="0" smtClean="0"/>
              <a:t>, both voluntarily (through international treaties and conventions) and involuntarily (conquests, coercion, etc.)</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4178468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GB" dirty="0" smtClean="0"/>
              <a:t>Sovereignty as ‘organised hypocrisy’?</a:t>
            </a:r>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7"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42019" y="2222726"/>
            <a:ext cx="10511782" cy="3334677"/>
          </a:xfrm>
          <a:solidFill>
            <a:schemeClr val="bg1">
              <a:lumMod val="85000"/>
            </a:schemeClr>
          </a:solidFill>
        </p:spPr>
        <p:txBody>
          <a:bodyPr anchor="t">
            <a:normAutofit/>
          </a:bodyPr>
          <a:lstStyle/>
          <a:p>
            <a:pPr marL="0" indent="0">
              <a:buNone/>
            </a:pPr>
            <a:r>
              <a:rPr lang="en-GB" dirty="0" smtClean="0">
                <a:solidFill>
                  <a:srgbClr val="000000"/>
                </a:solidFill>
              </a:rPr>
              <a:t>‘</a:t>
            </a:r>
            <a:r>
              <a:rPr lang="en-GB" b="1" dirty="0" smtClean="0"/>
              <a:t>Of all the social environments within which human beings operate, the international system is one of the most complex and weakly institutionalised</a:t>
            </a:r>
            <a:r>
              <a:rPr lang="en-GB" dirty="0" smtClean="0"/>
              <a:t>. It lacks authorative hierarchies. Rulers are likely to be more responsive to domestic material and ideational incentives than international ones. Norms are sometimes mutually inconsistent. Power is asymmetrical. No rule or set of rules can cover all circumstances. […] </a:t>
            </a:r>
            <a:r>
              <a:rPr lang="en-GB" b="1" dirty="0" smtClean="0"/>
              <a:t>Organised hypocrisy is the norm</a:t>
            </a:r>
            <a:r>
              <a:rPr lang="en-GB" dirty="0" smtClean="0"/>
              <a:t>.’</a:t>
            </a:r>
            <a:endParaRPr lang="en-GB" dirty="0" smtClean="0">
              <a:solidFill>
                <a:srgbClr val="000000"/>
              </a:solidFill>
            </a:endParaRPr>
          </a:p>
          <a:p>
            <a:pPr marL="0" indent="0" algn="r">
              <a:buNone/>
            </a:pPr>
            <a:r>
              <a:rPr lang="en-GB" sz="2400" dirty="0" smtClean="0">
                <a:solidFill>
                  <a:srgbClr val="000000"/>
                </a:solidFill>
              </a:rPr>
              <a:t>Stephen Krasner</a:t>
            </a:r>
            <a:r>
              <a:rPr lang="en-GB" sz="2400" dirty="0">
                <a:solidFill>
                  <a:srgbClr val="000000"/>
                </a:solidFill>
              </a:rPr>
              <a:t> </a:t>
            </a:r>
            <a:r>
              <a:rPr lang="en-GB" sz="2400" dirty="0" smtClean="0">
                <a:solidFill>
                  <a:srgbClr val="000000"/>
                </a:solidFill>
              </a:rPr>
              <a:t>(1999, p.42</a:t>
            </a:r>
            <a:r>
              <a:rPr lang="en-GB" sz="2400" dirty="0" smtClean="0"/>
              <a:t>)</a:t>
            </a:r>
            <a:endParaRPr lang="en-GB" sz="2400" dirty="0">
              <a:solidFill>
                <a:srgbClr val="000000"/>
              </a:solidFill>
            </a:endParaRPr>
          </a:p>
        </p:txBody>
      </p:sp>
    </p:spTree>
    <p:extLst>
      <p:ext uri="{BB962C8B-B14F-4D97-AF65-F5344CB8AC3E}">
        <p14:creationId xmlns:p14="http://schemas.microsoft.com/office/powerpoint/2010/main" val="2598946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smtClean="0"/>
              <a:t>Sovereignty and globalisation</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An alternative view is that traditional forms of sovereignty (and thus democracy) have been undermined by more recent developments</a:t>
            </a:r>
          </a:p>
          <a:p>
            <a:r>
              <a:rPr lang="en-GB" b="1" dirty="0" smtClean="0"/>
              <a:t>Globalisation</a:t>
            </a:r>
            <a:r>
              <a:rPr lang="en-GB" dirty="0" smtClean="0"/>
              <a:t>, the process by which states, markets and societies are becoming increasingly interconnected, intensified since the early 1990s</a:t>
            </a:r>
          </a:p>
          <a:p>
            <a:r>
              <a:rPr lang="en-GB" dirty="0" smtClean="0"/>
              <a:t>Powerful non-state actors, </a:t>
            </a:r>
            <a:r>
              <a:rPr lang="en-GB" dirty="0"/>
              <a:t>including </a:t>
            </a:r>
            <a:r>
              <a:rPr lang="en-GB" b="1" dirty="0"/>
              <a:t>international </a:t>
            </a:r>
            <a:r>
              <a:rPr lang="en-GB" b="1" dirty="0" smtClean="0"/>
              <a:t>organisations </a:t>
            </a:r>
            <a:r>
              <a:rPr lang="en-GB" dirty="0" smtClean="0"/>
              <a:t>(UN, WTO, IMF, EU, etc.) and multinational corporations, seem to lack democratic legitimacy</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5600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7920873" y="1624898"/>
            <a:ext cx="3618905" cy="4422880"/>
          </a:xfrm>
        </p:spPr>
        <p:txBody>
          <a:bodyPr>
            <a:normAutofit/>
          </a:bodyPr>
          <a:lstStyle/>
          <a:p>
            <a:r>
              <a:rPr lang="en-GB" sz="3600" dirty="0" smtClean="0"/>
              <a:t>Bailouts and conditionality</a:t>
            </a:r>
            <a:br>
              <a:rPr lang="en-GB" sz="3600" dirty="0" smtClean="0"/>
            </a:br>
            <a:r>
              <a:rPr lang="en-GB" sz="1800" dirty="0" smtClean="0"/>
              <a:t> </a:t>
            </a:r>
            <a:br>
              <a:rPr lang="en-GB" sz="1800" dirty="0" smtClean="0"/>
            </a:br>
            <a:r>
              <a:rPr lang="en-GB" sz="1800" dirty="0" smtClean="0"/>
              <a:t>The so-called ‘troika’ (consisting of the European Commission, the European Central Bank and the International Monetary Fund) insisted on policy changes – including far-reaching austerity measures – as a condition for offering emergency loans to Greece in the wake of the </a:t>
            </a:r>
            <a:r>
              <a:rPr lang="en-GB" sz="1800" dirty="0" smtClean="0"/>
              <a:t>2007-2008 </a:t>
            </a:r>
            <a:r>
              <a:rPr lang="en-GB" sz="1800" dirty="0" smtClean="0"/>
              <a:t>financial crisis.</a:t>
            </a:r>
            <a:endParaRPr lang="en-GB" sz="1800"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10" name="TextBox 9"/>
          <p:cNvSpPr txBox="1"/>
          <p:nvPr/>
        </p:nvSpPr>
        <p:spPr>
          <a:xfrm>
            <a:off x="621791" y="6047778"/>
            <a:ext cx="6793786" cy="461665"/>
          </a:xfrm>
          <a:prstGeom prst="rect">
            <a:avLst/>
          </a:prstGeom>
          <a:noFill/>
        </p:spPr>
        <p:txBody>
          <a:bodyPr wrap="square" rtlCol="0">
            <a:spAutoFit/>
          </a:bodyPr>
          <a:lstStyle/>
          <a:p>
            <a:r>
              <a:rPr lang="en-US" sz="1200" dirty="0"/>
              <a:t>People marching against </a:t>
            </a:r>
            <a:r>
              <a:rPr lang="en-US" sz="1200" dirty="0" smtClean="0"/>
              <a:t>Troika in Greece, </a:t>
            </a:r>
            <a:r>
              <a:rPr lang="en-US" sz="1200" dirty="0"/>
              <a:t>by </a:t>
            </a:r>
            <a:r>
              <a:rPr lang="fr-FR" sz="1200" dirty="0" smtClean="0"/>
              <a:t>D. Byrne</a:t>
            </a:r>
            <a:r>
              <a:rPr lang="en-US" sz="1200" dirty="0" smtClean="0"/>
              <a:t>, 2015, </a:t>
            </a:r>
            <a:r>
              <a:rPr lang="tr-TR" sz="1200" dirty="0"/>
              <a:t>CC BY </a:t>
            </a:r>
            <a:r>
              <a:rPr lang="tr-TR" sz="1200" dirty="0" smtClean="0"/>
              <a:t>2.0</a:t>
            </a:r>
            <a:r>
              <a:rPr lang="en-US" sz="1200" dirty="0"/>
              <a:t>, https://</a:t>
            </a:r>
            <a:r>
              <a:rPr lang="en-US" sz="1200" dirty="0" err="1" smtClean="0"/>
              <a:t>commons.wikimedia.org</a:t>
            </a:r>
            <a:r>
              <a:rPr lang="en-US" sz="1200" dirty="0" smtClean="0"/>
              <a:t>/wiki</a:t>
            </a:r>
            <a:r>
              <a:rPr lang="en-US" sz="1200" dirty="0"/>
              <a:t>/File:Greece_rally_against_Troika_20150703.jpg</a:t>
            </a:r>
          </a:p>
        </p:txBody>
      </p:sp>
      <p:pic>
        <p:nvPicPr>
          <p:cNvPr id="6" name="Picture 5" descr="Greece_rally_against_Troika_20150703.jpg"/>
          <p:cNvPicPr>
            <a:picLocks noChangeAspect="1"/>
          </p:cNvPicPr>
          <p:nvPr/>
        </p:nvPicPr>
        <p:blipFill rotWithShape="1">
          <a:blip r:embed="rId3">
            <a:extLst>
              <a:ext uri="{28A0092B-C50C-407E-A947-70E740481C1C}">
                <a14:useLocalDpi xmlns:a14="http://schemas.microsoft.com/office/drawing/2010/main" val="0"/>
              </a:ext>
            </a:extLst>
          </a:blip>
          <a:srcRect l="1013" r="4035"/>
          <a:stretch/>
        </p:blipFill>
        <p:spPr>
          <a:xfrm>
            <a:off x="710147" y="1624898"/>
            <a:ext cx="6710669" cy="4424076"/>
          </a:xfrm>
          <a:prstGeom prst="rect">
            <a:avLst/>
          </a:prstGeom>
        </p:spPr>
      </p:pic>
    </p:spTree>
    <p:extLst>
      <p:ext uri="{BB962C8B-B14F-4D97-AF65-F5344CB8AC3E}">
        <p14:creationId xmlns:p14="http://schemas.microsoft.com/office/powerpoint/2010/main" val="3309153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Theories of cosmopolitan democracy</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1245756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The meaning of ‘cosmopolitanism’</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Cosmopolitanism maintains that our membership in a single human community is the ground of morality and/or that there</a:t>
            </a:r>
            <a:r>
              <a:rPr lang="en-GB" dirty="0"/>
              <a:t> </a:t>
            </a:r>
            <a:r>
              <a:rPr lang="en-GB" dirty="0" smtClean="0"/>
              <a:t>should be some kind of world government</a:t>
            </a:r>
          </a:p>
          <a:p>
            <a:r>
              <a:rPr lang="en-GB" dirty="0" smtClean="0"/>
              <a:t>The Greek philosopher Diogenes declared himself a </a:t>
            </a:r>
            <a:r>
              <a:rPr lang="en-GB" b="1" dirty="0" smtClean="0"/>
              <a:t>‘citizen of the world’</a:t>
            </a:r>
            <a:r>
              <a:rPr lang="en-GB" dirty="0" smtClean="0"/>
              <a:t> [</a:t>
            </a:r>
            <a:r>
              <a:rPr lang="fr-FR" i="1" dirty="0" err="1"/>
              <a:t>kosmopolites</a:t>
            </a:r>
            <a:r>
              <a:rPr lang="en-GB" dirty="0" smtClean="0"/>
              <a:t>] in the 4</a:t>
            </a:r>
            <a:r>
              <a:rPr lang="en-GB" baseline="30000" dirty="0" smtClean="0"/>
              <a:t>th</a:t>
            </a:r>
            <a:r>
              <a:rPr lang="en-GB" dirty="0" smtClean="0"/>
              <a:t> century BC</a:t>
            </a:r>
          </a:p>
          <a:p>
            <a:r>
              <a:rPr lang="en-GB" dirty="0" smtClean="0"/>
              <a:t>In </a:t>
            </a:r>
            <a:r>
              <a:rPr lang="en-GB" i="1" dirty="0" smtClean="0"/>
              <a:t>Toward </a:t>
            </a:r>
            <a:r>
              <a:rPr lang="en-GB" i="1" dirty="0"/>
              <a:t>Perpetual Peace </a:t>
            </a:r>
            <a:r>
              <a:rPr lang="en-GB" dirty="0"/>
              <a:t>(</a:t>
            </a:r>
            <a:r>
              <a:rPr lang="fi-FI" dirty="0"/>
              <a:t>1795</a:t>
            </a:r>
            <a:r>
              <a:rPr lang="fi-FI" dirty="0" smtClean="0"/>
              <a:t>)</a:t>
            </a:r>
            <a:r>
              <a:rPr lang="en-GB" dirty="0" smtClean="0"/>
              <a:t>, Immanuel Kant outlined a (semi-) cosmopolitan global order</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7" name="TextBox 6"/>
          <p:cNvSpPr txBox="1"/>
          <p:nvPr/>
        </p:nvSpPr>
        <p:spPr>
          <a:xfrm>
            <a:off x="5780456" y="5339824"/>
            <a:ext cx="3970322" cy="667172"/>
          </a:xfrm>
          <a:prstGeom prst="rect">
            <a:avLst/>
          </a:prstGeom>
          <a:solidFill>
            <a:schemeClr val="accent4">
              <a:lumMod val="60000"/>
              <a:lumOff val="40000"/>
            </a:schemeClr>
          </a:solidFill>
        </p:spPr>
        <p:txBody>
          <a:bodyPr wrap="square" lIns="144000" tIns="93600" rIns="144000" bIns="140400" rtlCol="0" anchor="ctr">
            <a:spAutoFit/>
          </a:bodyPr>
          <a:lstStyle/>
          <a:p>
            <a:r>
              <a:rPr lang="en-GB" sz="2800" dirty="0" smtClean="0"/>
              <a:t>Are you a cosmopolitan?</a:t>
            </a:r>
            <a:endParaRPr lang="en-GB" sz="2800" dirty="0"/>
          </a:p>
        </p:txBody>
      </p:sp>
    </p:spTree>
    <p:extLst>
      <p:ext uri="{BB962C8B-B14F-4D97-AF65-F5344CB8AC3E}">
        <p14:creationId xmlns:p14="http://schemas.microsoft.com/office/powerpoint/2010/main" val="4178468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Cosmopolitan democracy</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Theorists of cosmopolitan democracy argue that the state should no longer be the sole locus of democracy</a:t>
            </a:r>
          </a:p>
          <a:p>
            <a:r>
              <a:rPr lang="en-GB" b="1" dirty="0" smtClean="0"/>
              <a:t>Extending and deepening democracy across world regions and global networks </a:t>
            </a:r>
            <a:r>
              <a:rPr lang="en-GB" dirty="0" smtClean="0"/>
              <a:t>is meant to complement democracy at the national level</a:t>
            </a:r>
          </a:p>
          <a:p>
            <a:r>
              <a:rPr lang="en-US" dirty="0" smtClean="0"/>
              <a:t>Existing institutions, such as the UN and EU, should be reformed in order to ensure </a:t>
            </a:r>
            <a:r>
              <a:rPr lang="en-US" dirty="0"/>
              <a:t>g</a:t>
            </a:r>
            <a:r>
              <a:rPr lang="en-US" dirty="0" smtClean="0"/>
              <a:t>reater </a:t>
            </a:r>
            <a:r>
              <a:rPr lang="en-US" dirty="0"/>
              <a:t>democratic legitimacy and </a:t>
            </a:r>
            <a:r>
              <a:rPr lang="en-US" dirty="0" smtClean="0"/>
              <a:t>accountability, and to create additional avenues for citizen participation</a:t>
            </a:r>
            <a:endParaRPr lang="en-GB" dirty="0" smtClean="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237264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Archibugi on global democracy</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3948441"/>
          </a:xfrm>
        </p:spPr>
        <p:txBody>
          <a:bodyPr>
            <a:normAutofit/>
          </a:bodyPr>
          <a:lstStyle/>
          <a:p>
            <a:r>
              <a:rPr lang="en-GB" dirty="0" smtClean="0"/>
              <a:t>Daniele Archibugi (1958–), along with David Held one of</a:t>
            </a:r>
            <a:br>
              <a:rPr lang="en-GB" dirty="0" smtClean="0"/>
            </a:br>
            <a:r>
              <a:rPr lang="en-GB" dirty="0" smtClean="0"/>
              <a:t>the key theorists of cosmopolitan democracy</a:t>
            </a:r>
          </a:p>
          <a:p>
            <a:r>
              <a:rPr lang="en-GB" dirty="0" smtClean="0"/>
              <a:t>In </a:t>
            </a:r>
            <a:r>
              <a:rPr lang="en-GB" i="1" dirty="0" smtClean="0"/>
              <a:t>The Global Commonwealth of Citizens </a:t>
            </a:r>
            <a:r>
              <a:rPr lang="en-GB" dirty="0" smtClean="0"/>
              <a:t>(2008), he</a:t>
            </a:r>
            <a:br>
              <a:rPr lang="en-GB" dirty="0" smtClean="0"/>
            </a:br>
            <a:r>
              <a:rPr lang="en-GB" dirty="0" smtClean="0"/>
              <a:t>defends </a:t>
            </a:r>
            <a:r>
              <a:rPr lang="en-GB" b="1" dirty="0" smtClean="0"/>
              <a:t>cosmopolitan democracy as a viable response</a:t>
            </a:r>
            <a:br>
              <a:rPr lang="en-GB" b="1" dirty="0" smtClean="0"/>
            </a:br>
            <a:r>
              <a:rPr lang="en-GB" b="1" dirty="0" smtClean="0"/>
              <a:t>to the challenges of globalisation </a:t>
            </a:r>
            <a:r>
              <a:rPr lang="mr-IN" dirty="0" smtClean="0"/>
              <a:t>–</a:t>
            </a:r>
            <a:r>
              <a:rPr lang="en-GB" dirty="0"/>
              <a:t> </a:t>
            </a:r>
            <a:r>
              <a:rPr lang="en-GB" dirty="0" smtClean="0"/>
              <a:t>and as an alternative</a:t>
            </a:r>
            <a:br>
              <a:rPr lang="en-GB" dirty="0" smtClean="0"/>
            </a:br>
            <a:r>
              <a:rPr lang="en-GB" dirty="0" smtClean="0"/>
              <a:t>to imperialism and multilateralism (p.86)</a:t>
            </a:r>
          </a:p>
          <a:p>
            <a:r>
              <a:rPr lang="en-GB" dirty="0" smtClean="0"/>
              <a:t>The increase in the reach and influence of international organisations (‘global governance’), and the wave of democratisation after the Cold War, provided the backdrop for Archibugi’s argument</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pic>
        <p:nvPicPr>
          <p:cNvPr id="6" name="Picture 5" descr="DanArc2-700x394.jpg"/>
          <p:cNvPicPr>
            <a:picLocks noChangeAspect="1"/>
          </p:cNvPicPr>
          <p:nvPr/>
        </p:nvPicPr>
        <p:blipFill rotWithShape="1">
          <a:blip r:embed="rId3">
            <a:extLst>
              <a:ext uri="{28A0092B-C50C-407E-A947-70E740481C1C}">
                <a14:useLocalDpi xmlns:a14="http://schemas.microsoft.com/office/drawing/2010/main" val="0"/>
              </a:ext>
            </a:extLst>
          </a:blip>
          <a:srcRect l="38237" t="3363" r="36943" b="34813"/>
          <a:stretch/>
        </p:blipFill>
        <p:spPr>
          <a:xfrm>
            <a:off x="9547214" y="1868858"/>
            <a:ext cx="1812679" cy="2541477"/>
          </a:xfrm>
          <a:prstGeom prst="rect">
            <a:avLst/>
          </a:prstGeom>
        </p:spPr>
      </p:pic>
      <p:sp>
        <p:nvSpPr>
          <p:cNvPr id="7" name="TextBox 6"/>
          <p:cNvSpPr txBox="1"/>
          <p:nvPr/>
        </p:nvSpPr>
        <p:spPr>
          <a:xfrm rot="16200000">
            <a:off x="10252339" y="2970319"/>
            <a:ext cx="2541476" cy="338554"/>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Daniele </a:t>
            </a:r>
            <a:r>
              <a:rPr lang="en-GB" sz="800" dirty="0" err="1" smtClean="0"/>
              <a:t>Archibugi</a:t>
            </a:r>
            <a:r>
              <a:rPr lang="en-GB" sz="800" dirty="0">
                <a:cs typeface="Calibri"/>
              </a:rPr>
              <a:t>, by Porzia1988, 2010, CC BY-SA 4.0, via Wikimedia Commons</a:t>
            </a:r>
            <a:endParaRPr lang="en-GB" sz="800" dirty="0">
              <a:latin typeface="Calibri"/>
              <a:cs typeface="Calibri"/>
            </a:endParaRPr>
          </a:p>
        </p:txBody>
      </p:sp>
    </p:spTree>
    <p:extLst>
      <p:ext uri="{BB962C8B-B14F-4D97-AF65-F5344CB8AC3E}">
        <p14:creationId xmlns:p14="http://schemas.microsoft.com/office/powerpoint/2010/main" val="2930966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Objections to cosmopolitan democracy</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Critics have argued that it is impossible to change the current system of states</a:t>
            </a:r>
          </a:p>
          <a:p>
            <a:r>
              <a:rPr lang="en-GB" dirty="0" smtClean="0"/>
              <a:t>A world government may become despotic, or undermine the self-determination of peoples</a:t>
            </a:r>
          </a:p>
          <a:p>
            <a:r>
              <a:rPr lang="en-GB" dirty="0" smtClean="0"/>
              <a:t>The </a:t>
            </a:r>
            <a:r>
              <a:rPr lang="en-GB" b="1" dirty="0" smtClean="0"/>
              <a:t>social conditions required for democracy to function</a:t>
            </a:r>
            <a:r>
              <a:rPr lang="en-GB" dirty="0" smtClean="0"/>
              <a:t>, such as a shared public sphere, do not exist beyond the state</a:t>
            </a:r>
          </a:p>
          <a:p>
            <a:r>
              <a:rPr lang="en-GB" dirty="0" smtClean="0"/>
              <a:t>Democratic representation of citizens in the EU is an interesting test case (Bellamy and Castiglione, 2013)</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908507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Recap of last week</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There are different views on the legitimate role of the </a:t>
            </a:r>
            <a:r>
              <a:rPr lang="en-GB" dirty="0" smtClean="0"/>
              <a:t>state </a:t>
            </a:r>
            <a:r>
              <a:rPr lang="fr-FR" dirty="0"/>
              <a:t>vis-à-vis </a:t>
            </a:r>
            <a:r>
              <a:rPr lang="en-GB" dirty="0"/>
              <a:t>the private sphere and the </a:t>
            </a:r>
            <a:r>
              <a:rPr lang="en-GB" dirty="0" smtClean="0"/>
              <a:t>market</a:t>
            </a:r>
          </a:p>
          <a:p>
            <a:r>
              <a:rPr lang="en-GB" dirty="0" smtClean="0"/>
              <a:t>The </a:t>
            </a:r>
            <a:r>
              <a:rPr lang="en-GB" dirty="0"/>
              <a:t>rise of the welfare state and economic planning over the course of the 20</a:t>
            </a:r>
            <a:r>
              <a:rPr lang="en-GB" baseline="30000" dirty="0"/>
              <a:t>th</a:t>
            </a:r>
            <a:r>
              <a:rPr lang="en-GB" dirty="0"/>
              <a:t> century has prompted a </a:t>
            </a:r>
            <a:r>
              <a:rPr lang="en-GB" dirty="0" smtClean="0"/>
              <a:t>‘neoliberal’ backlash</a:t>
            </a:r>
          </a:p>
          <a:p>
            <a:r>
              <a:rPr lang="en-GB" dirty="0" smtClean="0"/>
              <a:t>International organisations such as the WTO and IMF have promoted free</a:t>
            </a:r>
            <a:r>
              <a:rPr lang="en-GB" dirty="0"/>
              <a:t>-market, neoliberal policies</a:t>
            </a:r>
          </a:p>
          <a:p>
            <a:endParaRPr lang="en-GB" dirty="0"/>
          </a:p>
          <a:p>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229678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Cosmopolitanism in practice</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1245756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Government policies</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US" dirty="0" smtClean="0"/>
              <a:t>Archibugi (2008, p.119) mentions the possibility that</a:t>
            </a:r>
            <a:r>
              <a:rPr lang="en-US" b="1" dirty="0" smtClean="0"/>
              <a:t> </a:t>
            </a:r>
            <a:r>
              <a:rPr lang="en-US" dirty="0" smtClean="0"/>
              <a:t>governments</a:t>
            </a:r>
            <a:r>
              <a:rPr lang="en-US" b="1" dirty="0" smtClean="0"/>
              <a:t> </a:t>
            </a:r>
            <a:r>
              <a:rPr lang="en-US" dirty="0" smtClean="0"/>
              <a:t>become</a:t>
            </a:r>
            <a:r>
              <a:rPr lang="en-US" b="1" dirty="0" smtClean="0"/>
              <a:t> ‘champions of cosmopolitanism’</a:t>
            </a:r>
          </a:p>
          <a:p>
            <a:r>
              <a:rPr lang="en-US" dirty="0" smtClean="0"/>
              <a:t>E.g., there are plans in Scotland to extend voting rights to all legal residents, regardless of </a:t>
            </a:r>
            <a:r>
              <a:rPr lang="en-US" dirty="0"/>
              <a:t>their nationality (Scottish Elections (Franchise and Representation) </a:t>
            </a:r>
            <a:r>
              <a:rPr lang="en-US" dirty="0" smtClean="0"/>
              <a:t>Bill 2019/20)</a:t>
            </a:r>
          </a:p>
          <a:p>
            <a:r>
              <a:rPr lang="en-US" dirty="0" smtClean="0"/>
              <a:t>The Scottish Government’s international development strategy is also  framed </a:t>
            </a:r>
            <a:r>
              <a:rPr lang="en-US" dirty="0"/>
              <a:t>in cosmopolitan language (</a:t>
            </a:r>
            <a:r>
              <a:rPr lang="en-US" dirty="0" smtClean="0"/>
              <a:t>‘Scotland </a:t>
            </a:r>
            <a:r>
              <a:rPr lang="en-US" dirty="0"/>
              <a:t>acting as a good global </a:t>
            </a:r>
            <a:r>
              <a:rPr lang="en-US" dirty="0" smtClean="0"/>
              <a:t>citizen’), but do the policies really amount to cosmopolitanism?</a:t>
            </a:r>
            <a:endParaRPr lang="en-US"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384711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Global citizenship initiatives</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4058888"/>
          </a:xfrm>
        </p:spPr>
        <p:txBody>
          <a:bodyPr>
            <a:normAutofit fontScale="92500"/>
          </a:bodyPr>
          <a:lstStyle/>
          <a:p>
            <a:r>
              <a:rPr lang="en-GB" dirty="0" smtClean="0"/>
              <a:t>The International Development Education Association Scotland (IDEAS) is a network of organisations that support ‘education for global citizenship’</a:t>
            </a:r>
          </a:p>
          <a:p>
            <a:r>
              <a:rPr lang="en-GB" dirty="0" smtClean="0"/>
              <a:t>According to IDEAS, </a:t>
            </a:r>
            <a:r>
              <a:rPr lang="en-US" dirty="0" smtClean="0"/>
              <a:t>a global citizen is </a:t>
            </a:r>
            <a:r>
              <a:rPr lang="en-US" dirty="0"/>
              <a:t>someone who</a:t>
            </a:r>
            <a:r>
              <a:rPr lang="en-US" dirty="0" smtClean="0"/>
              <a:t>:</a:t>
            </a:r>
            <a:endParaRPr lang="en-US" dirty="0"/>
          </a:p>
          <a:p>
            <a:pPr lvl="1"/>
            <a:r>
              <a:rPr lang="en-US" dirty="0" smtClean="0"/>
              <a:t>is </a:t>
            </a:r>
            <a:r>
              <a:rPr lang="en-US" dirty="0"/>
              <a:t>aware of the wider world and has a sense of their own role as a world </a:t>
            </a:r>
            <a:r>
              <a:rPr lang="en-US" dirty="0" smtClean="0"/>
              <a:t>citizen;</a:t>
            </a:r>
            <a:endParaRPr lang="en-US" dirty="0"/>
          </a:p>
          <a:p>
            <a:pPr lvl="1"/>
            <a:r>
              <a:rPr lang="en-US" dirty="0" smtClean="0"/>
              <a:t>respects </a:t>
            </a:r>
            <a:r>
              <a:rPr lang="en-US" dirty="0"/>
              <a:t>and values </a:t>
            </a:r>
            <a:r>
              <a:rPr lang="en-US" dirty="0" smtClean="0"/>
              <a:t>diversity;</a:t>
            </a:r>
            <a:endParaRPr lang="en-US" dirty="0"/>
          </a:p>
          <a:p>
            <a:pPr lvl="1"/>
            <a:r>
              <a:rPr lang="en-US" dirty="0" smtClean="0"/>
              <a:t>has </a:t>
            </a:r>
            <a:r>
              <a:rPr lang="en-US" dirty="0"/>
              <a:t>an understanding of how the world </a:t>
            </a:r>
            <a:r>
              <a:rPr lang="en-US" dirty="0" smtClean="0"/>
              <a:t>works;</a:t>
            </a:r>
            <a:endParaRPr lang="en-US" dirty="0"/>
          </a:p>
          <a:p>
            <a:pPr lvl="1"/>
            <a:r>
              <a:rPr lang="en-US" dirty="0" smtClean="0"/>
              <a:t>is </a:t>
            </a:r>
            <a:r>
              <a:rPr lang="en-US" dirty="0"/>
              <a:t>outraged by social </a:t>
            </a:r>
            <a:r>
              <a:rPr lang="en-US" dirty="0" smtClean="0"/>
              <a:t>injustice;</a:t>
            </a:r>
            <a:endParaRPr lang="en-US" dirty="0"/>
          </a:p>
          <a:p>
            <a:pPr lvl="1"/>
            <a:r>
              <a:rPr lang="en-US" dirty="0" smtClean="0"/>
              <a:t>participates </a:t>
            </a:r>
            <a:r>
              <a:rPr lang="en-US" dirty="0"/>
              <a:t>in the community at a range of levels, from the local to the </a:t>
            </a:r>
            <a:r>
              <a:rPr lang="en-US" dirty="0" smtClean="0"/>
              <a:t>global;</a:t>
            </a:r>
            <a:endParaRPr lang="en-US" dirty="0"/>
          </a:p>
          <a:p>
            <a:pPr lvl="1"/>
            <a:r>
              <a:rPr lang="en-US" dirty="0" smtClean="0"/>
              <a:t>is willing to act to make the world a more equitable and sustainable place;</a:t>
            </a:r>
          </a:p>
          <a:p>
            <a:pPr lvl="1"/>
            <a:r>
              <a:rPr lang="en-US" dirty="0" smtClean="0"/>
              <a:t>takes </a:t>
            </a:r>
            <a:r>
              <a:rPr lang="en-US" dirty="0"/>
              <a:t>responsibility for their actions</a:t>
            </a:r>
            <a:r>
              <a:rPr lang="en-US" dirty="0" smtClean="0"/>
              <a:t>.</a:t>
            </a:r>
            <a:endParaRPr lang="en-GB" dirty="0" smtClean="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432503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7811619" y="1447382"/>
            <a:ext cx="3728159" cy="4751785"/>
          </a:xfrm>
        </p:spPr>
        <p:txBody>
          <a:bodyPr>
            <a:normAutofit/>
          </a:bodyPr>
          <a:lstStyle/>
          <a:p>
            <a:r>
              <a:rPr lang="en-GB" sz="3600" dirty="0" smtClean="0"/>
              <a:t>Climate justice</a:t>
            </a:r>
            <a:r>
              <a:rPr lang="en-GB" sz="3600" dirty="0"/>
              <a:t/>
            </a:r>
            <a:br>
              <a:rPr lang="en-GB" sz="3600" dirty="0"/>
            </a:br>
            <a:r>
              <a:rPr lang="en-GB" sz="1800" dirty="0" smtClean="0"/>
              <a:t> </a:t>
            </a:r>
            <a:r>
              <a:rPr lang="en-GB" sz="1800" dirty="0"/>
              <a:t/>
            </a:r>
            <a:br>
              <a:rPr lang="en-GB" sz="1800" dirty="0"/>
            </a:br>
            <a:r>
              <a:rPr lang="en-GB" sz="1800" dirty="0" smtClean="0"/>
              <a:t>The term ‘climate justice’ is used to frame global warming as an ethical and political issue, rather than one that is primarily about science and technology. </a:t>
            </a:r>
            <a:r>
              <a:rPr lang="en-GB" sz="1800" dirty="0"/>
              <a:t>Transnational social movements and the concern with climate justice can be seen as examples of cosmopolitanism in practice. </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10" name="TextBox 9"/>
          <p:cNvSpPr txBox="1"/>
          <p:nvPr/>
        </p:nvSpPr>
        <p:spPr>
          <a:xfrm>
            <a:off x="621791" y="6157018"/>
            <a:ext cx="6500850" cy="461665"/>
          </a:xfrm>
          <a:prstGeom prst="rect">
            <a:avLst/>
          </a:prstGeom>
          <a:noFill/>
        </p:spPr>
        <p:txBody>
          <a:bodyPr wrap="square" rtlCol="0">
            <a:spAutoFit/>
          </a:bodyPr>
          <a:lstStyle/>
          <a:p>
            <a:r>
              <a:rPr lang="en-US" sz="1200" dirty="0"/>
              <a:t>Kids Want Climate </a:t>
            </a:r>
            <a:r>
              <a:rPr lang="en-US" sz="1200" dirty="0" smtClean="0"/>
              <a:t>Justice, </a:t>
            </a:r>
            <a:r>
              <a:rPr lang="en-US" sz="1200" dirty="0"/>
              <a:t>by </a:t>
            </a:r>
            <a:r>
              <a:rPr lang="en-US" sz="1200" dirty="0" smtClean="0"/>
              <a:t>L. </a:t>
            </a:r>
            <a:r>
              <a:rPr lang="de-DE" sz="1200" dirty="0" err="1"/>
              <a:t>Shaull</a:t>
            </a:r>
            <a:r>
              <a:rPr lang="en-US" sz="1200" dirty="0" smtClean="0"/>
              <a:t>, 2017, CC BY-SA 2.0, https://</a:t>
            </a:r>
            <a:r>
              <a:rPr lang="en-US" sz="1200" dirty="0" err="1" smtClean="0"/>
              <a:t>commons.wikimedia.org</a:t>
            </a:r>
            <a:r>
              <a:rPr lang="en-US" sz="1200" dirty="0" smtClean="0"/>
              <a:t>/wiki/</a:t>
            </a:r>
            <a:r>
              <a:rPr lang="en-US" sz="1200" dirty="0" err="1" smtClean="0"/>
              <a:t>File:Kids_Want_Climate_Justice</a:t>
            </a:r>
            <a:r>
              <a:rPr lang="en-US" sz="1200" dirty="0" smtClean="0"/>
              <a:t>_(34168280266).jpg</a:t>
            </a:r>
            <a:endParaRPr lang="en-US" sz="1200" dirty="0"/>
          </a:p>
        </p:txBody>
      </p:sp>
      <p:pic>
        <p:nvPicPr>
          <p:cNvPr id="6" name="Picture 5" descr="1280px-Kids_Want_Climate_Justice_(34168280266).jpg"/>
          <p:cNvPicPr>
            <a:picLocks noChangeAspect="1"/>
          </p:cNvPicPr>
          <p:nvPr/>
        </p:nvPicPr>
        <p:blipFill rotWithShape="1">
          <a:blip r:embed="rId3">
            <a:extLst>
              <a:ext uri="{28A0092B-C50C-407E-A947-70E740481C1C}">
                <a14:useLocalDpi xmlns:a14="http://schemas.microsoft.com/office/drawing/2010/main" val="0"/>
              </a:ext>
            </a:extLst>
          </a:blip>
          <a:srcRect l="4004" r="2962"/>
          <a:stretch/>
        </p:blipFill>
        <p:spPr>
          <a:xfrm>
            <a:off x="710148" y="1461042"/>
            <a:ext cx="6582518" cy="4715101"/>
          </a:xfrm>
          <a:prstGeom prst="rect">
            <a:avLst/>
          </a:prstGeom>
        </p:spPr>
      </p:pic>
    </p:spTree>
    <p:extLst>
      <p:ext uri="{BB962C8B-B14F-4D97-AF65-F5344CB8AC3E}">
        <p14:creationId xmlns:p14="http://schemas.microsoft.com/office/powerpoint/2010/main" val="3336764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smtClean="0"/>
              <a:t>Summary and discussion</a:t>
            </a:r>
            <a:endParaRPr lang="en-US" dirty="0"/>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2142190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3921978"/>
          </a:xfrm>
        </p:spPr>
        <p:txBody>
          <a:bodyPr vert="horz" lIns="91440" tIns="45720" rIns="91440" bIns="45720" rtlCol="0" anchor="t">
            <a:normAutofit/>
          </a:bodyPr>
          <a:lstStyle/>
          <a:p>
            <a:r>
              <a:rPr lang="en-GB" dirty="0" smtClean="0"/>
              <a:t>Democratic theory has traditionally assumed that the fate of a society is largely is in its own hands</a:t>
            </a:r>
          </a:p>
          <a:p>
            <a:r>
              <a:rPr lang="en-GB" dirty="0" smtClean="0"/>
              <a:t>The nature of the international system and globalisation raise doubts about this assumption</a:t>
            </a:r>
          </a:p>
          <a:p>
            <a:r>
              <a:rPr lang="en-GB" dirty="0" smtClean="0"/>
              <a:t>Formal sovereignty does not necessarily go along with the absence of external influences or an ability to exercise control</a:t>
            </a:r>
          </a:p>
          <a:p>
            <a:r>
              <a:rPr lang="en-GB" dirty="0" smtClean="0"/>
              <a:t>Theories of cosmopolitan democracy </a:t>
            </a:r>
            <a:r>
              <a:rPr lang="nl-NL" dirty="0" smtClean="0"/>
              <a:t>advocate </a:t>
            </a:r>
            <a:r>
              <a:rPr lang="en-GB" dirty="0" smtClean="0"/>
              <a:t>extending and deepening democracy beyond the state</a:t>
            </a:r>
          </a:p>
          <a:p>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33659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Discussion questions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20"/>
            <a:ext cx="10515600" cy="1960413"/>
          </a:xfrm>
          <a:solidFill>
            <a:schemeClr val="accent4">
              <a:lumMod val="60000"/>
              <a:lumOff val="40000"/>
            </a:schemeClr>
          </a:solidFill>
        </p:spPr>
        <p:txBody>
          <a:bodyPr anchor="t">
            <a:normAutofit/>
          </a:bodyPr>
          <a:lstStyle/>
          <a:p>
            <a:pPr marL="514350" lvl="0" indent="-514350">
              <a:buFont typeface="+mj-lt"/>
              <a:buAutoNum type="arabicPeriod"/>
            </a:pPr>
            <a:r>
              <a:rPr lang="en-US" dirty="0"/>
              <a:t>What are the </a:t>
            </a:r>
            <a:r>
              <a:rPr lang="en-US" dirty="0" smtClean="0"/>
              <a:t>main features </a:t>
            </a:r>
            <a:r>
              <a:rPr lang="en-US" dirty="0"/>
              <a:t>of cosmopolitan democracy, as outlined by </a:t>
            </a:r>
            <a:r>
              <a:rPr lang="en-US" dirty="0" smtClean="0"/>
              <a:t>Archibugi (2008)?</a:t>
            </a:r>
            <a:endParaRPr lang="en-US" dirty="0"/>
          </a:p>
          <a:p>
            <a:pPr marL="514350" lvl="0" indent="-514350">
              <a:buFont typeface="+mj-lt"/>
              <a:buAutoNum type="arabicPeriod"/>
            </a:pPr>
            <a:r>
              <a:rPr lang="en-US" dirty="0"/>
              <a:t>Do you think progress towards </a:t>
            </a:r>
            <a:r>
              <a:rPr lang="en-US" dirty="0" smtClean="0"/>
              <a:t>this goal is </a:t>
            </a:r>
            <a:r>
              <a:rPr lang="en-US" dirty="0"/>
              <a:t>possible? If so, how?</a:t>
            </a:r>
          </a:p>
          <a:p>
            <a:pPr marL="514350" lvl="0" indent="-514350">
              <a:buFont typeface="+mj-lt"/>
              <a:buAutoNum type="arabicPeriod"/>
            </a:pPr>
            <a:r>
              <a:rPr lang="en-US" dirty="0"/>
              <a:t>What are possible alternative forms of global governance?</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63184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smtClean="0"/>
              <a:t>Reference list</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vert="horz" lIns="91440" tIns="45720" rIns="91440" bIns="45720" rtlCol="0" anchor="t">
            <a:normAutofit/>
          </a:bodyPr>
          <a:lstStyle/>
          <a:p>
            <a:pPr marL="0" indent="0">
              <a:buNone/>
            </a:pPr>
            <a:r>
              <a:rPr lang="en-GB" sz="2400" dirty="0"/>
              <a:t>Archibugi, D., 2008. The Architecture of Cosmopolitan Democracy. In: </a:t>
            </a:r>
            <a:r>
              <a:rPr lang="en-GB" sz="2400" i="1" dirty="0"/>
              <a:t>The Global Commonwealth of Citizens: Toward Cosmopolitan Democracy</a:t>
            </a:r>
            <a:r>
              <a:rPr lang="en-GB" sz="2400" dirty="0"/>
              <a:t>. Princeton: Princeton University Press. Ch. 4</a:t>
            </a:r>
            <a:r>
              <a:rPr lang="en-GB" sz="2400" dirty="0" smtClean="0"/>
              <a:t>.</a:t>
            </a:r>
          </a:p>
          <a:p>
            <a:pPr marL="0" indent="0">
              <a:buNone/>
            </a:pPr>
            <a:r>
              <a:rPr lang="en-GB" sz="2400" dirty="0"/>
              <a:t>Bellamy, R. and Castiglione, D., 2013. Three Models of Democracy, Political Community and Representation in the EU. </a:t>
            </a:r>
            <a:r>
              <a:rPr lang="en-GB" sz="2400" i="1" dirty="0"/>
              <a:t>Journal of European Public Policy</a:t>
            </a:r>
            <a:r>
              <a:rPr lang="en-GB" sz="2400" dirty="0"/>
              <a:t>, 20(2), pp. 206-223</a:t>
            </a:r>
            <a:r>
              <a:rPr lang="en-GB" sz="2400" dirty="0" smtClean="0"/>
              <a:t>.</a:t>
            </a:r>
          </a:p>
          <a:p>
            <a:pPr marL="0" indent="0">
              <a:buNone/>
            </a:pPr>
            <a:r>
              <a:rPr lang="en-GB" sz="2400" dirty="0"/>
              <a:t>Held, D., 2006. Democracy, the Nation-State and the Global System. In: </a:t>
            </a:r>
            <a:r>
              <a:rPr lang="en-GB" sz="2400" i="1" dirty="0"/>
              <a:t>Models of Democracy</a:t>
            </a:r>
            <a:r>
              <a:rPr lang="en-GB" sz="2400" dirty="0"/>
              <a:t>. 3rd ed. Cambridge: Polity. Ch. 11</a:t>
            </a:r>
            <a:r>
              <a:rPr lang="en-GB" sz="2400" dirty="0" smtClean="0"/>
              <a:t>.</a:t>
            </a:r>
          </a:p>
          <a:p>
            <a:pPr marL="0" indent="0">
              <a:buNone/>
            </a:pPr>
            <a:r>
              <a:rPr lang="en-GB" sz="2400" dirty="0"/>
              <a:t>Krasner, S.D., 1999. Sovereignty and Its Discontents. In: </a:t>
            </a:r>
            <a:r>
              <a:rPr lang="en-GB" sz="2400" i="1" dirty="0"/>
              <a:t>Sovereignty: Organized Hypocrisy</a:t>
            </a:r>
            <a:r>
              <a:rPr lang="en-GB" sz="2400" dirty="0"/>
              <a:t>. Princeton: Princeton University Press. Ch. 1</a:t>
            </a:r>
            <a:r>
              <a:rPr lang="en-GB" sz="2400" dirty="0" smtClean="0"/>
              <a:t>.</a:t>
            </a:r>
          </a:p>
          <a:p>
            <a:pPr marL="0" indent="0">
              <a:buNone/>
            </a:pPr>
            <a:endParaRPr lang="en-GB" sz="2400"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984627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pic>
        <p:nvPicPr>
          <p:cNvPr id="7" name="Picture 6" descr="640px-CC_BY-SA_3.0.pn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2090" y="4872592"/>
            <a:ext cx="1807821" cy="638387"/>
          </a:xfrm>
          <a:prstGeom prst="rect">
            <a:avLst/>
          </a:prstGeom>
        </p:spPr>
      </p:pic>
      <p:sp>
        <p:nvSpPr>
          <p:cNvPr id="9" name="Content Placeholder 2">
            <a:extLst>
              <a:ext uri="{FF2B5EF4-FFF2-40B4-BE49-F238E27FC236}">
                <a16:creationId xmlns:a16="http://schemas.microsoft.com/office/drawing/2014/main" id="{B239E2EB-60D9-BB4C-A3A8-5EE58407F4BD}"/>
              </a:ext>
            </a:extLst>
          </p:cNvPr>
          <p:cNvSpPr txBox="1">
            <a:spLocks/>
          </p:cNvSpPr>
          <p:nvPr/>
        </p:nvSpPr>
        <p:spPr>
          <a:xfrm>
            <a:off x="838200" y="2208917"/>
            <a:ext cx="10515600" cy="33085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2400" dirty="0" smtClean="0"/>
              <a:t>This presentation is an Open Educational Resource. </a:t>
            </a:r>
            <a:r>
              <a:rPr lang="en-GB" sz="2400" dirty="0"/>
              <a:t>It </a:t>
            </a:r>
            <a:r>
              <a:rPr lang="en-GB" sz="2400" dirty="0" smtClean="0"/>
              <a:t>was originally </a:t>
            </a:r>
            <a:r>
              <a:rPr lang="en-GB" sz="2400" dirty="0"/>
              <a:t>created for a lifelong learning course (SCQF level 7) at the </a:t>
            </a:r>
            <a:r>
              <a:rPr lang="en-GB" sz="2400" dirty="0" smtClean="0"/>
              <a:t>Centre </a:t>
            </a:r>
            <a:r>
              <a:rPr lang="en-GB" sz="2400" dirty="0"/>
              <a:t>for Open Learning</a:t>
            </a:r>
            <a:r>
              <a:rPr lang="en-GB" sz="2400" dirty="0" smtClean="0"/>
              <a:t>. </a:t>
            </a:r>
            <a:r>
              <a:rPr lang="en-US" sz="2400" dirty="0" smtClean="0"/>
              <a:t>You </a:t>
            </a:r>
            <a:r>
              <a:rPr lang="en-US" sz="2400" dirty="0"/>
              <a:t>are free to use, </a:t>
            </a:r>
            <a:r>
              <a:rPr lang="en-US" sz="2400" dirty="0" smtClean="0"/>
              <a:t>share, </a:t>
            </a:r>
            <a:r>
              <a:rPr lang="en-US" sz="2400" dirty="0"/>
              <a:t>and adapt this work.</a:t>
            </a:r>
            <a:r>
              <a:rPr lang="en-GB" sz="2400" dirty="0"/>
              <a:t> </a:t>
            </a:r>
            <a:r>
              <a:rPr lang="en-US" sz="2400" dirty="0"/>
              <a:t>To view a copy of the license, visit https://</a:t>
            </a:r>
            <a:r>
              <a:rPr lang="en-US" sz="2400" dirty="0" err="1"/>
              <a:t>creativecommons.org</a:t>
            </a:r>
            <a:r>
              <a:rPr lang="en-US" sz="2400" dirty="0"/>
              <a:t>/licenses/by-</a:t>
            </a:r>
            <a:r>
              <a:rPr lang="en-US" sz="2400" dirty="0" err="1"/>
              <a:t>sa</a:t>
            </a:r>
            <a:r>
              <a:rPr lang="en-US" sz="2400" dirty="0"/>
              <a:t>/4.0/</a:t>
            </a:r>
            <a:endParaRPr lang="en-GB" sz="2400" dirty="0"/>
          </a:p>
          <a:p>
            <a:pPr marL="0" indent="0" algn="ctr">
              <a:spcBef>
                <a:spcPts val="600"/>
              </a:spcBef>
              <a:buNone/>
            </a:pPr>
            <a:endParaRPr lang="en-GB" sz="2400" dirty="0" smtClean="0"/>
          </a:p>
          <a:p>
            <a:pPr marL="0" indent="0" algn="ctr">
              <a:spcBef>
                <a:spcPts val="600"/>
              </a:spcBef>
              <a:buNone/>
            </a:pPr>
            <a:r>
              <a:rPr lang="en-GB" sz="2400" dirty="0" smtClean="0"/>
              <a:t>© Max Jaede, University of Edinburgh, 2020, CC BY-SA 4.0</a:t>
            </a:r>
          </a:p>
          <a:p>
            <a:pPr marL="0" indent="0" algn="ctr">
              <a:spcBef>
                <a:spcPts val="600"/>
              </a:spcBef>
              <a:buNone/>
            </a:pPr>
            <a:endParaRPr lang="en-GB" sz="2400" dirty="0"/>
          </a:p>
        </p:txBody>
      </p:sp>
    </p:spTree>
    <p:extLst>
      <p:ext uri="{BB962C8B-B14F-4D97-AF65-F5344CB8AC3E}">
        <p14:creationId xmlns:p14="http://schemas.microsoft.com/office/powerpoint/2010/main" val="2251709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6F58-A88E-2A40-9A52-E6C3C2039A3D}"/>
              </a:ext>
            </a:extLst>
          </p:cNvPr>
          <p:cNvSpPr>
            <a:spLocks noGrp="1"/>
          </p:cNvSpPr>
          <p:nvPr>
            <p:ph type="ctrTitle"/>
          </p:nvPr>
        </p:nvSpPr>
        <p:spPr>
          <a:xfrm>
            <a:off x="362471" y="532435"/>
            <a:ext cx="8976082" cy="4328932"/>
          </a:xfrm>
        </p:spPr>
        <p:txBody>
          <a:bodyPr>
            <a:noAutofit/>
          </a:bodyPr>
          <a:lstStyle/>
          <a:p>
            <a:pPr algn="l"/>
            <a:r>
              <a:rPr lang="en-US" sz="2400" dirty="0">
                <a:solidFill>
                  <a:schemeClr val="bg1"/>
                </a:solidFill>
              </a:rPr>
              <a:t>Centre for Open Learning</a:t>
            </a:r>
            <a:br>
              <a:rPr lang="en-US" sz="2400" dirty="0">
                <a:solidFill>
                  <a:schemeClr val="bg1"/>
                </a:solidFill>
              </a:rPr>
            </a:br>
            <a:r>
              <a:rPr lang="en-US" sz="2400" dirty="0">
                <a:solidFill>
                  <a:schemeClr val="bg1"/>
                </a:solidFill>
              </a:rPr>
              <a:t>The University of Edinburgh</a:t>
            </a:r>
            <a:br>
              <a:rPr lang="en-US" sz="2400" dirty="0">
                <a:solidFill>
                  <a:schemeClr val="bg1"/>
                </a:solidFill>
              </a:rPr>
            </a:br>
            <a:r>
              <a:rPr lang="en-US" sz="2400" dirty="0">
                <a:solidFill>
                  <a:schemeClr val="bg1"/>
                </a:solidFill>
              </a:rPr>
              <a:t>Paterson’s Land</a:t>
            </a:r>
            <a:br>
              <a:rPr lang="en-US" sz="2400" dirty="0">
                <a:solidFill>
                  <a:schemeClr val="bg1"/>
                </a:solidFill>
              </a:rPr>
            </a:br>
            <a:r>
              <a:rPr lang="en-US" sz="2400" dirty="0">
                <a:solidFill>
                  <a:schemeClr val="bg1"/>
                </a:solidFill>
              </a:rPr>
              <a:t>Holyrood Road</a:t>
            </a:r>
            <a:br>
              <a:rPr lang="en-US" sz="2400" dirty="0">
                <a:solidFill>
                  <a:schemeClr val="bg1"/>
                </a:solidFill>
              </a:rPr>
            </a:br>
            <a:r>
              <a:rPr lang="en-US" sz="2400" dirty="0">
                <a:solidFill>
                  <a:schemeClr val="bg1"/>
                </a:solidFill>
              </a:rPr>
              <a:t>Edinburgh EH8 8AQ</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T: 0131 6504400</a:t>
            </a:r>
            <a:br>
              <a:rPr lang="en-US" sz="2400" dirty="0">
                <a:solidFill>
                  <a:schemeClr val="bg1"/>
                </a:solidFill>
              </a:rPr>
            </a:br>
            <a:r>
              <a:rPr lang="en-US" sz="2400" dirty="0">
                <a:solidFill>
                  <a:schemeClr val="bg1"/>
                </a:solidFill>
              </a:rPr>
              <a:t>E: col@ed.ac.uk</a:t>
            </a:r>
            <a:br>
              <a:rPr lang="en-US" sz="2400" dirty="0">
                <a:solidFill>
                  <a:schemeClr val="bg1"/>
                </a:solidFill>
              </a:rPr>
            </a:br>
            <a:r>
              <a:rPr lang="en-US" sz="2400" dirty="0">
                <a:solidFill>
                  <a:schemeClr val="bg1"/>
                </a:solidFill>
              </a:rPr>
              <a:t>W: </a:t>
            </a:r>
            <a:r>
              <a:rPr lang="en-US" sz="2400" dirty="0">
                <a:solidFill>
                  <a:schemeClr val="bg1"/>
                </a:solidFill>
                <a:hlinkClick r:id="rId3"/>
              </a:rPr>
              <a:t>www.ed.ac.uk/open-learning</a:t>
            </a:r>
            <a:r>
              <a:rPr lang="en-US" sz="2400" dirty="0">
                <a:solidFill>
                  <a:schemeClr val="bg1"/>
                </a:solidFill>
              </a:rPr>
              <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Facebook: </a:t>
            </a:r>
            <a:r>
              <a:rPr lang="en-US" sz="2400" dirty="0">
                <a:solidFill>
                  <a:schemeClr val="bg1"/>
                </a:solidFill>
                <a:hlinkClick r:id="rId4"/>
              </a:rPr>
              <a:t>www.facebook.com/uoeshortcourses</a:t>
            </a:r>
            <a:r>
              <a:rPr lang="en-US" sz="2400" dirty="0">
                <a:solidFill>
                  <a:schemeClr val="bg1"/>
                </a:solidFill>
              </a:rPr>
              <a:t/>
            </a:r>
            <a:br>
              <a:rPr lang="en-US" sz="2400" dirty="0">
                <a:solidFill>
                  <a:schemeClr val="bg1"/>
                </a:solidFill>
              </a:rPr>
            </a:br>
            <a:r>
              <a:rPr lang="en-US" sz="2400" dirty="0">
                <a:solidFill>
                  <a:schemeClr val="bg1"/>
                </a:solidFill>
              </a:rPr>
              <a:t>Twitter: </a:t>
            </a:r>
            <a:r>
              <a:rPr lang="en-US" sz="2400" dirty="0">
                <a:solidFill>
                  <a:schemeClr val="bg1"/>
                </a:solidFill>
                <a:hlinkClick r:id="rId5"/>
              </a:rPr>
              <a:t>www.twitter.com/uoeshortcourses</a:t>
            </a:r>
            <a:endParaRPr lang="en-US" sz="2400" dirty="0">
              <a:solidFill>
                <a:schemeClr val="bg1"/>
              </a:solidFill>
            </a:endParaRPr>
          </a:p>
        </p:txBody>
      </p:sp>
      <p:pic>
        <p:nvPicPr>
          <p:cNvPr id="10" name="Content Placeholder 8">
            <a:extLst>
              <a:ext uri="{FF2B5EF4-FFF2-40B4-BE49-F238E27FC236}">
                <a16:creationId xmlns:a16="http://schemas.microsoft.com/office/drawing/2014/main" id="{672B5856-124A-A44F-9FE1-648AA8DCDE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471" y="5266481"/>
            <a:ext cx="5676622" cy="1285273"/>
          </a:xfrm>
          <a:prstGeom prst="rect">
            <a:avLst/>
          </a:prstGeom>
        </p:spPr>
      </p:pic>
    </p:spTree>
    <p:extLst>
      <p:ext uri="{BB962C8B-B14F-4D97-AF65-F5344CB8AC3E}">
        <p14:creationId xmlns:p14="http://schemas.microsoft.com/office/powerpoint/2010/main" val="61460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Outline of this class</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US" dirty="0" smtClean="0"/>
              <a:t>Sovereignty </a:t>
            </a:r>
            <a:r>
              <a:rPr lang="en-US" dirty="0"/>
              <a:t>and national self-determination</a:t>
            </a:r>
          </a:p>
          <a:p>
            <a:r>
              <a:rPr lang="en-US" dirty="0"/>
              <a:t>Democracy, the international system and globalisation</a:t>
            </a:r>
          </a:p>
          <a:p>
            <a:r>
              <a:rPr lang="en-US" dirty="0"/>
              <a:t>Theories of cosmopolitan democracy</a:t>
            </a:r>
          </a:p>
          <a:p>
            <a:r>
              <a:rPr lang="en-US" dirty="0" smtClean="0"/>
              <a:t>Cosmopolitanism </a:t>
            </a:r>
            <a:r>
              <a:rPr lang="en-US" dirty="0"/>
              <a:t>in </a:t>
            </a:r>
            <a:r>
              <a:rPr lang="en-US" dirty="0" smtClean="0"/>
              <a:t>practice</a:t>
            </a:r>
            <a:endParaRPr lang="en-US"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413466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Sovereignty and national self-determination</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969729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GB" dirty="0" smtClean="0"/>
              <a:t>The rhetoric of ‘taking back control’</a:t>
            </a:r>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9"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pPr marL="0" indent="0">
              <a:buNone/>
            </a:pPr>
            <a:r>
              <a:rPr lang="en-GB" dirty="0" smtClean="0"/>
              <a:t>What assumptions about democracy inform this statement from the 2016 Brexit referendum campaign?</a:t>
            </a:r>
          </a:p>
        </p:txBody>
      </p:sp>
      <p:pic>
        <p:nvPicPr>
          <p:cNvPr id="10" name="Picture 9" descr="gettyimages-52241479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587" y="3413639"/>
            <a:ext cx="3983660" cy="2761636"/>
          </a:xfrm>
          <a:prstGeom prst="rect">
            <a:avLst/>
          </a:prstGeom>
        </p:spPr>
      </p:pic>
      <p:sp>
        <p:nvSpPr>
          <p:cNvPr id="8" name="Rounded Rectangular Callout 7"/>
          <p:cNvSpPr/>
          <p:nvPr/>
        </p:nvSpPr>
        <p:spPr>
          <a:xfrm>
            <a:off x="1543208" y="3548074"/>
            <a:ext cx="5872372" cy="1629076"/>
          </a:xfrm>
          <a:prstGeom prst="wedgeRoundRectCallout">
            <a:avLst>
              <a:gd name="adj1" fmla="val 67361"/>
              <a:gd name="adj2" fmla="val 7728"/>
              <a:gd name="adj3" fmla="val 16667"/>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‘Unelected, unaccountable elites, </a:t>
            </a:r>
            <a:r>
              <a:rPr lang="en-US" sz="2800" dirty="0" smtClean="0">
                <a:solidFill>
                  <a:schemeClr val="tx1"/>
                </a:solidFill>
              </a:rPr>
              <a:t>I’m </a:t>
            </a:r>
            <a:r>
              <a:rPr lang="en-US" sz="2800" dirty="0">
                <a:solidFill>
                  <a:schemeClr val="tx1"/>
                </a:solidFill>
              </a:rPr>
              <a:t>afraid </a:t>
            </a:r>
            <a:r>
              <a:rPr lang="en-US" sz="2800" dirty="0" smtClean="0">
                <a:solidFill>
                  <a:schemeClr val="tx1"/>
                </a:solidFill>
              </a:rPr>
              <a:t>it’s </a:t>
            </a:r>
            <a:r>
              <a:rPr lang="en-US" sz="2800" dirty="0">
                <a:solidFill>
                  <a:schemeClr val="tx1"/>
                </a:solidFill>
              </a:rPr>
              <a:t>time to </a:t>
            </a:r>
            <a:r>
              <a:rPr lang="en-US" sz="2800" dirty="0" smtClean="0">
                <a:solidFill>
                  <a:schemeClr val="tx1"/>
                </a:solidFill>
              </a:rPr>
              <a:t>say, </a:t>
            </a:r>
            <a:r>
              <a:rPr lang="en-US" sz="2800" dirty="0">
                <a:solidFill>
                  <a:schemeClr val="tx1"/>
                </a:solidFill>
              </a:rPr>
              <a:t>“</a:t>
            </a:r>
            <a:r>
              <a:rPr lang="en-US" sz="2800" dirty="0" smtClean="0">
                <a:solidFill>
                  <a:schemeClr val="tx1"/>
                </a:solidFill>
              </a:rPr>
              <a:t>You’re </a:t>
            </a:r>
            <a:r>
              <a:rPr lang="en-US" sz="2800" dirty="0">
                <a:solidFill>
                  <a:schemeClr val="tx1"/>
                </a:solidFill>
              </a:rPr>
              <a:t>fired.” We are going to take back control.’</a:t>
            </a:r>
          </a:p>
        </p:txBody>
      </p:sp>
    </p:spTree>
    <p:extLst>
      <p:ext uri="{BB962C8B-B14F-4D97-AF65-F5344CB8AC3E}">
        <p14:creationId xmlns:p14="http://schemas.microsoft.com/office/powerpoint/2010/main" val="231622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smtClean="0"/>
              <a:t>United Nations Charter, Article 1</a:t>
            </a:r>
            <a:endParaRPr lang="en-US"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7"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42019" y="2222726"/>
            <a:ext cx="10511782" cy="3744313"/>
          </a:xfrm>
          <a:solidFill>
            <a:schemeClr val="bg1">
              <a:lumMod val="85000"/>
            </a:schemeClr>
          </a:solidFill>
        </p:spPr>
        <p:txBody>
          <a:bodyPr anchor="t">
            <a:normAutofit lnSpcReduction="10000"/>
          </a:bodyPr>
          <a:lstStyle/>
          <a:p>
            <a:pPr marL="0" indent="0">
              <a:buNone/>
            </a:pPr>
            <a:r>
              <a:rPr lang="en-GB" dirty="0" smtClean="0"/>
              <a:t>The Purposes of the United Nations are:</a:t>
            </a:r>
          </a:p>
          <a:p>
            <a:pPr marL="514350" indent="-514350">
              <a:buFont typeface="+mj-lt"/>
              <a:buAutoNum type="arabicPeriod"/>
            </a:pPr>
            <a:r>
              <a:rPr lang="en-GB" dirty="0" smtClean="0"/>
              <a:t>To maintain international peace and security […];</a:t>
            </a:r>
          </a:p>
          <a:p>
            <a:pPr marL="514350" indent="-514350">
              <a:buFont typeface="+mj-lt"/>
              <a:buAutoNum type="arabicPeriod"/>
            </a:pPr>
            <a:r>
              <a:rPr lang="en-GB" dirty="0" smtClean="0"/>
              <a:t>To develop </a:t>
            </a:r>
            <a:r>
              <a:rPr lang="en-GB" b="1" dirty="0" smtClean="0"/>
              <a:t>friendly relations among nations based on respect for the principle of equal rights and self-determination </a:t>
            </a:r>
            <a:r>
              <a:rPr lang="en-GB" dirty="0" smtClean="0"/>
              <a:t>of peoples […];</a:t>
            </a:r>
          </a:p>
          <a:p>
            <a:pPr marL="514350" indent="-514350">
              <a:buFont typeface="+mj-lt"/>
              <a:buAutoNum type="arabicPeriod"/>
            </a:pPr>
            <a:r>
              <a:rPr lang="en-GB" dirty="0" smtClean="0"/>
              <a:t>To achieve international co-operation in solving international problems of an economic, social, cultural, or humanitarian character […];</a:t>
            </a:r>
          </a:p>
          <a:p>
            <a:pPr marL="514350" indent="-514350">
              <a:buFont typeface="+mj-lt"/>
              <a:buAutoNum type="arabicPeriod"/>
            </a:pPr>
            <a:r>
              <a:rPr lang="en-GB" dirty="0" smtClean="0"/>
              <a:t>To be a centre for harmonizing the actions of nations in the attainment of these common ends.</a:t>
            </a:r>
          </a:p>
        </p:txBody>
      </p:sp>
    </p:spTree>
    <p:extLst>
      <p:ext uri="{BB962C8B-B14F-4D97-AF65-F5344CB8AC3E}">
        <p14:creationId xmlns:p14="http://schemas.microsoft.com/office/powerpoint/2010/main" val="4114815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smtClean="0"/>
              <a:t>United Nations Charter, Article 2</a:t>
            </a:r>
            <a:endParaRPr lang="en-US"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7"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42019" y="2222727"/>
            <a:ext cx="10511782" cy="4058368"/>
          </a:xfrm>
          <a:solidFill>
            <a:schemeClr val="bg1">
              <a:lumMod val="85000"/>
            </a:schemeClr>
          </a:solidFill>
        </p:spPr>
        <p:txBody>
          <a:bodyPr anchor="t">
            <a:normAutofit lnSpcReduction="10000"/>
          </a:bodyPr>
          <a:lstStyle/>
          <a:p>
            <a:pPr marL="0" indent="0">
              <a:buNone/>
            </a:pPr>
            <a:r>
              <a:rPr lang="en-US" dirty="0" smtClean="0"/>
              <a:t>The </a:t>
            </a:r>
            <a:r>
              <a:rPr lang="en-US" dirty="0"/>
              <a:t>Organization and its Members, in pursuit of the Purposes stated in Article 1, shall act in accordance with the following </a:t>
            </a:r>
            <a:r>
              <a:rPr lang="en-US" dirty="0" smtClean="0"/>
              <a:t>Principles</a:t>
            </a:r>
            <a:r>
              <a:rPr lang="en-GB" dirty="0" smtClean="0"/>
              <a:t>:</a:t>
            </a:r>
          </a:p>
          <a:p>
            <a:pPr marL="514350" indent="-514350">
              <a:buFont typeface="+mj-lt"/>
              <a:buAutoNum type="arabicPeriod"/>
            </a:pPr>
            <a:r>
              <a:rPr lang="en-US" dirty="0"/>
              <a:t>The Organization is based on the </a:t>
            </a:r>
            <a:r>
              <a:rPr lang="en-US" b="1" dirty="0"/>
              <a:t>principle of the sovereign </a:t>
            </a:r>
            <a:r>
              <a:rPr lang="en-US" b="1" dirty="0" smtClean="0"/>
              <a:t>equality</a:t>
            </a:r>
            <a:r>
              <a:rPr lang="en-US" dirty="0"/>
              <a:t> of all its </a:t>
            </a:r>
            <a:r>
              <a:rPr lang="en-US" dirty="0" smtClean="0"/>
              <a:t>Members.</a:t>
            </a:r>
          </a:p>
          <a:p>
            <a:pPr marL="514350" indent="-514350">
              <a:buFont typeface="+mj-lt"/>
              <a:buAutoNum type="arabicPeriod"/>
            </a:pPr>
            <a:r>
              <a:rPr lang="en-US" dirty="0" smtClean="0"/>
              <a:t>All Members [</a:t>
            </a:r>
            <a:r>
              <a:rPr lang="mr-IN" dirty="0" smtClean="0"/>
              <a:t>…</a:t>
            </a:r>
            <a:r>
              <a:rPr lang="de-DE" dirty="0" smtClean="0"/>
              <a:t>]</a:t>
            </a:r>
            <a:r>
              <a:rPr lang="en-US" dirty="0" smtClean="0"/>
              <a:t> </a:t>
            </a:r>
            <a:r>
              <a:rPr lang="en-US" dirty="0"/>
              <a:t>shall fulfill in good faith the obligations assumed by them in accordance with the present Charter</a:t>
            </a:r>
            <a:r>
              <a:rPr lang="en-US" dirty="0" smtClean="0"/>
              <a:t>.</a:t>
            </a:r>
          </a:p>
          <a:p>
            <a:pPr marL="514350" indent="-514350">
              <a:buFont typeface="+mj-lt"/>
              <a:buAutoNum type="arabicPeriod"/>
            </a:pPr>
            <a:r>
              <a:rPr lang="en-US" dirty="0" smtClean="0"/>
              <a:t>All </a:t>
            </a:r>
            <a:r>
              <a:rPr lang="en-US" dirty="0"/>
              <a:t>Members shall settle </a:t>
            </a:r>
            <a:r>
              <a:rPr lang="en-US" dirty="0" smtClean="0"/>
              <a:t>their </a:t>
            </a:r>
            <a:r>
              <a:rPr lang="en-US" dirty="0"/>
              <a:t>[</a:t>
            </a:r>
            <a:r>
              <a:rPr lang="mr-IN" dirty="0"/>
              <a:t>…</a:t>
            </a:r>
            <a:r>
              <a:rPr lang="de-DE" dirty="0" smtClean="0"/>
              <a:t>] </a:t>
            </a:r>
            <a:r>
              <a:rPr lang="en-US" dirty="0" smtClean="0"/>
              <a:t>disputes </a:t>
            </a:r>
            <a:r>
              <a:rPr lang="en-US" dirty="0"/>
              <a:t>by peaceful means </a:t>
            </a:r>
            <a:r>
              <a:rPr lang="en-US" dirty="0" smtClean="0"/>
              <a:t>[</a:t>
            </a:r>
            <a:r>
              <a:rPr lang="mr-IN" dirty="0" smtClean="0"/>
              <a:t>…</a:t>
            </a:r>
            <a:r>
              <a:rPr lang="de-DE" dirty="0" smtClean="0"/>
              <a:t>]</a:t>
            </a:r>
            <a:r>
              <a:rPr lang="en-US" dirty="0" smtClean="0"/>
              <a:t>.</a:t>
            </a:r>
          </a:p>
          <a:p>
            <a:pPr marL="514350" indent="-514350">
              <a:buFont typeface="+mj-lt"/>
              <a:buAutoNum type="arabicPeriod"/>
            </a:pPr>
            <a:r>
              <a:rPr lang="en-US" dirty="0" smtClean="0"/>
              <a:t>All </a:t>
            </a:r>
            <a:r>
              <a:rPr lang="en-US" dirty="0"/>
              <a:t>Members </a:t>
            </a:r>
            <a:r>
              <a:rPr lang="en-US" b="1" dirty="0"/>
              <a:t>shall refrain</a:t>
            </a:r>
            <a:r>
              <a:rPr lang="en-US" dirty="0"/>
              <a:t> </a:t>
            </a:r>
            <a:r>
              <a:rPr lang="en-US" dirty="0" smtClean="0"/>
              <a:t>[</a:t>
            </a:r>
            <a:r>
              <a:rPr lang="mr-IN" dirty="0" smtClean="0"/>
              <a:t>…</a:t>
            </a:r>
            <a:r>
              <a:rPr lang="de-DE" dirty="0" smtClean="0"/>
              <a:t>] </a:t>
            </a:r>
            <a:r>
              <a:rPr lang="en-US" b="1" dirty="0" smtClean="0"/>
              <a:t>from </a:t>
            </a:r>
            <a:r>
              <a:rPr lang="en-US" b="1" dirty="0"/>
              <a:t>the threat or use of force against the territorial integrity or political independence of any </a:t>
            </a:r>
            <a:r>
              <a:rPr lang="en-US" b="1" dirty="0" smtClean="0"/>
              <a:t>state</a:t>
            </a:r>
            <a:r>
              <a:rPr lang="en-US" dirty="0" smtClean="0"/>
              <a:t> [</a:t>
            </a:r>
            <a:r>
              <a:rPr lang="mr-IN" dirty="0" smtClean="0"/>
              <a:t>…</a:t>
            </a:r>
            <a:r>
              <a:rPr lang="de-DE" dirty="0" smtClean="0"/>
              <a:t>]</a:t>
            </a:r>
            <a:r>
              <a:rPr lang="en-US" dirty="0" smtClean="0"/>
              <a:t>.</a:t>
            </a:r>
            <a:endParaRPr lang="en-GB" dirty="0" smtClean="0"/>
          </a:p>
        </p:txBody>
      </p:sp>
    </p:spTree>
    <p:extLst>
      <p:ext uri="{BB962C8B-B14F-4D97-AF65-F5344CB8AC3E}">
        <p14:creationId xmlns:p14="http://schemas.microsoft.com/office/powerpoint/2010/main" val="3816158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Different meanings of ‘sovereignty’</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smtClean="0"/>
              <a:t>Recognition of a state’s </a:t>
            </a:r>
            <a:r>
              <a:rPr lang="en-GB" b="1" dirty="0" smtClean="0"/>
              <a:t>formal independence</a:t>
            </a:r>
            <a:r>
              <a:rPr lang="en-GB" dirty="0" smtClean="0"/>
              <a:t> (and thus of sovereign equality) by other states</a:t>
            </a:r>
          </a:p>
          <a:p>
            <a:r>
              <a:rPr lang="en-GB" dirty="0" smtClean="0"/>
              <a:t>Exclusion of external actors from the state’s authority structures (</a:t>
            </a:r>
            <a:r>
              <a:rPr lang="en-GB" b="1" dirty="0" smtClean="0"/>
              <a:t>non-intervention</a:t>
            </a:r>
            <a:r>
              <a:rPr lang="en-GB" dirty="0" smtClean="0"/>
              <a:t>)</a:t>
            </a:r>
          </a:p>
          <a:p>
            <a:r>
              <a:rPr lang="en-GB" dirty="0" smtClean="0"/>
              <a:t>Ability of national governments to exercise </a:t>
            </a:r>
            <a:r>
              <a:rPr lang="en-GB" b="1" dirty="0" smtClean="0"/>
              <a:t>effective control </a:t>
            </a:r>
            <a:r>
              <a:rPr lang="en-GB" dirty="0" smtClean="0"/>
              <a:t>within the state’s territory (‘monopoly over the legitimate use of force’, Max Weber), and possibly, to regulate cross-border movements of goods, people, ideas, pollutants, etc.</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624489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Different meanings of ‘sovereignty’ (cont.)</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1" y="2208917"/>
            <a:ext cx="3668503" cy="3968045"/>
          </a:xfrm>
        </p:spPr>
        <p:txBody>
          <a:bodyPr>
            <a:normAutofit/>
          </a:bodyPr>
          <a:lstStyle/>
          <a:p>
            <a:r>
              <a:rPr lang="en-US" dirty="0" smtClean="0"/>
              <a:t>The different types of sovereignty do not necessarily go together</a:t>
            </a:r>
          </a:p>
          <a:p>
            <a:r>
              <a:rPr lang="en-US" dirty="0" smtClean="0"/>
              <a:t>Sovereignty may be a matter of degree</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grpSp>
        <p:nvGrpSpPr>
          <p:cNvPr id="23" name="Group 22"/>
          <p:cNvGrpSpPr/>
          <p:nvPr/>
        </p:nvGrpSpPr>
        <p:grpSpPr>
          <a:xfrm>
            <a:off x="4860620" y="2343911"/>
            <a:ext cx="6478899" cy="3767440"/>
            <a:chOff x="4860620" y="2343911"/>
            <a:chExt cx="6478899" cy="3767440"/>
          </a:xfrm>
        </p:grpSpPr>
        <p:sp>
          <p:nvSpPr>
            <p:cNvPr id="14" name="Oval 13"/>
            <p:cNvSpPr/>
            <p:nvPr/>
          </p:nvSpPr>
          <p:spPr>
            <a:xfrm>
              <a:off x="5859162" y="2384404"/>
              <a:ext cx="2722737" cy="2722737"/>
            </a:xfrm>
            <a:prstGeom prst="ellipse">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547100" y="2372950"/>
              <a:ext cx="2722737" cy="2722737"/>
            </a:xfrm>
            <a:prstGeom prst="ellipse">
              <a:avLst/>
            </a:prstGeom>
            <a:solidFill>
              <a:schemeClr val="accent6">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617628" y="3388614"/>
              <a:ext cx="2722737" cy="2722737"/>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860620" y="2345036"/>
              <a:ext cx="2777174" cy="830997"/>
            </a:xfrm>
            <a:prstGeom prst="rect">
              <a:avLst/>
            </a:prstGeom>
            <a:noFill/>
          </p:spPr>
          <p:txBody>
            <a:bodyPr wrap="square" rtlCol="0">
              <a:spAutoFit/>
            </a:bodyPr>
            <a:lstStyle/>
            <a:p>
              <a:r>
                <a:rPr lang="en-US" sz="2400" b="1" dirty="0" smtClean="0">
                  <a:solidFill>
                    <a:schemeClr val="accent1"/>
                  </a:solidFill>
                </a:rPr>
                <a:t>Formal recognition of independence</a:t>
              </a:r>
              <a:endParaRPr lang="en-US" sz="2400" b="1" dirty="0">
                <a:solidFill>
                  <a:schemeClr val="accent1"/>
                </a:solidFill>
              </a:endParaRPr>
            </a:p>
          </p:txBody>
        </p:sp>
        <p:sp>
          <p:nvSpPr>
            <p:cNvPr id="18" name="TextBox 17"/>
            <p:cNvSpPr txBox="1"/>
            <p:nvPr/>
          </p:nvSpPr>
          <p:spPr>
            <a:xfrm>
              <a:off x="8562345" y="2343911"/>
              <a:ext cx="2777174" cy="830997"/>
            </a:xfrm>
            <a:prstGeom prst="rect">
              <a:avLst/>
            </a:prstGeom>
            <a:noFill/>
          </p:spPr>
          <p:txBody>
            <a:bodyPr wrap="square" rtlCol="0">
              <a:spAutoFit/>
            </a:bodyPr>
            <a:lstStyle/>
            <a:p>
              <a:pPr algn="r"/>
              <a:r>
                <a:rPr lang="en-US" sz="2400" b="1" dirty="0" smtClean="0">
                  <a:solidFill>
                    <a:schemeClr val="accent6"/>
                  </a:solidFill>
                </a:rPr>
                <a:t>Non-intervention in internal affairs</a:t>
              </a:r>
              <a:endParaRPr lang="en-US" sz="2400" b="1" dirty="0">
                <a:solidFill>
                  <a:schemeClr val="accent6"/>
                </a:solidFill>
              </a:endParaRPr>
            </a:p>
          </p:txBody>
        </p:sp>
        <p:sp>
          <p:nvSpPr>
            <p:cNvPr id="19" name="TextBox 18"/>
            <p:cNvSpPr txBox="1"/>
            <p:nvPr/>
          </p:nvSpPr>
          <p:spPr>
            <a:xfrm>
              <a:off x="5637528" y="5577654"/>
              <a:ext cx="4727895" cy="461665"/>
            </a:xfrm>
            <a:prstGeom prst="rect">
              <a:avLst/>
            </a:prstGeom>
            <a:noFill/>
          </p:spPr>
          <p:txBody>
            <a:bodyPr wrap="square" rtlCol="0">
              <a:spAutoFit/>
            </a:bodyPr>
            <a:lstStyle/>
            <a:p>
              <a:pPr algn="ctr"/>
              <a:r>
                <a:rPr lang="en-US" sz="2400" b="1" dirty="0" smtClean="0">
                  <a:solidFill>
                    <a:schemeClr val="accent2"/>
                  </a:solidFill>
                </a:rPr>
                <a:t>Effective control over territory</a:t>
              </a:r>
              <a:endParaRPr lang="en-US" sz="2400" b="1" dirty="0">
                <a:solidFill>
                  <a:schemeClr val="accent2"/>
                </a:solidFill>
              </a:endParaRPr>
            </a:p>
          </p:txBody>
        </p:sp>
      </p:grpSp>
      <p:sp>
        <p:nvSpPr>
          <p:cNvPr id="20" name="TextBox 19"/>
          <p:cNvSpPr txBox="1"/>
          <p:nvPr/>
        </p:nvSpPr>
        <p:spPr>
          <a:xfrm>
            <a:off x="6486418" y="3695521"/>
            <a:ext cx="1079383" cy="461665"/>
          </a:xfrm>
          <a:prstGeom prst="rect">
            <a:avLst/>
          </a:prstGeom>
          <a:noFill/>
        </p:spPr>
        <p:txBody>
          <a:bodyPr wrap="square" rtlCol="0">
            <a:spAutoFit/>
          </a:bodyPr>
          <a:lstStyle/>
          <a:p>
            <a:pPr algn="ctr"/>
            <a:r>
              <a:rPr lang="en-US" sz="2400" dirty="0" smtClean="0">
                <a:solidFill>
                  <a:srgbClr val="000000"/>
                </a:solidFill>
              </a:rPr>
              <a:t>Syria?</a:t>
            </a:r>
            <a:endParaRPr lang="en-US" sz="2400" dirty="0">
              <a:solidFill>
                <a:srgbClr val="000000"/>
              </a:solidFill>
            </a:endParaRPr>
          </a:p>
        </p:txBody>
      </p:sp>
      <p:sp>
        <p:nvSpPr>
          <p:cNvPr id="21" name="TextBox 20"/>
          <p:cNvSpPr txBox="1"/>
          <p:nvPr/>
        </p:nvSpPr>
        <p:spPr>
          <a:xfrm>
            <a:off x="8182171" y="4407766"/>
            <a:ext cx="1241082" cy="461665"/>
          </a:xfrm>
          <a:prstGeom prst="rect">
            <a:avLst/>
          </a:prstGeom>
          <a:noFill/>
        </p:spPr>
        <p:txBody>
          <a:bodyPr wrap="square" rtlCol="0">
            <a:spAutoFit/>
          </a:bodyPr>
          <a:lstStyle/>
          <a:p>
            <a:pPr algn="ctr"/>
            <a:r>
              <a:rPr lang="en-US" sz="2400" dirty="0" smtClean="0">
                <a:solidFill>
                  <a:srgbClr val="000000"/>
                </a:solidFill>
              </a:rPr>
              <a:t>Taiwan?</a:t>
            </a:r>
            <a:endParaRPr lang="en-US" sz="2400" dirty="0">
              <a:solidFill>
                <a:srgbClr val="000000"/>
              </a:solidFill>
            </a:endParaRPr>
          </a:p>
        </p:txBody>
      </p:sp>
      <p:sp>
        <p:nvSpPr>
          <p:cNvPr id="22" name="TextBox 21"/>
          <p:cNvSpPr txBox="1"/>
          <p:nvPr/>
        </p:nvSpPr>
        <p:spPr>
          <a:xfrm>
            <a:off x="7387757" y="2876239"/>
            <a:ext cx="1338861" cy="461665"/>
          </a:xfrm>
          <a:prstGeom prst="rect">
            <a:avLst/>
          </a:prstGeom>
          <a:noFill/>
        </p:spPr>
        <p:txBody>
          <a:bodyPr wrap="square" rtlCol="0">
            <a:spAutoFit/>
          </a:bodyPr>
          <a:lstStyle/>
          <a:p>
            <a:pPr algn="ctr"/>
            <a:r>
              <a:rPr lang="en-US" sz="2400" dirty="0" smtClean="0">
                <a:solidFill>
                  <a:srgbClr val="000000"/>
                </a:solidFill>
              </a:rPr>
              <a:t>Somalia?</a:t>
            </a:r>
            <a:endParaRPr lang="en-US" sz="2400" dirty="0">
              <a:solidFill>
                <a:srgbClr val="000000"/>
              </a:solidFill>
            </a:endParaRPr>
          </a:p>
        </p:txBody>
      </p:sp>
    </p:spTree>
    <p:extLst>
      <p:ext uri="{BB962C8B-B14F-4D97-AF65-F5344CB8AC3E}">
        <p14:creationId xmlns:p14="http://schemas.microsoft.com/office/powerpoint/2010/main" val="1053860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EFFFF"/>
      </a:hlink>
      <a:folHlink>
        <a:srgbClr val="FEFF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74F06BD57ADF4D8A82C26B68AEB0D3" ma:contentTypeVersion="2" ma:contentTypeDescription="Create a new document." ma:contentTypeScope="" ma:versionID="29dddb068a1c07f0dccf54e963ae256f">
  <xsd:schema xmlns:xsd="http://www.w3.org/2001/XMLSchema" xmlns:xs="http://www.w3.org/2001/XMLSchema" xmlns:p="http://schemas.microsoft.com/office/2006/metadata/properties" xmlns:ns2="ccfcce87-18cc-4caf-a49f-00718ddbc375" targetNamespace="http://schemas.microsoft.com/office/2006/metadata/properties" ma:root="true" ma:fieldsID="8d03ff64236622e7e66df57f73a975a4" ns2:_="">
    <xsd:import namespace="ccfcce87-18cc-4caf-a49f-00718ddbc3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cce87-18cc-4caf-a49f-00718ddbc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E1357-0488-4988-AF60-FC6C892BA6E6}">
  <ds:schemaRefs>
    <ds:schemaRef ds:uri="http://schemas.microsoft.com/sharepoint/v3/contenttype/forms"/>
  </ds:schemaRefs>
</ds:datastoreItem>
</file>

<file path=customXml/itemProps2.xml><?xml version="1.0" encoding="utf-8"?>
<ds:datastoreItem xmlns:ds="http://schemas.openxmlformats.org/officeDocument/2006/customXml" ds:itemID="{140B1949-55D7-419A-B7E9-7A85CE9EE6A4}">
  <ds:schemaRefs>
    <ds:schemaRef ds:uri="http://www.w3.org/XML/1998/namespace"/>
    <ds:schemaRef ds:uri="http://schemas.microsoft.com/office/2006/documentManagement/types"/>
    <ds:schemaRef ds:uri="http://purl.org/dc/elements/1.1/"/>
    <ds:schemaRef ds:uri="ccfcce87-18cc-4caf-a49f-00718ddbc375"/>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81CA8C1-E25D-4AAF-8352-7EA6E14EA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cce87-18cc-4caf-a49f-00718ddbc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3992</TotalTime>
  <Words>1748</Words>
  <Application>Microsoft Office PowerPoint</Application>
  <PresentationFormat>Widescreen</PresentationFormat>
  <Paragraphs>111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Mangal</vt:lpstr>
      <vt:lpstr>Office Theme</vt:lpstr>
      <vt:lpstr>Democracy in Theory and Practice</vt:lpstr>
      <vt:lpstr>Recap of last week</vt:lpstr>
      <vt:lpstr>Outline of this class</vt:lpstr>
      <vt:lpstr>Sovereignty and national self-determination</vt:lpstr>
      <vt:lpstr>The rhetoric of ‘taking back control’</vt:lpstr>
      <vt:lpstr>United Nations Charter, Article 1</vt:lpstr>
      <vt:lpstr>United Nations Charter, Article 2</vt:lpstr>
      <vt:lpstr>Different meanings of ‘sovereignty’</vt:lpstr>
      <vt:lpstr>Different meanings of ‘sovereignty’ (cont.)</vt:lpstr>
      <vt:lpstr>Democracy, the international system and globalisation</vt:lpstr>
      <vt:lpstr>Democracy and international relations</vt:lpstr>
      <vt:lpstr>Sovereignty as ‘organised hypocrisy’?</vt:lpstr>
      <vt:lpstr>Sovereignty and globalisation</vt:lpstr>
      <vt:lpstr>Bailouts and conditionality   The so-called ‘troika’ (consisting of the European Commission, the European Central Bank and the International Monetary Fund) insisted on policy changes – including far-reaching austerity measures – as a condition for offering emergency loans to Greece in the wake of the 2007-2008 financial crisis.</vt:lpstr>
      <vt:lpstr>Theories of cosmopolitan democracy</vt:lpstr>
      <vt:lpstr>The meaning of ‘cosmopolitanism’</vt:lpstr>
      <vt:lpstr>Cosmopolitan democracy</vt:lpstr>
      <vt:lpstr>Archibugi on global democracy</vt:lpstr>
      <vt:lpstr>Objections to cosmopolitan democracy</vt:lpstr>
      <vt:lpstr>Cosmopolitanism in practice</vt:lpstr>
      <vt:lpstr>Government policies</vt:lpstr>
      <vt:lpstr>Global citizenship initiatives</vt:lpstr>
      <vt:lpstr>Climate justice   The term ‘climate justice’ is used to frame global warming as an ethical and political issue, rather than one that is primarily about science and technology. Transnational social movements and the concern with climate justice can be seen as examples of cosmopolitanism in practice. </vt:lpstr>
      <vt:lpstr>Summary and discussion</vt:lpstr>
      <vt:lpstr>Summary</vt:lpstr>
      <vt:lpstr>Discussion questions</vt:lpstr>
      <vt:lpstr>Reference list</vt:lpstr>
      <vt:lpstr>PowerPoint Presentation</vt:lpstr>
      <vt:lpstr>Centre for Open Learning The University of Edinburgh Paterson’s Land Holyrood Road Edinburgh EH8 8AQ  T: 0131 6504400 E: col@ed.ac.uk W: www.ed.ac.uk/open-learning  Facebook: www.facebook.com/uoeshortcourses Twitter: www.twitter.com/uoeshortcourses</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HOY Jenny</dc:creator>
  <cp:lastModifiedBy>JAEDE Max</cp:lastModifiedBy>
  <cp:revision>3084</cp:revision>
  <dcterms:created xsi:type="dcterms:W3CDTF">2017-12-12T15:18:38Z</dcterms:created>
  <dcterms:modified xsi:type="dcterms:W3CDTF">2020-02-18T13:50:56Z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0x010100CA74F06BD57ADF4D8A82C26B68AEB0D3</vt:lpwstr>
  </property>
</Properties>
</file>