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6" r:id="rId5"/>
    <p:sldId id="286" r:id="rId6"/>
    <p:sldId id="287"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6" r:id="rId22"/>
    <p:sldId id="305" r:id="rId23"/>
    <p:sldId id="304" r:id="rId24"/>
    <p:sldId id="307" r:id="rId25"/>
    <p:sldId id="308" r:id="rId26"/>
    <p:sldId id="309" r:id="rId27"/>
    <p:sldId id="310" r:id="rId28"/>
    <p:sldId id="311" r:id="rId29"/>
    <p:sldId id="312" r:id="rId30"/>
    <p:sldId id="313" r:id="rId31"/>
    <p:sldId id="2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CBF"/>
    <a:srgbClr val="477A7B"/>
    <a:srgbClr val="4083A8"/>
    <a:srgbClr val="67B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9" autoAdjust="0"/>
    <p:restoredTop sz="94660"/>
  </p:normalViewPr>
  <p:slideViewPr>
    <p:cSldViewPr snapToGrid="0">
      <p:cViewPr varScale="1">
        <p:scale>
          <a:sx n="115" d="100"/>
          <a:sy n="115" d="100"/>
        </p:scale>
        <p:origin x="84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EDE Maximillian" userId="S::v1mjaede@ed.ac.uk::3fd7093e-6ba0-4bf6-a512-1221e326adc1" providerId="AD" clId="Web-{C0DFE0B0-FF25-AF06-4585-57837E084856}"/>
    <pc:docChg chg="modSld">
      <pc:chgData name="JAEDE Maximillian" userId="S::v1mjaede@ed.ac.uk::3fd7093e-6ba0-4bf6-a512-1221e326adc1" providerId="AD" clId="Web-{C0DFE0B0-FF25-AF06-4585-57837E084856}" dt="2019-03-08T19:00:25.699" v="11" actId="20577"/>
      <pc:docMkLst>
        <pc:docMk/>
      </pc:docMkLst>
      <pc:sldChg chg="modSp">
        <pc:chgData name="JAEDE Maximillian" userId="S::v1mjaede@ed.ac.uk::3fd7093e-6ba0-4bf6-a512-1221e326adc1" providerId="AD" clId="Web-{C0DFE0B0-FF25-AF06-4585-57837E084856}" dt="2019-03-08T19:00:24.996" v="9" actId="20577"/>
        <pc:sldMkLst>
          <pc:docMk/>
          <pc:sldMk cId="1336598919" sldId="312"/>
        </pc:sldMkLst>
        <pc:spChg chg="mod">
          <ac:chgData name="JAEDE Maximillian" userId="S::v1mjaede@ed.ac.uk::3fd7093e-6ba0-4bf6-a512-1221e326adc1" providerId="AD" clId="Web-{C0DFE0B0-FF25-AF06-4585-57837E084856}" dt="2019-03-08T19:00:24.996" v="9" actId="20577"/>
          <ac:spMkLst>
            <pc:docMk/>
            <pc:sldMk cId="1336598919" sldId="312"/>
            <ac:spMk id="3" creationId="{B239E2EB-60D9-BB4C-A3A8-5EE58407F4BD}"/>
          </ac:spMkLst>
        </pc:spChg>
      </pc:sldChg>
    </pc:docChg>
  </pc:docChgLst>
  <pc:docChgLst>
    <pc:chgData name="JAEDE Maximillian" userId="S::v1mjaede@ed.ac.uk::3fd7093e-6ba0-4bf6-a512-1221e326adc1" providerId="AD" clId="Web-{6B7FEB19-EC88-0E73-AF7F-A20E956887A2}"/>
    <pc:docChg chg="modSld">
      <pc:chgData name="JAEDE Maximillian" userId="S::v1mjaede@ed.ac.uk::3fd7093e-6ba0-4bf6-a512-1221e326adc1" providerId="AD" clId="Web-{6B7FEB19-EC88-0E73-AF7F-A20E956887A2}" dt="2019-05-08T14:42:28.944" v="4" actId="1076"/>
      <pc:docMkLst>
        <pc:docMk/>
      </pc:docMkLst>
      <pc:sldChg chg="modSp">
        <pc:chgData name="JAEDE Maximillian" userId="S::v1mjaede@ed.ac.uk::3fd7093e-6ba0-4bf6-a512-1221e326adc1" providerId="AD" clId="Web-{6B7FEB19-EC88-0E73-AF7F-A20E956887A2}" dt="2019-05-08T14:42:28.944" v="4" actId="1076"/>
        <pc:sldMkLst>
          <pc:docMk/>
          <pc:sldMk cId="1442831502" sldId="316"/>
        </pc:sldMkLst>
        <pc:spChg chg="mod">
          <ac:chgData name="JAEDE Maximillian" userId="S::v1mjaede@ed.ac.uk::3fd7093e-6ba0-4bf6-a512-1221e326adc1" providerId="AD" clId="Web-{6B7FEB19-EC88-0E73-AF7F-A20E956887A2}" dt="2019-05-08T14:42:28.944" v="4" actId="1076"/>
          <ac:spMkLst>
            <pc:docMk/>
            <pc:sldMk cId="1442831502" sldId="316"/>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95763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70604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26102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81658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65386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C3144-3E01-4823-A88C-9FE6B0EC82D9}"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33803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C3144-3E01-4823-A88C-9FE6B0EC82D9}" type="datetimeFigureOut">
              <a:rPr lang="en-GB" smtClean="0"/>
              <a:t>18/02/2020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27685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C3144-3E01-4823-A88C-9FE6B0EC82D9}" type="datetimeFigureOut">
              <a:rPr lang="en-GB" smtClean="0"/>
              <a:t>18/02/2020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55999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C3144-3E01-4823-A88C-9FE6B0EC82D9}" type="datetimeFigureOut">
              <a:rPr lang="en-GB" smtClean="0"/>
              <a:t>18/02/2020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75787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C3144-3E01-4823-A88C-9FE6B0EC82D9}"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50514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C3144-3E01-4823-A88C-9FE6B0EC82D9}"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84899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C3144-3E01-4823-A88C-9FE6B0EC82D9}" type="datetimeFigureOut">
              <a:rPr lang="en-GB" smtClean="0"/>
              <a:t>18/02/2020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A4FE5-DAAC-4D17-A758-982551312849}" type="slidenum">
              <a:rPr lang="en-GB" smtClean="0"/>
              <a:t>‹#›</a:t>
            </a:fld>
            <a:endParaRPr lang="en-GB"/>
          </a:p>
        </p:txBody>
      </p:sp>
    </p:spTree>
    <p:extLst>
      <p:ext uri="{BB962C8B-B14F-4D97-AF65-F5344CB8AC3E}">
        <p14:creationId xmlns:p14="http://schemas.microsoft.com/office/powerpoint/2010/main" val="336581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www.ed.ac.uk/open-learni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twitter.com/uoeshortcourses" TargetMode="External"/><Relationship Id="rId4" Type="http://schemas.openxmlformats.org/officeDocument/2006/relationships/hyperlink" Target="http://www.facebook.com/uoeshortcours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List_of_United_Kingdom_general_elections%23cite_note-2"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7154EE02-B9FD-E647-A8CC-3F03496DB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471" y="5664611"/>
            <a:ext cx="3918216" cy="887143"/>
          </a:xfrm>
          <a:prstGeom prst="rect">
            <a:avLst/>
          </a:prstGeom>
        </p:spPr>
      </p:pic>
      <p:sp>
        <p:nvSpPr>
          <p:cNvPr id="8" name="Title 7">
            <a:extLst>
              <a:ext uri="{FF2B5EF4-FFF2-40B4-BE49-F238E27FC236}">
                <a16:creationId xmlns:a16="http://schemas.microsoft.com/office/drawing/2014/main" id="{6B4FC342-7715-834E-9B3E-6AB10742D3A5}"/>
              </a:ext>
            </a:extLst>
          </p:cNvPr>
          <p:cNvSpPr>
            <a:spLocks noGrp="1"/>
          </p:cNvSpPr>
          <p:nvPr>
            <p:ph type="ctrTitle"/>
          </p:nvPr>
        </p:nvSpPr>
        <p:spPr/>
        <p:txBody>
          <a:bodyPr/>
          <a:lstStyle/>
          <a:p>
            <a:r>
              <a:rPr lang="en-US" dirty="0" smtClean="0">
                <a:solidFill>
                  <a:schemeClr val="bg1"/>
                </a:solidFill>
              </a:rPr>
              <a:t>Democracy in Theory</a:t>
            </a:r>
            <a:br>
              <a:rPr lang="en-US" dirty="0" smtClean="0">
                <a:solidFill>
                  <a:schemeClr val="bg1"/>
                </a:solidFill>
              </a:rPr>
            </a:br>
            <a:r>
              <a:rPr lang="en-US" dirty="0" smtClean="0">
                <a:solidFill>
                  <a:schemeClr val="bg1"/>
                </a:solidFill>
              </a:rPr>
              <a:t>and Practice</a:t>
            </a:r>
            <a:endParaRPr lang="en-US" dirty="0">
              <a:solidFill>
                <a:schemeClr val="bg1"/>
              </a:solidFill>
            </a:endParaRPr>
          </a:p>
        </p:txBody>
      </p:sp>
      <p:sp>
        <p:nvSpPr>
          <p:cNvPr id="9" name="Subtitle 8">
            <a:extLst>
              <a:ext uri="{FF2B5EF4-FFF2-40B4-BE49-F238E27FC236}">
                <a16:creationId xmlns:a16="http://schemas.microsoft.com/office/drawing/2014/main" id="{A6B1C9DB-C3D1-9F46-8B5F-091A58585044}"/>
              </a:ext>
            </a:extLst>
          </p:cNvPr>
          <p:cNvSpPr>
            <a:spLocks noGrp="1"/>
          </p:cNvSpPr>
          <p:nvPr>
            <p:ph type="subTitle" idx="1"/>
          </p:nvPr>
        </p:nvSpPr>
        <p:spPr/>
        <p:txBody>
          <a:bodyPr>
            <a:normAutofit/>
          </a:bodyPr>
          <a:lstStyle/>
          <a:p>
            <a:r>
              <a:rPr lang="en-US" sz="3600" dirty="0" smtClean="0">
                <a:solidFill>
                  <a:schemeClr val="bg1"/>
                </a:solidFill>
              </a:rPr>
              <a:t>6. Modern Democracy: The Role of the State</a:t>
            </a:r>
            <a:endParaRPr lang="en-US" sz="3600" dirty="0">
              <a:solidFill>
                <a:schemeClr val="bg1"/>
              </a:solidFill>
            </a:endParaRPr>
          </a:p>
        </p:txBody>
      </p:sp>
      <p:sp>
        <p:nvSpPr>
          <p:cNvPr id="5" name="TextBox 4"/>
          <p:cNvSpPr txBox="1"/>
          <p:nvPr/>
        </p:nvSpPr>
        <p:spPr>
          <a:xfrm>
            <a:off x="8323551" y="5991689"/>
            <a:ext cx="3174821" cy="400110"/>
          </a:xfrm>
          <a:prstGeom prst="rect">
            <a:avLst/>
          </a:prstGeom>
          <a:noFill/>
        </p:spPr>
        <p:txBody>
          <a:bodyPr wrap="square" rtlCol="0">
            <a:spAutoFit/>
          </a:bodyPr>
          <a:lstStyle/>
          <a:p>
            <a:pPr algn="r"/>
            <a:r>
              <a:rPr lang="en-GB" sz="2000" dirty="0" smtClean="0">
                <a:solidFill>
                  <a:schemeClr val="bg1"/>
                </a:solidFill>
              </a:rPr>
              <a:t>Dr Max Jaede, 2020</a:t>
            </a:r>
            <a:endParaRPr lang="en-GB" sz="2000" dirty="0">
              <a:solidFill>
                <a:schemeClr val="bg1"/>
              </a:solidFill>
            </a:endParaRPr>
          </a:p>
        </p:txBody>
      </p:sp>
    </p:spTree>
    <p:extLst>
      <p:ext uri="{BB962C8B-B14F-4D97-AF65-F5344CB8AC3E}">
        <p14:creationId xmlns:p14="http://schemas.microsoft.com/office/powerpoint/2010/main" val="305589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4848121" y="1461036"/>
            <a:ext cx="6615567" cy="4929296"/>
          </a:xfrm>
        </p:spPr>
        <p:txBody>
          <a:bodyPr>
            <a:normAutofit/>
          </a:bodyPr>
          <a:lstStyle/>
          <a:p>
            <a:r>
              <a:rPr lang="en-GB" sz="1800" dirty="0" smtClean="0"/>
              <a:t/>
            </a:r>
            <a:br>
              <a:rPr lang="en-GB" sz="1800" dirty="0" smtClean="0"/>
            </a:br>
            <a:r>
              <a:rPr lang="en-GB" sz="1800" dirty="0" smtClean="0"/>
              <a:t/>
            </a:r>
            <a:br>
              <a:rPr lang="en-GB" sz="1800" dirty="0" smtClean="0"/>
            </a:br>
            <a:r>
              <a:rPr lang="en-GB" sz="4000" dirty="0" smtClean="0"/>
              <a:t>‘Rolling back the state’</a:t>
            </a:r>
            <a:r>
              <a:rPr lang="en-GB" sz="3600" dirty="0" smtClean="0"/>
              <a:t/>
            </a:r>
            <a:br>
              <a:rPr lang="en-GB" sz="3600" dirty="0" smtClean="0"/>
            </a:br>
            <a:r>
              <a:rPr lang="en-GB" sz="1600" dirty="0" smtClean="0"/>
              <a:t/>
            </a:r>
            <a:br>
              <a:rPr lang="en-GB" sz="1600" dirty="0" smtClean="0"/>
            </a:br>
            <a:r>
              <a:rPr lang="en-GB" sz="1800" dirty="0" smtClean="0"/>
              <a:t>Ronald Reagan, US President from 1981-89, and Margaret Thatcher, UK Prime Minister from 1979-90, were leading early proponents of ‘neoliberal’ reforms, including tax reduction,</a:t>
            </a:r>
            <a:r>
              <a:rPr lang="en-GB" sz="1800" dirty="0"/>
              <a:t> deregulation, </a:t>
            </a:r>
            <a:r>
              <a:rPr lang="en-GB" sz="1800" dirty="0" smtClean="0"/>
              <a:t>marketisation, privatisation</a:t>
            </a:r>
            <a:r>
              <a:rPr lang="en-GB" sz="1800" dirty="0"/>
              <a:t>,</a:t>
            </a:r>
            <a:r>
              <a:rPr lang="en-GB" sz="1800" dirty="0" smtClean="0"/>
              <a:t> cuts to government spending, and economic policies designed to control inflation rather than stimulate economic growth.</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200" dirty="0" smtClean="0"/>
              <a:t>Margaret Thatcher with Ronald Reagan, White House Photographic Office, 1981, https://</a:t>
            </a:r>
            <a:r>
              <a:rPr lang="en-GB" sz="1200" dirty="0" err="1" smtClean="0"/>
              <a:t>commons.wikimedia.org</a:t>
            </a:r>
            <a:r>
              <a:rPr lang="en-GB" sz="1200" dirty="0" smtClean="0"/>
              <a:t>/wiki/</a:t>
            </a:r>
            <a:r>
              <a:rPr lang="en-GB" sz="1200" dirty="0" err="1" smtClean="0"/>
              <a:t>File:Reagan_Thatcher.jpg</a:t>
            </a:r>
            <a:r>
              <a:rPr lang="en-GB" sz="1200" dirty="0" smtClean="0"/>
              <a:t/>
            </a:r>
            <a:br>
              <a:rPr lang="en-GB" sz="1200" dirty="0" smtClean="0"/>
            </a:br>
            <a:r>
              <a:rPr lang="en-GB" sz="1200" dirty="0" smtClean="0"/>
              <a:t/>
            </a:r>
            <a:br>
              <a:rPr lang="en-GB" sz="1200" dirty="0" smtClean="0"/>
            </a:br>
            <a:endParaRPr lang="en-GB" sz="1200"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pic>
        <p:nvPicPr>
          <p:cNvPr id="3" name="Picture 2" descr="Reagan_Thatcher.jpg"/>
          <p:cNvPicPr>
            <a:picLocks noChangeAspect="1"/>
          </p:cNvPicPr>
          <p:nvPr/>
        </p:nvPicPr>
        <p:blipFill rotWithShape="1">
          <a:blip r:embed="rId3" cstate="print">
            <a:extLst>
              <a:ext uri="{28A0092B-C50C-407E-A947-70E740481C1C}">
                <a14:useLocalDpi xmlns:a14="http://schemas.microsoft.com/office/drawing/2010/main" val="0"/>
              </a:ext>
            </a:extLst>
          </a:blip>
          <a:srcRect t="3691"/>
          <a:stretch/>
        </p:blipFill>
        <p:spPr>
          <a:xfrm>
            <a:off x="724284" y="1465459"/>
            <a:ext cx="3696317" cy="4935328"/>
          </a:xfrm>
          <a:prstGeom prst="rect">
            <a:avLst/>
          </a:prstGeom>
        </p:spPr>
      </p:pic>
    </p:spTree>
    <p:extLst>
      <p:ext uri="{BB962C8B-B14F-4D97-AF65-F5344CB8AC3E}">
        <p14:creationId xmlns:p14="http://schemas.microsoft.com/office/powerpoint/2010/main" val="3241871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1270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smtClean="0"/>
              <a:t>The neoliberal critique of modern democracy</a:t>
            </a:r>
            <a:endParaRPr lang="en-US" dirty="0"/>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2223925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Constitutional limits of democracy</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solidFill>
                  <a:srgbClr val="000000"/>
                </a:solidFill>
              </a:rPr>
              <a:t>The liberal tradition of political thought sees </a:t>
            </a:r>
            <a:r>
              <a:rPr lang="en-GB" b="1" dirty="0" smtClean="0">
                <a:solidFill>
                  <a:srgbClr val="000000"/>
                </a:solidFill>
              </a:rPr>
              <a:t>the state as a potential threat to individual liberties</a:t>
            </a:r>
          </a:p>
          <a:p>
            <a:r>
              <a:rPr lang="en-GB" dirty="0" smtClean="0">
                <a:solidFill>
                  <a:srgbClr val="000000"/>
                </a:solidFill>
              </a:rPr>
              <a:t>Liberal constitutionalism holds that political power must be legally restrained</a:t>
            </a:r>
          </a:p>
          <a:p>
            <a:r>
              <a:rPr lang="en-GB" dirty="0" smtClean="0">
                <a:solidFill>
                  <a:srgbClr val="000000"/>
                </a:solidFill>
              </a:rPr>
              <a:t>Liberals have always advocated the rule of law, constitutionally guaranteed rights, and a separation of powers to prevent arbitrary government and a ‘tyranny of the majority’</a:t>
            </a:r>
            <a:endParaRPr lang="en-GB" dirty="0">
              <a:solidFill>
                <a:srgbClr val="000000"/>
              </a:solidFill>
            </a:endParaRP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090812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Arguments for a ‘minimal state’</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Neoliberal thinkers such as Robert Nozick and </a:t>
            </a:r>
            <a:r>
              <a:rPr lang="en-GB" dirty="0"/>
              <a:t>Friedrich </a:t>
            </a:r>
            <a:r>
              <a:rPr lang="en-GB" dirty="0" smtClean="0"/>
              <a:t>von Hayek reclaimed and further developed these classical liberal ideas</a:t>
            </a:r>
          </a:p>
          <a:p>
            <a:r>
              <a:rPr lang="en-GB" dirty="0" smtClean="0"/>
              <a:t>In their view, the expanding welfare state infringes upon individual liberty and property rights, denying citizens </a:t>
            </a:r>
            <a:r>
              <a:rPr lang="en-US" dirty="0" smtClean="0"/>
              <a:t>the </a:t>
            </a:r>
            <a:r>
              <a:rPr lang="en-US" dirty="0"/>
              <a:t>right to choose their own ends</a:t>
            </a:r>
            <a:endParaRPr lang="en-GB" dirty="0" smtClean="0"/>
          </a:p>
          <a:p>
            <a:r>
              <a:rPr lang="en-GB" dirty="0" smtClean="0"/>
              <a:t>The only </a:t>
            </a:r>
            <a:r>
              <a:rPr lang="en-GB" b="1" dirty="0" smtClean="0"/>
              <a:t>legitimate role of the state</a:t>
            </a:r>
            <a:r>
              <a:rPr lang="en-GB" dirty="0" smtClean="0"/>
              <a:t> is to enforce property rights and laws of contract, issue and control money, and </a:t>
            </a:r>
            <a:r>
              <a:rPr lang="en-US" dirty="0"/>
              <a:t>protect citizens from aggression</a:t>
            </a:r>
            <a:r>
              <a:rPr lang="en-GB" dirty="0" smtClean="0"/>
              <a:t> (Dryzek</a:t>
            </a:r>
            <a:r>
              <a:rPr lang="en-GB" dirty="0"/>
              <a:t> </a:t>
            </a:r>
            <a:r>
              <a:rPr lang="en-GB" dirty="0" smtClean="0"/>
              <a:t>and Dunleavy, 2009, p.108)</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123813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Hayek on liberty and democracy</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3948441"/>
          </a:xfrm>
        </p:spPr>
        <p:txBody>
          <a:bodyPr>
            <a:normAutofit/>
          </a:bodyPr>
          <a:lstStyle/>
          <a:p>
            <a:r>
              <a:rPr lang="en-GB" dirty="0" smtClean="0"/>
              <a:t>Friedrich von Hayek (1899-1992), a </a:t>
            </a:r>
            <a:r>
              <a:rPr lang="en-US" dirty="0"/>
              <a:t>Nobel Prize</a:t>
            </a:r>
            <a:r>
              <a:rPr lang="en-US" dirty="0" smtClean="0"/>
              <a:t>-winning</a:t>
            </a:r>
            <a:r>
              <a:rPr lang="en-GB" dirty="0" smtClean="0"/>
              <a:t/>
            </a:r>
            <a:br>
              <a:rPr lang="en-GB" dirty="0" smtClean="0"/>
            </a:br>
            <a:r>
              <a:rPr lang="en-GB" dirty="0" smtClean="0"/>
              <a:t>Austrian-born British</a:t>
            </a:r>
            <a:r>
              <a:rPr lang="en-GB" dirty="0"/>
              <a:t> </a:t>
            </a:r>
            <a:r>
              <a:rPr lang="en-GB" dirty="0" smtClean="0"/>
              <a:t>economist, inspired politicians</a:t>
            </a:r>
            <a:br>
              <a:rPr lang="en-GB" dirty="0" smtClean="0"/>
            </a:br>
            <a:r>
              <a:rPr lang="en-GB" dirty="0" smtClean="0"/>
              <a:t>such as </a:t>
            </a:r>
            <a:r>
              <a:rPr lang="ro-RO" dirty="0" smtClean="0"/>
              <a:t>Reagan and Thatcher</a:t>
            </a:r>
          </a:p>
          <a:p>
            <a:r>
              <a:rPr lang="ro-RO" dirty="0" smtClean="0"/>
              <a:t>He warned against </a:t>
            </a:r>
            <a:r>
              <a:rPr lang="en-US" dirty="0" smtClean="0"/>
              <a:t>‘making </a:t>
            </a:r>
            <a:r>
              <a:rPr lang="en-US" dirty="0"/>
              <a:t>a fetish of </a:t>
            </a:r>
            <a:r>
              <a:rPr lang="en-US" dirty="0" smtClean="0"/>
              <a:t>democracy’ and</a:t>
            </a:r>
            <a:br>
              <a:rPr lang="en-US" dirty="0" smtClean="0"/>
            </a:br>
            <a:r>
              <a:rPr lang="en-US" b="1" dirty="0" smtClean="0"/>
              <a:t>oppressive uses of democratic power </a:t>
            </a:r>
            <a:r>
              <a:rPr lang="en-US" dirty="0" smtClean="0"/>
              <a:t>(Hayek, 1976,</a:t>
            </a:r>
            <a:br>
              <a:rPr lang="en-US" dirty="0" smtClean="0"/>
            </a:br>
            <a:r>
              <a:rPr lang="en-US" dirty="0" smtClean="0"/>
              <a:t>cited in Held, 2006, p.204)</a:t>
            </a:r>
          </a:p>
          <a:p>
            <a:r>
              <a:rPr lang="en-US" dirty="0" smtClean="0"/>
              <a:t>Hayek draws a </a:t>
            </a:r>
            <a:r>
              <a:rPr lang="en-US" b="1" dirty="0" smtClean="0"/>
              <a:t>distinction between law </a:t>
            </a:r>
            <a:r>
              <a:rPr lang="en-US" dirty="0" smtClean="0"/>
              <a:t>(general, universal rules required to regulate social interaction), </a:t>
            </a:r>
            <a:r>
              <a:rPr lang="en-US" b="1" dirty="0" smtClean="0"/>
              <a:t>and legislation </a:t>
            </a:r>
            <a:r>
              <a:rPr lang="en-US" dirty="0" smtClean="0"/>
              <a:t>(commands directed towards achieving specific ends)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pic>
        <p:nvPicPr>
          <p:cNvPr id="6" name="Picture 5" descr="Friedrich_Hayek_portrait.jpg"/>
          <p:cNvPicPr>
            <a:picLocks noChangeAspect="1"/>
          </p:cNvPicPr>
          <p:nvPr/>
        </p:nvPicPr>
        <p:blipFill rotWithShape="1">
          <a:blip r:embed="rId3" cstate="print">
            <a:extLst>
              <a:ext uri="{28A0092B-C50C-407E-A947-70E740481C1C}">
                <a14:useLocalDpi xmlns:a14="http://schemas.microsoft.com/office/drawing/2010/main" val="0"/>
              </a:ext>
            </a:extLst>
          </a:blip>
          <a:srcRect l="1654" r="2589"/>
          <a:stretch/>
        </p:blipFill>
        <p:spPr>
          <a:xfrm>
            <a:off x="9495118" y="1882479"/>
            <a:ext cx="1879600" cy="2486321"/>
          </a:xfrm>
          <a:prstGeom prst="rect">
            <a:avLst/>
          </a:prstGeom>
        </p:spPr>
      </p:pic>
      <p:sp>
        <p:nvSpPr>
          <p:cNvPr id="8" name="TextBox 7"/>
          <p:cNvSpPr txBox="1"/>
          <p:nvPr/>
        </p:nvSpPr>
        <p:spPr>
          <a:xfrm rot="16200000">
            <a:off x="10300834" y="2956362"/>
            <a:ext cx="2486321" cy="338554"/>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cs typeface="Calibri"/>
              </a:rPr>
              <a:t>F.A. Hayek, </a:t>
            </a:r>
            <a:r>
              <a:rPr lang="en-GB" sz="800" dirty="0">
                <a:cs typeface="Calibri"/>
              </a:rPr>
              <a:t>by Mises Institute, </a:t>
            </a:r>
            <a:r>
              <a:rPr lang="en-GB" sz="800" dirty="0" smtClean="0">
                <a:cs typeface="Calibri"/>
              </a:rPr>
              <a:t>2009, </a:t>
            </a:r>
            <a:r>
              <a:rPr lang="en-GB" sz="800" dirty="0">
                <a:cs typeface="Calibri"/>
              </a:rPr>
              <a:t>CC BY-SA 3.0, via Wikimedia Commons</a:t>
            </a:r>
            <a:endParaRPr lang="en-GB" sz="800" dirty="0">
              <a:latin typeface="Calibri"/>
              <a:cs typeface="Calibri"/>
            </a:endParaRPr>
          </a:p>
        </p:txBody>
      </p:sp>
    </p:spTree>
    <p:extLst>
      <p:ext uri="{BB962C8B-B14F-4D97-AF65-F5344CB8AC3E}">
        <p14:creationId xmlns:p14="http://schemas.microsoft.com/office/powerpoint/2010/main" val="1154610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Problems with democratic government</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Neoliberal and rational choice theorists have highlighted deficiencies of democratic practice which may limit individual freedom and economic efficiency</a:t>
            </a:r>
          </a:p>
          <a:p>
            <a:r>
              <a:rPr lang="en-GB" dirty="0" smtClean="0"/>
              <a:t>Self-interested pressure groups, voters, bureaucrats, and politicians place</a:t>
            </a:r>
            <a:r>
              <a:rPr lang="en-GB" b="1" dirty="0" smtClean="0"/>
              <a:t> growing demands on the state</a:t>
            </a:r>
            <a:r>
              <a:rPr lang="en-GB" dirty="0" smtClean="0"/>
              <a:t>, which therefore plays an ever-increasing role in social and economic life</a:t>
            </a:r>
          </a:p>
          <a:p>
            <a:r>
              <a:rPr lang="en-GB" dirty="0" smtClean="0"/>
              <a:t>The co-called ‘overloaded government’ thesis is one version of this </a:t>
            </a:r>
            <a:r>
              <a:rPr lang="en-GB" dirty="0"/>
              <a:t>argument (Held, 2006, pp.190-201</a:t>
            </a:r>
            <a:r>
              <a:rPr lang="en-GB" dirty="0" smtClean="0"/>
              <a:t>)</a:t>
            </a:r>
          </a:p>
          <a:p>
            <a:endParaRPr lang="en-GB" dirty="0" smtClean="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677349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The neoliberal agenda</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Key </a:t>
            </a:r>
            <a:r>
              <a:rPr lang="en-GB" b="1" dirty="0" smtClean="0"/>
              <a:t>policy goals </a:t>
            </a:r>
            <a:r>
              <a:rPr lang="en-GB" dirty="0" smtClean="0"/>
              <a:t>include the shrinking of government</a:t>
            </a:r>
            <a:r>
              <a:rPr lang="en-GB" dirty="0"/>
              <a:t>, </a:t>
            </a:r>
            <a:r>
              <a:rPr lang="en-GB" dirty="0" smtClean="0"/>
              <a:t>deregulation, tax cuts, privatisation, and the uses of market mechanisms in the public sector</a:t>
            </a:r>
          </a:p>
          <a:p>
            <a:r>
              <a:rPr lang="en-GB" dirty="0" smtClean="0"/>
              <a:t>To implement these policies, neoliberals have favoured constitutional arrangements which limit the power of social actors and facilitate </a:t>
            </a:r>
            <a:r>
              <a:rPr lang="en-GB" b="1" dirty="0" smtClean="0"/>
              <a:t>strong leadership </a:t>
            </a:r>
            <a:r>
              <a:rPr lang="en-GB" dirty="0" smtClean="0"/>
              <a:t>by a president, prime minister – or even a dictator as in Chile in the 1970s and 80s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4077747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1270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smtClean="0"/>
              <a:t>Democracy and the economy</a:t>
            </a:r>
            <a:endParaRPr lang="en-US" dirty="0"/>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1040977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smtClean="0"/>
              <a:t>Property-owning democracy</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887083"/>
          </a:xfrm>
        </p:spPr>
        <p:txBody>
          <a:bodyPr>
            <a:normAutofit lnSpcReduction="10000"/>
          </a:bodyPr>
          <a:lstStyle/>
          <a:p>
            <a:r>
              <a:rPr lang="en-GB" dirty="0" smtClean="0"/>
              <a:t>Classical republican thinkers such as Rousseau have long been concerned with private property and its </a:t>
            </a:r>
            <a:r>
              <a:rPr lang="en-GB" b="1" dirty="0" smtClean="0"/>
              <a:t>effects on the liberty and the independence of citizens</a:t>
            </a:r>
            <a:endParaRPr lang="en-GB" dirty="0" smtClean="0"/>
          </a:p>
          <a:p>
            <a:r>
              <a:rPr lang="en-GB" dirty="0" smtClean="0"/>
              <a:t>In the UK, different views on ‘property-owning democracy’ developed since the 1920s (Jackson, 2012)</a:t>
            </a:r>
          </a:p>
          <a:p>
            <a:r>
              <a:rPr lang="en-GB" dirty="0" smtClean="0"/>
              <a:t>Conservatives promoted </a:t>
            </a:r>
            <a:r>
              <a:rPr lang="en-GB" b="1" dirty="0" smtClean="0"/>
              <a:t>home ownership</a:t>
            </a:r>
            <a:r>
              <a:rPr lang="en-GB" dirty="0" smtClean="0"/>
              <a:t> to turn workers into small-scale capitalists</a:t>
            </a:r>
          </a:p>
          <a:p>
            <a:r>
              <a:rPr lang="en-GB" dirty="0" smtClean="0"/>
              <a:t>Liberals and social democrats argued for a </a:t>
            </a:r>
            <a:r>
              <a:rPr lang="en-GB" b="1" dirty="0" smtClean="0"/>
              <a:t>wider distribution of property</a:t>
            </a:r>
            <a:r>
              <a:rPr lang="en-GB" dirty="0" smtClean="0"/>
              <a:t>, as opposed to a concentration in state or capitalist hands</a:t>
            </a:r>
            <a:endParaRPr lang="en-US"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491318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smtClean="0"/>
              <a:t>Blair on citizen-consumers</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3676195"/>
          </a:xfrm>
          <a:solidFill>
            <a:schemeClr val="bg1">
              <a:lumMod val="85000"/>
            </a:schemeClr>
          </a:solidFill>
        </p:spPr>
        <p:txBody>
          <a:bodyPr>
            <a:normAutofit/>
          </a:bodyPr>
          <a:lstStyle/>
          <a:p>
            <a:pPr marL="0" indent="0">
              <a:buNone/>
            </a:pPr>
            <a:r>
              <a:rPr lang="en-GB" dirty="0" smtClean="0"/>
              <a:t>‘</a:t>
            </a:r>
            <a:r>
              <a:rPr lang="en-US" dirty="0" smtClean="0"/>
              <a:t>People </a:t>
            </a:r>
            <a:r>
              <a:rPr lang="en-US" dirty="0"/>
              <a:t>do want choice, in public services as in other </a:t>
            </a:r>
            <a:r>
              <a:rPr lang="en-US" dirty="0" smtClean="0"/>
              <a:t>services [</a:t>
            </a:r>
            <a:r>
              <a:rPr lang="mr-IN" dirty="0" smtClean="0"/>
              <a:t>…</a:t>
            </a:r>
            <a:r>
              <a:rPr lang="de-DE" dirty="0" smtClean="0"/>
              <a:t>].</a:t>
            </a:r>
            <a:r>
              <a:rPr lang="en-US" dirty="0" smtClean="0"/>
              <a:t> </a:t>
            </a:r>
            <a:r>
              <a:rPr lang="en-US" b="1" dirty="0" smtClean="0"/>
              <a:t>Choice </a:t>
            </a:r>
            <a:r>
              <a:rPr lang="en-US" b="1" dirty="0"/>
              <a:t>puts the levers in the hands of parents and patients so that they as citizens and consumers can be a driving force for improvement in their public services</a:t>
            </a:r>
            <a:r>
              <a:rPr lang="en-US" dirty="0"/>
              <a:t>. We are proposing to put an entirely different dynamic in place to drive our public services; one where the service will be driven not by the government or by the manager but by the user – the patient, the parent, the pupil and the law-abiding citizen</a:t>
            </a:r>
            <a:r>
              <a:rPr lang="en-US" dirty="0" smtClean="0"/>
              <a:t>.</a:t>
            </a:r>
            <a:r>
              <a:rPr lang="en-GB" dirty="0" smtClean="0"/>
              <a:t>’</a:t>
            </a:r>
          </a:p>
          <a:p>
            <a:pPr marL="0" indent="0" algn="r">
              <a:buNone/>
            </a:pPr>
            <a:r>
              <a:rPr lang="en-GB" sz="2400" dirty="0" smtClean="0"/>
              <a:t>Tony Blair,</a:t>
            </a:r>
            <a:r>
              <a:rPr lang="en-US" sz="2400" dirty="0"/>
              <a:t> quoted in </a:t>
            </a:r>
            <a:r>
              <a:rPr lang="en-US" sz="2400" i="1" dirty="0"/>
              <a:t>The Guardian</a:t>
            </a:r>
            <a:r>
              <a:rPr lang="en-US" sz="2400" dirty="0"/>
              <a:t>, 24 June 2004</a:t>
            </a:r>
            <a:endParaRPr lang="en-GB" sz="2400"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214233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Recap of last week</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Political parties and elite competition are key features of modern representative democracies</a:t>
            </a:r>
          </a:p>
          <a:p>
            <a:r>
              <a:rPr lang="en-GB" dirty="0"/>
              <a:t>Political representation involves authorisation </a:t>
            </a:r>
            <a:r>
              <a:rPr lang="en-GB" dirty="0" smtClean="0"/>
              <a:t>(of representatives) and accountability (towards the electorate)</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860642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Democracy and the market</a:t>
            </a:r>
            <a:endParaRPr lang="en-US"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grpSp>
        <p:nvGrpSpPr>
          <p:cNvPr id="17" name="Group 16"/>
          <p:cNvGrpSpPr/>
          <p:nvPr/>
        </p:nvGrpSpPr>
        <p:grpSpPr>
          <a:xfrm>
            <a:off x="799327" y="2210826"/>
            <a:ext cx="5045731" cy="4324719"/>
            <a:chOff x="840298" y="2266654"/>
            <a:chExt cx="5045731" cy="4324719"/>
          </a:xfrm>
        </p:grpSpPr>
        <p:sp>
          <p:nvSpPr>
            <p:cNvPr id="6" name="TextBox 5"/>
            <p:cNvSpPr txBox="1"/>
            <p:nvPr/>
          </p:nvSpPr>
          <p:spPr>
            <a:xfrm>
              <a:off x="840298" y="6129708"/>
              <a:ext cx="5032073" cy="461665"/>
            </a:xfrm>
            <a:prstGeom prst="rect">
              <a:avLst/>
            </a:prstGeom>
            <a:noFill/>
          </p:spPr>
          <p:txBody>
            <a:bodyPr wrap="square" rtlCol="0">
              <a:spAutoFit/>
            </a:bodyPr>
            <a:lstStyle/>
            <a:p>
              <a:r>
                <a:rPr lang="en-US" sz="1200" dirty="0" smtClean="0"/>
                <a:t>Food Market at </a:t>
              </a:r>
              <a:r>
                <a:rPr lang="en-US" sz="1200" dirty="0" err="1" smtClean="0"/>
                <a:t>Sanremo</a:t>
              </a:r>
              <a:r>
                <a:rPr lang="en-GB" sz="1200" dirty="0" smtClean="0"/>
                <a:t>, </a:t>
              </a:r>
              <a:r>
                <a:rPr lang="en-US" sz="1200" dirty="0" smtClean="0"/>
                <a:t>by T. </a:t>
              </a:r>
              <a:r>
                <a:rPr lang="en-US" sz="1200" dirty="0" err="1" smtClean="0"/>
                <a:t>Jokl</a:t>
              </a:r>
              <a:r>
                <a:rPr lang="en-US" sz="1200" dirty="0" smtClean="0"/>
                <a:t>, 2009, CC BY-NC 2.0</a:t>
              </a:r>
              <a:r>
                <a:rPr lang="en-US" sz="1200" dirty="0"/>
                <a:t>, https://</a:t>
              </a:r>
              <a:r>
                <a:rPr lang="en-US" sz="1200" dirty="0" err="1"/>
                <a:t>www.flickr.com</a:t>
              </a:r>
              <a:r>
                <a:rPr lang="en-US" sz="1200" dirty="0" smtClean="0"/>
                <a:t>/photos</a:t>
              </a:r>
              <a:r>
                <a:rPr lang="en-US" sz="1200" dirty="0"/>
                <a:t>/</a:t>
              </a:r>
              <a:r>
                <a:rPr lang="en-US" sz="1200" dirty="0" err="1"/>
                <a:t>tmjokl</a:t>
              </a:r>
              <a:r>
                <a:rPr lang="en-US" sz="1200" dirty="0"/>
                <a:t>/33250758098/</a:t>
              </a:r>
            </a:p>
          </p:txBody>
        </p:sp>
        <p:pic>
          <p:nvPicPr>
            <p:cNvPr id="8" name="Picture 7" descr="33250758098_c5432a5e3c_c.jpg"/>
            <p:cNvPicPr>
              <a:picLocks noChangeAspect="1"/>
            </p:cNvPicPr>
            <p:nvPr/>
          </p:nvPicPr>
          <p:blipFill rotWithShape="1">
            <a:blip r:embed="rId3">
              <a:extLst>
                <a:ext uri="{28A0092B-C50C-407E-A947-70E740481C1C}">
                  <a14:useLocalDpi xmlns:a14="http://schemas.microsoft.com/office/drawing/2010/main" val="0"/>
                </a:ext>
              </a:extLst>
            </a:blip>
            <a:srcRect l="-551" r="473"/>
            <a:stretch/>
          </p:blipFill>
          <p:spPr>
            <a:xfrm>
              <a:off x="925287" y="2266654"/>
              <a:ext cx="4960742" cy="3853997"/>
            </a:xfrm>
            <a:prstGeom prst="rect">
              <a:avLst/>
            </a:prstGeom>
          </p:spPr>
        </p:pic>
      </p:grpSp>
      <p:grpSp>
        <p:nvGrpSpPr>
          <p:cNvPr id="16" name="Group 15"/>
          <p:cNvGrpSpPr/>
          <p:nvPr/>
        </p:nvGrpSpPr>
        <p:grpSpPr>
          <a:xfrm>
            <a:off x="6223178" y="2210826"/>
            <a:ext cx="5057241" cy="4340569"/>
            <a:chOff x="6141236" y="2266654"/>
            <a:chExt cx="5057241" cy="4340569"/>
          </a:xfrm>
        </p:grpSpPr>
        <p:sp>
          <p:nvSpPr>
            <p:cNvPr id="9" name="TextBox 8"/>
            <p:cNvSpPr txBox="1"/>
            <p:nvPr/>
          </p:nvSpPr>
          <p:spPr>
            <a:xfrm>
              <a:off x="6141236" y="6145558"/>
              <a:ext cx="5043583" cy="461665"/>
            </a:xfrm>
            <a:prstGeom prst="rect">
              <a:avLst/>
            </a:prstGeom>
            <a:noFill/>
          </p:spPr>
          <p:txBody>
            <a:bodyPr wrap="square" rtlCol="0">
              <a:spAutoFit/>
            </a:bodyPr>
            <a:lstStyle/>
            <a:p>
              <a:r>
                <a:rPr lang="en-US" sz="1200" dirty="0"/>
                <a:t>Polling </a:t>
              </a:r>
              <a:r>
                <a:rPr lang="en-US" sz="1200" dirty="0" smtClean="0"/>
                <a:t>Station in </a:t>
              </a:r>
              <a:r>
                <a:rPr lang="en-US" sz="1200" dirty="0"/>
                <a:t>the UK</a:t>
              </a:r>
              <a:r>
                <a:rPr lang="en-GB" sz="1200" dirty="0" smtClean="0"/>
                <a:t>, </a:t>
              </a:r>
              <a:r>
                <a:rPr lang="en-US" sz="1200" dirty="0" smtClean="0"/>
                <a:t>by A. Dunn, 2005, CC BY-SA 2.0</a:t>
              </a:r>
              <a:r>
                <a:rPr lang="en-US" sz="1200" dirty="0"/>
                <a:t>, https://</a:t>
              </a:r>
              <a:r>
                <a:rPr lang="en-US" sz="1200" dirty="0" err="1" smtClean="0"/>
                <a:t>commons.wikimedia.org</a:t>
              </a:r>
              <a:r>
                <a:rPr lang="en-US" sz="1200" dirty="0"/>
                <a:t>/wiki/File:PollingStation_UK_2005.jpg</a:t>
              </a:r>
            </a:p>
          </p:txBody>
        </p:sp>
        <p:pic>
          <p:nvPicPr>
            <p:cNvPr id="11" name="Picture 10" descr="PollingStation_UK_2005.jpg"/>
            <p:cNvPicPr>
              <a:picLocks noChangeAspect="1"/>
            </p:cNvPicPr>
            <p:nvPr/>
          </p:nvPicPr>
          <p:blipFill rotWithShape="1">
            <a:blip r:embed="rId4">
              <a:extLst>
                <a:ext uri="{28A0092B-C50C-407E-A947-70E740481C1C}">
                  <a14:useLocalDpi xmlns:a14="http://schemas.microsoft.com/office/drawing/2010/main" val="0"/>
                </a:ext>
              </a:extLst>
            </a:blip>
            <a:srcRect l="8270" t="42410" r="-71" b="1195"/>
            <a:stretch/>
          </p:blipFill>
          <p:spPr>
            <a:xfrm>
              <a:off x="6241073" y="2266654"/>
              <a:ext cx="4957404" cy="3867651"/>
            </a:xfrm>
            <a:prstGeom prst="rect">
              <a:avLst/>
            </a:prstGeom>
          </p:spPr>
        </p:pic>
      </p:grpSp>
      <p:sp>
        <p:nvSpPr>
          <p:cNvPr id="15" name="TextBox 14"/>
          <p:cNvSpPr txBox="1"/>
          <p:nvPr/>
        </p:nvSpPr>
        <p:spPr>
          <a:xfrm>
            <a:off x="4663538" y="3123701"/>
            <a:ext cx="2864924" cy="1959834"/>
          </a:xfrm>
          <a:prstGeom prst="rect">
            <a:avLst/>
          </a:prstGeom>
          <a:solidFill>
            <a:schemeClr val="accent4">
              <a:lumMod val="60000"/>
              <a:lumOff val="40000"/>
            </a:schemeClr>
          </a:solidFill>
          <a:ln>
            <a:noFill/>
          </a:ln>
        </p:spPr>
        <p:txBody>
          <a:bodyPr wrap="square" lIns="144000" tIns="93600" rIns="144000" bIns="140400" rtlCol="0" anchor="ctr">
            <a:spAutoFit/>
          </a:bodyPr>
          <a:lstStyle/>
          <a:p>
            <a:pPr algn="ctr"/>
            <a:r>
              <a:rPr lang="en-GB" sz="2800" dirty="0" smtClean="0"/>
              <a:t>Do you have more influence as a consumer or as a citizen?</a:t>
            </a:r>
            <a:endParaRPr lang="en-GB" sz="2800" dirty="0"/>
          </a:p>
        </p:txBody>
      </p:sp>
    </p:spTree>
    <p:extLst>
      <p:ext uri="{BB962C8B-B14F-4D97-AF65-F5344CB8AC3E}">
        <p14:creationId xmlns:p14="http://schemas.microsoft.com/office/powerpoint/2010/main" val="283206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GB" dirty="0" smtClean="0"/>
              <a:t>Economisation of democracy</a:t>
            </a:r>
            <a:endParaRPr lang="en-GB"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Critics of capitalism highlight threats posed by corporate power and growing social inequality</a:t>
            </a:r>
          </a:p>
          <a:p>
            <a:r>
              <a:rPr lang="en-GB" dirty="0" smtClean="0"/>
              <a:t>According to Wendy Brown (2015), democracy is undermined by ‘neoliberal reason’ which subsumes political activities to </a:t>
            </a:r>
            <a:r>
              <a:rPr lang="en-GB" b="1" dirty="0" smtClean="0"/>
              <a:t>a project of capital enhancement</a:t>
            </a:r>
          </a:p>
          <a:p>
            <a:r>
              <a:rPr lang="en-GB" dirty="0" smtClean="0"/>
              <a:t>Neoliberal states focus on economic growth, global competitiveness, and maintaining a strong credit rating</a:t>
            </a:r>
          </a:p>
          <a:p>
            <a:r>
              <a:rPr lang="en-GB" dirty="0" smtClean="0"/>
              <a:t>Individual citizens are only valued as ‘human capital’</a:t>
            </a:r>
          </a:p>
          <a:p>
            <a:endParaRPr lang="en-GB" dirty="0" smtClean="0"/>
          </a:p>
          <a:p>
            <a:endParaRPr lang="en-GB" dirty="0" smtClean="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623708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Global markets</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Today’s democracies are exposed to the pressures of global markets and multinational corporations (MNCs)</a:t>
            </a:r>
          </a:p>
          <a:p>
            <a:r>
              <a:rPr lang="en-GB" dirty="0" smtClean="0"/>
              <a:t>International organisations, including the World Trade Organisation (WTO) and the International Monetary Fund (IMF), promote free-market, neoliberal policies</a:t>
            </a:r>
          </a:p>
          <a:p>
            <a:r>
              <a:rPr lang="en-GB" dirty="0" smtClean="0"/>
              <a:t>This is known as the </a:t>
            </a:r>
            <a:r>
              <a:rPr lang="en-GB" b="1" dirty="0" smtClean="0"/>
              <a:t>‘Washington </a:t>
            </a:r>
            <a:r>
              <a:rPr lang="en-GB" b="1" dirty="0"/>
              <a:t>c</a:t>
            </a:r>
            <a:r>
              <a:rPr lang="en-GB" b="1" dirty="0" smtClean="0"/>
              <a:t>onsensus’</a:t>
            </a:r>
            <a:endParaRPr lang="en-GB" dirty="0" smtClean="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509556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smtClean="0"/>
              <a:t>Summary and discussion</a:t>
            </a:r>
            <a:endParaRPr lang="en-US" dirty="0"/>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2996745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3921978"/>
          </a:xfrm>
        </p:spPr>
        <p:txBody>
          <a:bodyPr vert="horz" lIns="91440" tIns="45720" rIns="91440" bIns="45720" rtlCol="0" anchor="t">
            <a:normAutofit/>
          </a:bodyPr>
          <a:lstStyle/>
          <a:p>
            <a:r>
              <a:rPr lang="en-GB" dirty="0" smtClean="0"/>
              <a:t>There are different views on the legitimate role of the democratic state </a:t>
            </a:r>
            <a:r>
              <a:rPr lang="fr-FR" dirty="0"/>
              <a:t>vis-à-</a:t>
            </a:r>
            <a:r>
              <a:rPr lang="fr-FR" dirty="0" smtClean="0"/>
              <a:t>vis </a:t>
            </a:r>
            <a:r>
              <a:rPr lang="en-GB" dirty="0" smtClean="0"/>
              <a:t>the private sphere and the market</a:t>
            </a:r>
          </a:p>
          <a:p>
            <a:r>
              <a:rPr lang="en-GB" dirty="0" smtClean="0"/>
              <a:t>The rise of </a:t>
            </a:r>
            <a:r>
              <a:rPr lang="en-GB" dirty="0"/>
              <a:t>the welfare state </a:t>
            </a:r>
            <a:r>
              <a:rPr lang="en-GB" dirty="0" smtClean="0"/>
              <a:t>and economic planning over the course of the 20</a:t>
            </a:r>
            <a:r>
              <a:rPr lang="en-GB" baseline="30000" dirty="0" smtClean="0"/>
              <a:t>th</a:t>
            </a:r>
            <a:r>
              <a:rPr lang="en-GB" dirty="0" smtClean="0"/>
              <a:t> century has prompted a backlash from neoliberal theorists and reformers</a:t>
            </a:r>
          </a:p>
          <a:p>
            <a:r>
              <a:rPr lang="en-GB" dirty="0" smtClean="0"/>
              <a:t>Critics argue that market mechanisms and ‘neoliberal reason’ are hollowing out democracy from within</a:t>
            </a:r>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520171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Discussion questions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1832831"/>
          </a:xfrm>
          <a:solidFill>
            <a:schemeClr val="accent4">
              <a:lumMod val="60000"/>
              <a:lumOff val="40000"/>
            </a:schemeClr>
          </a:solidFill>
        </p:spPr>
        <p:txBody>
          <a:bodyPr anchor="t">
            <a:normAutofit/>
          </a:bodyPr>
          <a:lstStyle/>
          <a:p>
            <a:pPr marL="514350" indent="-514350">
              <a:buFont typeface="+mj-lt"/>
              <a:buAutoNum type="arabicPeriod"/>
            </a:pPr>
            <a:r>
              <a:rPr lang="en-GB" dirty="0" smtClean="0">
                <a:latin typeface="Calibri"/>
                <a:cs typeface="Calibri"/>
              </a:rPr>
              <a:t>What role should a democratic state play in citizens’ lives? And who gets to decide that?</a:t>
            </a:r>
          </a:p>
          <a:p>
            <a:pPr marL="514350" lvl="0" indent="-514350">
              <a:buFont typeface="+mj-lt"/>
              <a:buAutoNum type="arabicPeriod"/>
            </a:pPr>
            <a:r>
              <a:rPr lang="en-GB" dirty="0" smtClean="0"/>
              <a:t>In what ways do markets and economic ideas shape the reality of democracy in today’s world?</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669431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smtClean="0"/>
              <a:t>Reference list</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vert="horz" lIns="91440" tIns="45720" rIns="91440" bIns="45720" rtlCol="0" anchor="t">
            <a:normAutofit/>
          </a:bodyPr>
          <a:lstStyle/>
          <a:p>
            <a:pPr marL="0" indent="0">
              <a:buNone/>
            </a:pPr>
            <a:r>
              <a:rPr lang="en-GB" sz="2400" dirty="0"/>
              <a:t>Brown, W., 2015. Undoing Democracy: Neoliberalism’s Remaking of State and Subject. In: </a:t>
            </a:r>
            <a:r>
              <a:rPr lang="en-GB" sz="2400" i="1" dirty="0"/>
              <a:t>Undoing the Demos Neoliberalism's Stealth Revolution</a:t>
            </a:r>
            <a:r>
              <a:rPr lang="en-GB" sz="2400" dirty="0"/>
              <a:t>. New York: Zone Books. Ch. 1</a:t>
            </a:r>
            <a:r>
              <a:rPr lang="en-GB" sz="2400" dirty="0" smtClean="0"/>
              <a:t>.</a:t>
            </a:r>
          </a:p>
          <a:p>
            <a:pPr marL="0" indent="0">
              <a:buNone/>
            </a:pPr>
            <a:r>
              <a:rPr lang="en-GB" sz="2400" dirty="0" smtClean="0"/>
              <a:t>Dryzek</a:t>
            </a:r>
            <a:r>
              <a:rPr lang="en-GB" sz="2400" dirty="0"/>
              <a:t>, J.S. and Dunleavy, P., 2009. Market Liberalism. In: </a:t>
            </a:r>
            <a:r>
              <a:rPr lang="en-GB" sz="2400" i="1" dirty="0"/>
              <a:t>Theories of the Democratic State</a:t>
            </a:r>
            <a:r>
              <a:rPr lang="en-GB" sz="2400" dirty="0"/>
              <a:t>. Basingstoke: Palgrave Macmillan. Ch. 5</a:t>
            </a:r>
            <a:r>
              <a:rPr lang="en-GB" sz="2400" dirty="0" smtClean="0"/>
              <a:t>.</a:t>
            </a:r>
          </a:p>
          <a:p>
            <a:pPr marL="0" indent="0">
              <a:buNone/>
            </a:pPr>
            <a:r>
              <a:rPr lang="en-GB" sz="2400" dirty="0"/>
              <a:t>Held, D., 2006. From Postwar Stability to Political Crisis: The Polarization of Political Ideals. In: </a:t>
            </a:r>
            <a:r>
              <a:rPr lang="en-GB" sz="2400" i="1" dirty="0"/>
              <a:t>Models of Democracy</a:t>
            </a:r>
            <a:r>
              <a:rPr lang="en-GB" sz="2400" dirty="0"/>
              <a:t>. 3rd ed. Cambridge: Polity. Ch. 7</a:t>
            </a:r>
            <a:r>
              <a:rPr lang="en-GB" sz="2400" dirty="0" smtClean="0"/>
              <a:t>.</a:t>
            </a:r>
          </a:p>
          <a:p>
            <a:pPr marL="0" indent="0">
              <a:buNone/>
            </a:pPr>
            <a:r>
              <a:rPr lang="en-GB" sz="2400" dirty="0"/>
              <a:t>Jackson, B., 2012. Property-Owning Democracy: A Short History. In: O’Neill, M. and Williamson, T. eds. </a:t>
            </a:r>
            <a:r>
              <a:rPr lang="en-GB" sz="2400" i="1" dirty="0"/>
              <a:t>Property-Owning Democracy: Rawls and Beyond</a:t>
            </a:r>
            <a:r>
              <a:rPr lang="en-GB" sz="2400" dirty="0"/>
              <a:t>. Malden, MA: Wiley-Blackwell. Ch. 2</a:t>
            </a:r>
            <a:r>
              <a:rPr lang="en-GB" sz="2400" dirty="0" smtClean="0"/>
              <a:t>.</a:t>
            </a:r>
          </a:p>
          <a:p>
            <a:pPr marL="0" indent="0">
              <a:buNone/>
            </a:pPr>
            <a:endParaRPr lang="en-GB" sz="2400"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857245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pic>
        <p:nvPicPr>
          <p:cNvPr id="7" name="Picture 6" descr="640px-CC_BY-SA_3.0.pn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2090" y="4872592"/>
            <a:ext cx="1807821" cy="638387"/>
          </a:xfrm>
          <a:prstGeom prst="rect">
            <a:avLst/>
          </a:prstGeom>
        </p:spPr>
      </p:pic>
      <p:sp>
        <p:nvSpPr>
          <p:cNvPr id="9" name="Content Placeholder 2">
            <a:extLst>
              <a:ext uri="{FF2B5EF4-FFF2-40B4-BE49-F238E27FC236}">
                <a16:creationId xmlns:a16="http://schemas.microsoft.com/office/drawing/2014/main" id="{B239E2EB-60D9-BB4C-A3A8-5EE58407F4BD}"/>
              </a:ext>
            </a:extLst>
          </p:cNvPr>
          <p:cNvSpPr txBox="1">
            <a:spLocks/>
          </p:cNvSpPr>
          <p:nvPr/>
        </p:nvSpPr>
        <p:spPr>
          <a:xfrm>
            <a:off x="838200" y="2208917"/>
            <a:ext cx="10515600" cy="33085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2400" dirty="0" smtClean="0"/>
              <a:t>This presentation is an Open Educational Resource. </a:t>
            </a:r>
            <a:r>
              <a:rPr lang="en-GB" sz="2400" dirty="0"/>
              <a:t>It </a:t>
            </a:r>
            <a:r>
              <a:rPr lang="en-GB" sz="2400" dirty="0" smtClean="0"/>
              <a:t>was originally </a:t>
            </a:r>
            <a:r>
              <a:rPr lang="en-GB" sz="2400" dirty="0"/>
              <a:t>created for a lifelong learning course (SCQF level 7) at the </a:t>
            </a:r>
            <a:r>
              <a:rPr lang="en-GB" sz="2400" dirty="0" smtClean="0"/>
              <a:t>Centre </a:t>
            </a:r>
            <a:r>
              <a:rPr lang="en-GB" sz="2400" dirty="0"/>
              <a:t>for Open Learning</a:t>
            </a:r>
            <a:r>
              <a:rPr lang="en-GB" sz="2400" dirty="0" smtClean="0"/>
              <a:t>. </a:t>
            </a:r>
            <a:r>
              <a:rPr lang="en-US" sz="2400" dirty="0" smtClean="0"/>
              <a:t>You </a:t>
            </a:r>
            <a:r>
              <a:rPr lang="en-US" sz="2400" dirty="0"/>
              <a:t>are free to use, </a:t>
            </a:r>
            <a:r>
              <a:rPr lang="en-US" sz="2400" dirty="0" smtClean="0"/>
              <a:t>share, </a:t>
            </a:r>
            <a:r>
              <a:rPr lang="en-US" sz="2400" dirty="0"/>
              <a:t>and adapt this work.</a:t>
            </a:r>
            <a:r>
              <a:rPr lang="en-GB" sz="2400" dirty="0"/>
              <a:t> </a:t>
            </a:r>
            <a:r>
              <a:rPr lang="en-US" sz="2400" dirty="0"/>
              <a:t>To view a copy of the license, visit https://</a:t>
            </a:r>
            <a:r>
              <a:rPr lang="en-US" sz="2400" dirty="0" err="1"/>
              <a:t>creativecommons.org</a:t>
            </a:r>
            <a:r>
              <a:rPr lang="en-US" sz="2400" dirty="0"/>
              <a:t>/licenses/by-</a:t>
            </a:r>
            <a:r>
              <a:rPr lang="en-US" sz="2400" dirty="0" err="1"/>
              <a:t>sa</a:t>
            </a:r>
            <a:r>
              <a:rPr lang="en-US" sz="2400" dirty="0"/>
              <a:t>/4.0/</a:t>
            </a:r>
            <a:endParaRPr lang="en-GB" sz="2400" dirty="0"/>
          </a:p>
          <a:p>
            <a:pPr marL="0" indent="0" algn="ctr">
              <a:spcBef>
                <a:spcPts val="600"/>
              </a:spcBef>
              <a:buNone/>
            </a:pPr>
            <a:endParaRPr lang="en-GB" sz="2400" dirty="0" smtClean="0"/>
          </a:p>
          <a:p>
            <a:pPr marL="0" indent="0" algn="ctr">
              <a:spcBef>
                <a:spcPts val="600"/>
              </a:spcBef>
              <a:buNone/>
            </a:pPr>
            <a:r>
              <a:rPr lang="en-GB" sz="2400" dirty="0" smtClean="0"/>
              <a:t>© Max Jaede, University of Edinburgh, 2020, CC BY-SA 4.0</a:t>
            </a:r>
          </a:p>
          <a:p>
            <a:pPr marL="0" indent="0" algn="ctr">
              <a:spcBef>
                <a:spcPts val="600"/>
              </a:spcBef>
              <a:buNone/>
            </a:pPr>
            <a:endParaRPr lang="en-GB" sz="2400" dirty="0"/>
          </a:p>
        </p:txBody>
      </p:sp>
    </p:spTree>
    <p:extLst>
      <p:ext uri="{BB962C8B-B14F-4D97-AF65-F5344CB8AC3E}">
        <p14:creationId xmlns:p14="http://schemas.microsoft.com/office/powerpoint/2010/main" val="2251709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6F58-A88E-2A40-9A52-E6C3C2039A3D}"/>
              </a:ext>
            </a:extLst>
          </p:cNvPr>
          <p:cNvSpPr>
            <a:spLocks noGrp="1"/>
          </p:cNvSpPr>
          <p:nvPr>
            <p:ph type="ctrTitle"/>
          </p:nvPr>
        </p:nvSpPr>
        <p:spPr>
          <a:xfrm>
            <a:off x="362471" y="532435"/>
            <a:ext cx="8976082" cy="4328932"/>
          </a:xfrm>
        </p:spPr>
        <p:txBody>
          <a:bodyPr>
            <a:noAutofit/>
          </a:bodyPr>
          <a:lstStyle/>
          <a:p>
            <a:pPr algn="l"/>
            <a:r>
              <a:rPr lang="en-US" sz="2400" dirty="0">
                <a:solidFill>
                  <a:schemeClr val="bg1"/>
                </a:solidFill>
              </a:rPr>
              <a:t>Centre for Open Learning</a:t>
            </a:r>
            <a:br>
              <a:rPr lang="en-US" sz="2400" dirty="0">
                <a:solidFill>
                  <a:schemeClr val="bg1"/>
                </a:solidFill>
              </a:rPr>
            </a:br>
            <a:r>
              <a:rPr lang="en-US" sz="2400" dirty="0">
                <a:solidFill>
                  <a:schemeClr val="bg1"/>
                </a:solidFill>
              </a:rPr>
              <a:t>The University of Edinburgh</a:t>
            </a:r>
            <a:br>
              <a:rPr lang="en-US" sz="2400" dirty="0">
                <a:solidFill>
                  <a:schemeClr val="bg1"/>
                </a:solidFill>
              </a:rPr>
            </a:br>
            <a:r>
              <a:rPr lang="en-US" sz="2400" dirty="0">
                <a:solidFill>
                  <a:schemeClr val="bg1"/>
                </a:solidFill>
              </a:rPr>
              <a:t>Paterson’s Land</a:t>
            </a:r>
            <a:br>
              <a:rPr lang="en-US" sz="2400" dirty="0">
                <a:solidFill>
                  <a:schemeClr val="bg1"/>
                </a:solidFill>
              </a:rPr>
            </a:br>
            <a:r>
              <a:rPr lang="en-US" sz="2400" dirty="0">
                <a:solidFill>
                  <a:schemeClr val="bg1"/>
                </a:solidFill>
              </a:rPr>
              <a:t>Holyrood Road</a:t>
            </a:r>
            <a:br>
              <a:rPr lang="en-US" sz="2400" dirty="0">
                <a:solidFill>
                  <a:schemeClr val="bg1"/>
                </a:solidFill>
              </a:rPr>
            </a:br>
            <a:r>
              <a:rPr lang="en-US" sz="2400" dirty="0">
                <a:solidFill>
                  <a:schemeClr val="bg1"/>
                </a:solidFill>
              </a:rPr>
              <a:t>Edinburgh EH8 8AQ</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T: 0131 6504400</a:t>
            </a:r>
            <a:br>
              <a:rPr lang="en-US" sz="2400" dirty="0">
                <a:solidFill>
                  <a:schemeClr val="bg1"/>
                </a:solidFill>
              </a:rPr>
            </a:br>
            <a:r>
              <a:rPr lang="en-US" sz="2400" dirty="0">
                <a:solidFill>
                  <a:schemeClr val="bg1"/>
                </a:solidFill>
              </a:rPr>
              <a:t>E: col@ed.ac.uk</a:t>
            </a:r>
            <a:br>
              <a:rPr lang="en-US" sz="2400" dirty="0">
                <a:solidFill>
                  <a:schemeClr val="bg1"/>
                </a:solidFill>
              </a:rPr>
            </a:br>
            <a:r>
              <a:rPr lang="en-US" sz="2400" dirty="0">
                <a:solidFill>
                  <a:schemeClr val="bg1"/>
                </a:solidFill>
              </a:rPr>
              <a:t>W: </a:t>
            </a:r>
            <a:r>
              <a:rPr lang="en-US" sz="2400" dirty="0">
                <a:solidFill>
                  <a:schemeClr val="bg1"/>
                </a:solidFill>
                <a:hlinkClick r:id="rId3"/>
              </a:rPr>
              <a:t>www.ed.ac.uk/open-learning</a:t>
            </a:r>
            <a:r>
              <a:rPr lang="en-US" sz="2400" dirty="0">
                <a:solidFill>
                  <a:schemeClr val="bg1"/>
                </a:solidFill>
              </a:rPr>
              <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Facebook: </a:t>
            </a:r>
            <a:r>
              <a:rPr lang="en-US" sz="2400" dirty="0">
                <a:solidFill>
                  <a:schemeClr val="bg1"/>
                </a:solidFill>
                <a:hlinkClick r:id="rId4"/>
              </a:rPr>
              <a:t>www.facebook.com/uoeshortcourses</a:t>
            </a:r>
            <a:r>
              <a:rPr lang="en-US" sz="2400" dirty="0">
                <a:solidFill>
                  <a:schemeClr val="bg1"/>
                </a:solidFill>
              </a:rPr>
              <a:t/>
            </a:r>
            <a:br>
              <a:rPr lang="en-US" sz="2400" dirty="0">
                <a:solidFill>
                  <a:schemeClr val="bg1"/>
                </a:solidFill>
              </a:rPr>
            </a:br>
            <a:r>
              <a:rPr lang="en-US" sz="2400" dirty="0">
                <a:solidFill>
                  <a:schemeClr val="bg1"/>
                </a:solidFill>
              </a:rPr>
              <a:t>Twitter: </a:t>
            </a:r>
            <a:r>
              <a:rPr lang="en-US" sz="2400" dirty="0">
                <a:solidFill>
                  <a:schemeClr val="bg1"/>
                </a:solidFill>
                <a:hlinkClick r:id="rId5"/>
              </a:rPr>
              <a:t>www.twitter.com/uoeshortcourses</a:t>
            </a:r>
            <a:endParaRPr lang="en-US" sz="2400" dirty="0">
              <a:solidFill>
                <a:schemeClr val="bg1"/>
              </a:solidFill>
            </a:endParaRPr>
          </a:p>
        </p:txBody>
      </p:sp>
      <p:pic>
        <p:nvPicPr>
          <p:cNvPr id="10" name="Content Placeholder 8">
            <a:extLst>
              <a:ext uri="{FF2B5EF4-FFF2-40B4-BE49-F238E27FC236}">
                <a16:creationId xmlns:a16="http://schemas.microsoft.com/office/drawing/2014/main" id="{672B5856-124A-A44F-9FE1-648AA8DCDE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471" y="5266481"/>
            <a:ext cx="5676622" cy="1285273"/>
          </a:xfrm>
          <a:prstGeom prst="rect">
            <a:avLst/>
          </a:prstGeom>
        </p:spPr>
      </p:pic>
    </p:spTree>
    <p:extLst>
      <p:ext uri="{BB962C8B-B14F-4D97-AF65-F5344CB8AC3E}">
        <p14:creationId xmlns:p14="http://schemas.microsoft.com/office/powerpoint/2010/main" val="61460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Outline of this class</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US" dirty="0" smtClean="0"/>
              <a:t>The </a:t>
            </a:r>
            <a:r>
              <a:rPr lang="en-US" dirty="0"/>
              <a:t>rise of economic planning and the welfare state</a:t>
            </a:r>
          </a:p>
          <a:p>
            <a:r>
              <a:rPr lang="en-US" dirty="0"/>
              <a:t>The neoliberal critique of modern democracy</a:t>
            </a:r>
          </a:p>
          <a:p>
            <a:r>
              <a:rPr lang="en-US" dirty="0" smtClean="0"/>
              <a:t>Democracy and the economy</a:t>
            </a:r>
            <a:endParaRPr lang="en-US"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751069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smtClean="0"/>
              <a:t>The rise of economic planning and the welfare state</a:t>
            </a:r>
            <a:endParaRPr lang="en-US" dirty="0"/>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1125383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Capitalism and socialism</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pPr marL="0" indent="0">
              <a:buNone/>
            </a:pPr>
            <a:r>
              <a:rPr lang="en-GB" dirty="0" smtClean="0"/>
              <a:t>Economic systems and theories provide an important context for modern democracy:</a:t>
            </a:r>
          </a:p>
          <a:p>
            <a:pPr marL="514350" indent="-514350">
              <a:buFont typeface="+mj-lt"/>
              <a:buAutoNum type="arabicPeriod"/>
            </a:pPr>
            <a:r>
              <a:rPr lang="en-GB" dirty="0" smtClean="0"/>
              <a:t>Capitalism advocates a </a:t>
            </a:r>
            <a:r>
              <a:rPr lang="en-GB" b="1" dirty="0" smtClean="0"/>
              <a:t>free market economy </a:t>
            </a:r>
            <a:r>
              <a:rPr lang="en-GB" dirty="0" smtClean="0"/>
              <a:t>in which the means of production are privately owned and economic activity is directed by supply and demand</a:t>
            </a:r>
          </a:p>
          <a:p>
            <a:pPr marL="514350" indent="-514350">
              <a:buFont typeface="+mj-lt"/>
              <a:buAutoNum type="arabicPeriod"/>
            </a:pPr>
            <a:r>
              <a:rPr lang="en-GB" dirty="0" smtClean="0"/>
              <a:t>By contrast</a:t>
            </a:r>
            <a:r>
              <a:rPr lang="en-GB" smtClean="0"/>
              <a:t>, a </a:t>
            </a:r>
            <a:r>
              <a:rPr lang="en-GB" b="1" dirty="0" smtClean="0"/>
              <a:t>socialist economic system </a:t>
            </a:r>
            <a:r>
              <a:rPr lang="en-GB" dirty="0" smtClean="0"/>
              <a:t>is characterised by central planning and public ownership of the means of production</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925539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smtClean="0"/>
              <a:t>Marx and Engels on liberal democracy</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307523"/>
          </a:xfrm>
          <a:solidFill>
            <a:schemeClr val="bg1">
              <a:lumMod val="85000"/>
            </a:schemeClr>
          </a:solidFill>
        </p:spPr>
        <p:txBody>
          <a:bodyPr>
            <a:normAutofit/>
          </a:bodyPr>
          <a:lstStyle/>
          <a:p>
            <a:pPr marL="0" indent="0">
              <a:buNone/>
            </a:pPr>
            <a:r>
              <a:rPr lang="en-GB" dirty="0" smtClean="0"/>
              <a:t>‘</a:t>
            </a:r>
            <a:r>
              <a:rPr lang="en-GB" dirty="0"/>
              <a:t>Each step in the development of the bourgeoisie was accompanied by a corresponding political advance of that class […]. The bourgeoisie has at last, since the establishment of modern industry and of the world market, conquered for itself, in the modern representative state, exclusive political sway. </a:t>
            </a:r>
            <a:r>
              <a:rPr lang="en-GB" b="1" dirty="0"/>
              <a:t>The executive of the modern state is but a committee for managing the common affairs of the whole </a:t>
            </a:r>
            <a:r>
              <a:rPr lang="en-GB" b="1" dirty="0" smtClean="0"/>
              <a:t>bourgeoisie</a:t>
            </a:r>
            <a:r>
              <a:rPr lang="en-GB" dirty="0" smtClean="0"/>
              <a:t>.’</a:t>
            </a:r>
          </a:p>
          <a:p>
            <a:pPr marL="0" indent="0" algn="r">
              <a:buNone/>
            </a:pPr>
            <a:r>
              <a:rPr lang="en-GB" sz="2400" dirty="0" smtClean="0"/>
              <a:t>Marx and Engels, </a:t>
            </a:r>
            <a:r>
              <a:rPr lang="en-GB" sz="2400" i="1" dirty="0" smtClean="0"/>
              <a:t>The Communist Manifesto </a:t>
            </a:r>
            <a:r>
              <a:rPr lang="en-GB" sz="2400" dirty="0" smtClean="0"/>
              <a:t>(1848, Ch.1)</a:t>
            </a:r>
            <a:endParaRPr lang="en-GB" sz="2400"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577240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Social democracy</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The extension of voting rights, introduction of pay for MPs (1911 in the UK) and other reforms improved the </a:t>
            </a:r>
            <a:r>
              <a:rPr lang="en-GB" b="1" dirty="0" smtClean="0"/>
              <a:t>democratic representation of working-class interests</a:t>
            </a:r>
          </a:p>
          <a:p>
            <a:r>
              <a:rPr lang="en-GB" dirty="0" smtClean="0"/>
              <a:t>The British Labour Party grew out of the trade union movement of the late 19</a:t>
            </a:r>
            <a:r>
              <a:rPr lang="en-GB" baseline="30000" dirty="0" smtClean="0"/>
              <a:t>th</a:t>
            </a:r>
            <a:r>
              <a:rPr lang="en-GB" dirty="0"/>
              <a:t> </a:t>
            </a:r>
            <a:r>
              <a:rPr lang="en-GB" dirty="0" smtClean="0"/>
              <a:t>century</a:t>
            </a:r>
          </a:p>
          <a:p>
            <a:r>
              <a:rPr lang="en-GB" dirty="0" smtClean="0"/>
              <a:t>The ideology of </a:t>
            </a:r>
            <a:r>
              <a:rPr lang="en-GB" b="1" dirty="0" smtClean="0"/>
              <a:t>social democracy</a:t>
            </a:r>
            <a:r>
              <a:rPr lang="en-GB" dirty="0" smtClean="0"/>
              <a:t>, which </a:t>
            </a:r>
            <a:r>
              <a:rPr lang="en-US" dirty="0" smtClean="0"/>
              <a:t>advocates </a:t>
            </a:r>
            <a:r>
              <a:rPr lang="en-US" dirty="0"/>
              <a:t>a peaceful evolutionary transition </a:t>
            </a:r>
            <a:r>
              <a:rPr lang="en-US" dirty="0" smtClean="0"/>
              <a:t>from </a:t>
            </a:r>
            <a:r>
              <a:rPr lang="en-US" dirty="0"/>
              <a:t>capitalism to </a:t>
            </a:r>
            <a:r>
              <a:rPr lang="en-US" dirty="0" smtClean="0"/>
              <a:t>socialism,</a:t>
            </a:r>
            <a:r>
              <a:rPr lang="en-GB" dirty="0" smtClean="0"/>
              <a:t> developed as an alternative to revolutionary socialism</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378196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UK election results</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712961" y="2208917"/>
            <a:ext cx="2640839" cy="3968045"/>
          </a:xfrm>
        </p:spPr>
        <p:txBody>
          <a:bodyPr>
            <a:normAutofit/>
          </a:bodyPr>
          <a:lstStyle/>
          <a:p>
            <a:pPr marL="0" indent="0">
              <a:buNone/>
            </a:pPr>
            <a:r>
              <a:rPr lang="en-GB" sz="1800" dirty="0" smtClean="0"/>
              <a:t>Shares of the vote in general elections received by Conservatives</a:t>
            </a:r>
            <a:r>
              <a:rPr lang="en-GB" sz="1800" baseline="30000" dirty="0" smtClean="0"/>
              <a:t> </a:t>
            </a:r>
            <a:r>
              <a:rPr lang="en-GB" sz="1800" dirty="0" smtClean="0"/>
              <a:t>(blue), Whigs/Liberals/Liberal Democrats</a:t>
            </a:r>
            <a:r>
              <a:rPr lang="en-GB" sz="1800" baseline="30000" dirty="0" smtClean="0">
                <a:hlinkClick r:id="rId2"/>
              </a:rPr>
              <a:t>[</a:t>
            </a:r>
            <a:r>
              <a:rPr lang="en-GB" sz="1800" baseline="30000" dirty="0" smtClean="0"/>
              <a:t> </a:t>
            </a:r>
            <a:r>
              <a:rPr lang="en-GB" sz="1800" dirty="0" smtClean="0"/>
              <a:t>(yellow), Labour (red) and other parties (grey).</a:t>
            </a:r>
          </a:p>
          <a:p>
            <a:pPr marL="0" indent="0">
              <a:buNone/>
            </a:pPr>
            <a:endParaRPr lang="en-GB" sz="1300" dirty="0" smtClean="0"/>
          </a:p>
          <a:p>
            <a:pPr marL="0" indent="0">
              <a:buNone/>
            </a:pPr>
            <a:r>
              <a:rPr lang="en-GB" sz="1200" dirty="0" smtClean="0"/>
              <a:t>UK popular vote, 2010, CC BY-SA 3.0, https://</a:t>
            </a:r>
            <a:r>
              <a:rPr lang="en-GB" sz="1200" dirty="0" err="1" smtClean="0"/>
              <a:t>en.wikipedia.org</a:t>
            </a:r>
            <a:r>
              <a:rPr lang="en-GB" sz="1200" dirty="0" smtClean="0"/>
              <a:t>/wiki/</a:t>
            </a:r>
            <a:r>
              <a:rPr lang="en-GB" sz="1200" dirty="0" err="1" smtClean="0"/>
              <a:t>List_of_United_Kingdom_general_elections</a:t>
            </a:r>
            <a:r>
              <a:rPr lang="en-GB" sz="1200" dirty="0" smtClean="0"/>
              <a:t>#/media/</a:t>
            </a:r>
            <a:r>
              <a:rPr lang="en-GB" sz="1200" dirty="0" err="1" smtClean="0"/>
              <a:t>File:UK_popular_vote.svg</a:t>
            </a:r>
            <a:endParaRPr lang="en-GB" sz="1200" dirty="0" smtClean="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pic>
        <p:nvPicPr>
          <p:cNvPr id="6" name="Picture 5" descr="Screenshot 2019-11-01 at 15.11.46.png"/>
          <p:cNvPicPr>
            <a:picLocks noChangeAspect="1"/>
          </p:cNvPicPr>
          <p:nvPr/>
        </p:nvPicPr>
        <p:blipFill rotWithShape="1">
          <a:blip r:embed="rId4" cstate="print">
            <a:extLst>
              <a:ext uri="{28A0092B-C50C-407E-A947-70E740481C1C}">
                <a14:useLocalDpi xmlns:a14="http://schemas.microsoft.com/office/drawing/2010/main" val="0"/>
              </a:ext>
            </a:extLst>
          </a:blip>
          <a:srcRect t="1649"/>
          <a:stretch/>
        </p:blipFill>
        <p:spPr>
          <a:xfrm>
            <a:off x="824545" y="2271459"/>
            <a:ext cx="7813688" cy="4091561"/>
          </a:xfrm>
          <a:prstGeom prst="rect">
            <a:avLst/>
          </a:prstGeom>
        </p:spPr>
      </p:pic>
    </p:spTree>
    <p:extLst>
      <p:ext uri="{BB962C8B-B14F-4D97-AF65-F5344CB8AC3E}">
        <p14:creationId xmlns:p14="http://schemas.microsoft.com/office/powerpoint/2010/main" val="867545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State welfare and economic planning</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After World War II, there was widespread agreement in the UK and other countries that the state should correct and compensate for the deficiencies of the market (‘post-war consensus’)</a:t>
            </a:r>
          </a:p>
          <a:p>
            <a:r>
              <a:rPr lang="en-GB" dirty="0"/>
              <a:t>Labour governments </a:t>
            </a:r>
            <a:r>
              <a:rPr lang="en-GB" dirty="0" smtClean="0"/>
              <a:t>introduced extensive </a:t>
            </a:r>
            <a:r>
              <a:rPr lang="en-GB" b="1" dirty="0" smtClean="0"/>
              <a:t>social security provision </a:t>
            </a:r>
            <a:r>
              <a:rPr lang="en-GB" dirty="0" smtClean="0"/>
              <a:t>from 1945 onwards</a:t>
            </a:r>
          </a:p>
          <a:p>
            <a:r>
              <a:rPr lang="en-GB" dirty="0" smtClean="0"/>
              <a:t>The welfare state was meant to combat five ‘giant evils’: squalor, ignorance, want, idleness, and disease</a:t>
            </a:r>
          </a:p>
          <a:p>
            <a:r>
              <a:rPr lang="en-GB" dirty="0" smtClean="0"/>
              <a:t>‘Keynesian’ economic policy: </a:t>
            </a:r>
            <a:r>
              <a:rPr lang="en-GB" b="1" dirty="0" smtClean="0"/>
              <a:t>state interventions in the economy</a:t>
            </a:r>
            <a:r>
              <a:rPr lang="en-GB" dirty="0" smtClean="0"/>
              <a:t> to manage levels of demand and unemployment</a:t>
            </a:r>
          </a:p>
          <a:p>
            <a:endParaRPr lang="en-GB" dirty="0" smtClean="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583164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EFFFF"/>
      </a:hlink>
      <a:folHlink>
        <a:srgbClr val="FEFF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74F06BD57ADF4D8A82C26B68AEB0D3" ma:contentTypeVersion="2" ma:contentTypeDescription="Create a new document." ma:contentTypeScope="" ma:versionID="ed804ff1028a862fbbb7467bace64d83">
  <xsd:schema xmlns:xsd="http://www.w3.org/2001/XMLSchema" xmlns:xs="http://www.w3.org/2001/XMLSchema" xmlns:p="http://schemas.microsoft.com/office/2006/metadata/properties" xmlns:ns2="ccfcce87-18cc-4caf-a49f-00718ddbc375" targetNamespace="http://schemas.microsoft.com/office/2006/metadata/properties" ma:root="true" ma:fieldsID="6e7e2ed0b1290e6bda59ffc77bbe431b" ns2:_="">
    <xsd:import namespace="ccfcce87-18cc-4caf-a49f-00718ddbc3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cce87-18cc-4caf-a49f-00718ddbc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B1949-55D7-419A-B7E9-7A85CE9EE6A4}">
  <ds:schemaRefs>
    <ds:schemaRef ds:uri="http://www.w3.org/XML/1998/namespace"/>
    <ds:schemaRef ds:uri="http://schemas.microsoft.com/office/2006/documentManagement/types"/>
    <ds:schemaRef ds:uri="http://purl.org/dc/elements/1.1/"/>
    <ds:schemaRef ds:uri="ccfcce87-18cc-4caf-a49f-00718ddbc375"/>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2FE1357-0488-4988-AF60-FC6C892BA6E6}">
  <ds:schemaRefs>
    <ds:schemaRef ds:uri="http://schemas.microsoft.com/sharepoint/v3/contenttype/forms"/>
  </ds:schemaRefs>
</ds:datastoreItem>
</file>

<file path=customXml/itemProps3.xml><?xml version="1.0" encoding="utf-8"?>
<ds:datastoreItem xmlns:ds="http://schemas.openxmlformats.org/officeDocument/2006/customXml" ds:itemID="{B66EC488-0A4C-4829-908A-56395402F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cce87-18cc-4caf-a49f-00718ddbc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4359</TotalTime>
  <Words>1646</Words>
  <Application>Microsoft Office PowerPoint</Application>
  <PresentationFormat>Widescreen</PresentationFormat>
  <Paragraphs>92</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Mangal</vt:lpstr>
      <vt:lpstr>Office Theme</vt:lpstr>
      <vt:lpstr>Democracy in Theory and Practice</vt:lpstr>
      <vt:lpstr>Recap of last week</vt:lpstr>
      <vt:lpstr>Outline of this class</vt:lpstr>
      <vt:lpstr>The rise of economic planning and the welfare state</vt:lpstr>
      <vt:lpstr>Capitalism and socialism</vt:lpstr>
      <vt:lpstr>Marx and Engels on liberal democracy</vt:lpstr>
      <vt:lpstr>Social democracy</vt:lpstr>
      <vt:lpstr>UK election results</vt:lpstr>
      <vt:lpstr>State welfare and economic planning</vt:lpstr>
      <vt:lpstr>  ‘Rolling back the state’  Ronald Reagan, US President from 1981-89, and Margaret Thatcher, UK Prime Minister from 1979-90, were leading early proponents of ‘neoliberal’ reforms, including tax reduction, deregulation, marketisation, privatisation, cuts to government spending, and economic policies designed to control inflation rather than stimulate economic growth.     Margaret Thatcher with Ronald Reagan, White House Photographic Office, 1981, https://commons.wikimedia.org/wiki/File:Reagan_Thatcher.jpg  </vt:lpstr>
      <vt:lpstr>The neoliberal critique of modern democracy</vt:lpstr>
      <vt:lpstr>Constitutional limits of democracy</vt:lpstr>
      <vt:lpstr>Arguments for a ‘minimal state’</vt:lpstr>
      <vt:lpstr>Hayek on liberty and democracy</vt:lpstr>
      <vt:lpstr>Problems with democratic government</vt:lpstr>
      <vt:lpstr>The neoliberal agenda</vt:lpstr>
      <vt:lpstr>Democracy and the economy</vt:lpstr>
      <vt:lpstr>Property-owning democracy</vt:lpstr>
      <vt:lpstr>Blair on citizen-consumers</vt:lpstr>
      <vt:lpstr>Democracy and the market</vt:lpstr>
      <vt:lpstr>Economisation of democracy</vt:lpstr>
      <vt:lpstr>Global markets</vt:lpstr>
      <vt:lpstr>Summary and discussion</vt:lpstr>
      <vt:lpstr>Summary</vt:lpstr>
      <vt:lpstr>Discussion questions</vt:lpstr>
      <vt:lpstr>Reference list</vt:lpstr>
      <vt:lpstr>PowerPoint Presentation</vt:lpstr>
      <vt:lpstr>Centre for Open Learning The University of Edinburgh Paterson’s Land Holyrood Road Edinburgh EH8 8AQ  T: 0131 6504400 E: col@ed.ac.uk W: www.ed.ac.uk/open-learning  Facebook: www.facebook.com/uoeshortcourses Twitter: www.twitter.com/uoeshortcourses</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HOY Jenny</dc:creator>
  <cp:lastModifiedBy>JAEDE Max</cp:lastModifiedBy>
  <cp:revision>3440</cp:revision>
  <dcterms:created xsi:type="dcterms:W3CDTF">2017-12-12T15:18:38Z</dcterms:created>
  <dcterms:modified xsi:type="dcterms:W3CDTF">2020-02-18T13:44:30Z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0x010100CA74F06BD57ADF4D8A82C26B68AEB0D3</vt:lpwstr>
  </property>
</Properties>
</file>