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84" r:id="rId6"/>
    <p:sldId id="283" r:id="rId7"/>
    <p:sldId id="341" r:id="rId8"/>
    <p:sldId id="419" r:id="rId9"/>
    <p:sldId id="424" r:id="rId10"/>
    <p:sldId id="420" r:id="rId11"/>
    <p:sldId id="421" r:id="rId12"/>
    <p:sldId id="422" r:id="rId13"/>
    <p:sldId id="423" r:id="rId14"/>
    <p:sldId id="410" r:id="rId15"/>
    <p:sldId id="426" r:id="rId16"/>
    <p:sldId id="427" r:id="rId17"/>
    <p:sldId id="428" r:id="rId18"/>
    <p:sldId id="429" r:id="rId19"/>
    <p:sldId id="430" r:id="rId20"/>
    <p:sldId id="431" r:id="rId21"/>
    <p:sldId id="425" r:id="rId22"/>
    <p:sldId id="443" r:id="rId23"/>
    <p:sldId id="444" r:id="rId24"/>
    <p:sldId id="445" r:id="rId25"/>
    <p:sldId id="436" r:id="rId26"/>
    <p:sldId id="412" r:id="rId27"/>
    <p:sldId id="432" r:id="rId28"/>
    <p:sldId id="433" r:id="rId29"/>
    <p:sldId id="434" r:id="rId30"/>
    <p:sldId id="435" r:id="rId31"/>
    <p:sldId id="441" r:id="rId32"/>
    <p:sldId id="414" r:id="rId33"/>
    <p:sldId id="415" r:id="rId34"/>
    <p:sldId id="438" r:id="rId35"/>
    <p:sldId id="437" r:id="rId36"/>
    <p:sldId id="439" r:id="rId37"/>
    <p:sldId id="340" r:id="rId38"/>
    <p:sldId id="312" r:id="rId39"/>
    <p:sldId id="313" r:id="rId40"/>
    <p:sldId id="446" r:id="rId41"/>
    <p:sldId id="447" r:id="rId42"/>
    <p:sldId id="27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BCBF"/>
    <a:srgbClr val="477A7B"/>
    <a:srgbClr val="4083A8"/>
    <a:srgbClr val="67B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EDE Maximillian" userId="S::v1mjaede@ed.ac.uk::3fd7093e-6ba0-4bf6-a512-1221e326adc1" providerId="AD" clId="Web-{C0DFE0B0-FF25-AF06-4585-57837E084856}"/>
    <pc:docChg chg="modSld">
      <pc:chgData name="JAEDE Maximillian" userId="S::v1mjaede@ed.ac.uk::3fd7093e-6ba0-4bf6-a512-1221e326adc1" providerId="AD" clId="Web-{C0DFE0B0-FF25-AF06-4585-57837E084856}" dt="2019-03-08T19:00:25.699" v="11" actId="20577"/>
      <pc:docMkLst>
        <pc:docMk/>
      </pc:docMkLst>
      <pc:sldChg chg="modSp">
        <pc:chgData name="JAEDE Maximillian" userId="S::v1mjaede@ed.ac.uk::3fd7093e-6ba0-4bf6-a512-1221e326adc1" providerId="AD" clId="Web-{C0DFE0B0-FF25-AF06-4585-57837E084856}" dt="2019-03-08T19:00:24.996" v="9" actId="20577"/>
        <pc:sldMkLst>
          <pc:docMk/>
          <pc:sldMk cId="1336598919" sldId="312"/>
        </pc:sldMkLst>
        <pc:spChg chg="mod">
          <ac:chgData name="JAEDE Maximillian" userId="S::v1mjaede@ed.ac.uk::3fd7093e-6ba0-4bf6-a512-1221e326adc1" providerId="AD" clId="Web-{C0DFE0B0-FF25-AF06-4585-57837E084856}" dt="2019-03-08T19:00:24.996" v="9" actId="20577"/>
          <ac:spMkLst>
            <pc:docMk/>
            <pc:sldMk cId="1336598919" sldId="312"/>
            <ac:spMk id="3" creationId="{B239E2EB-60D9-BB4C-A3A8-5EE58407F4BD}"/>
          </ac:spMkLst>
        </pc:spChg>
      </pc:sldChg>
    </pc:docChg>
  </pc:docChgLst>
  <pc:docChgLst>
    <pc:chgData name="JAEDE Maximillian" userId="S::v1mjaede@ed.ac.uk::3fd7093e-6ba0-4bf6-a512-1221e326adc1" providerId="AD" clId="Web-{6B7FEB19-EC88-0E73-AF7F-A20E956887A2}"/>
    <pc:docChg chg="modSld">
      <pc:chgData name="JAEDE Maximillian" userId="S::v1mjaede@ed.ac.uk::3fd7093e-6ba0-4bf6-a512-1221e326adc1" providerId="AD" clId="Web-{6B7FEB19-EC88-0E73-AF7F-A20E956887A2}" dt="2019-05-08T14:42:28.944" v="4" actId="1076"/>
      <pc:docMkLst>
        <pc:docMk/>
      </pc:docMkLst>
      <pc:sldChg chg="modSp">
        <pc:chgData name="JAEDE Maximillian" userId="S::v1mjaede@ed.ac.uk::3fd7093e-6ba0-4bf6-a512-1221e326adc1" providerId="AD" clId="Web-{6B7FEB19-EC88-0E73-AF7F-A20E956887A2}" dt="2019-05-08T14:42:28.944" v="4" actId="1076"/>
        <pc:sldMkLst>
          <pc:docMk/>
          <pc:sldMk cId="1442831502" sldId="316"/>
        </pc:sldMkLst>
        <pc:spChg chg="mod">
          <ac:chgData name="JAEDE Maximillian" userId="S::v1mjaede@ed.ac.uk::3fd7093e-6ba0-4bf6-a512-1221e326adc1" providerId="AD" clId="Web-{6B7FEB19-EC88-0E73-AF7F-A20E956887A2}" dt="2019-05-08T14:42:28.944" v="4" actId="1076"/>
          <ac:spMkLst>
            <pc:docMk/>
            <pc:sldMk cId="1442831502" sldId="316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63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04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2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8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86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3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5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9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7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4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99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81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ac.uk/open-learn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://www.twitter.com/uoeshortcourses" TargetMode="External"/><Relationship Id="rId4" Type="http://schemas.openxmlformats.org/officeDocument/2006/relationships/hyperlink" Target="http://www.facebook.com/uoeshortcours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7154EE02-B9FD-E647-A8CC-3F03496DB2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71" y="5664611"/>
            <a:ext cx="3918216" cy="88714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B4FC342-7715-834E-9B3E-6AB10742D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Democracy in Theory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Practice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6B1C9DB-C3D1-9F46-8B5F-091A585850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5. Modern Democracy: Representative Government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23551" y="5991689"/>
            <a:ext cx="3174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bg1"/>
                </a:solidFill>
              </a:rPr>
              <a:t>Dr Max Jaede, 2020</a:t>
            </a:r>
          </a:p>
        </p:txBody>
      </p:sp>
    </p:spTree>
    <p:extLst>
      <p:ext uri="{BB962C8B-B14F-4D97-AF65-F5344CB8AC3E}">
        <p14:creationId xmlns:p14="http://schemas.microsoft.com/office/powerpoint/2010/main" val="30558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Legitimacy and accountability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4114111"/>
          </a:xfrm>
        </p:spPr>
        <p:txBody>
          <a:bodyPr>
            <a:normAutofit/>
          </a:bodyPr>
          <a:lstStyle/>
          <a:p>
            <a:r>
              <a:rPr lang="en-GB" dirty="0"/>
              <a:t>The basic structure of government has important implications for government legitimacy and accountability</a:t>
            </a:r>
          </a:p>
          <a:p>
            <a:r>
              <a:rPr lang="en-GB" dirty="0">
                <a:solidFill>
                  <a:srgbClr val="000000"/>
                </a:solidFill>
              </a:rPr>
              <a:t>(Semi-)presidential systems may create a </a:t>
            </a:r>
            <a:r>
              <a:rPr lang="en-GB" b="1" dirty="0">
                <a:solidFill>
                  <a:srgbClr val="000000"/>
                </a:solidFill>
              </a:rPr>
              <a:t>problem of dual legitimacy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n-GB" dirty="0">
                <a:solidFill>
                  <a:srgbClr val="000000"/>
                </a:solidFill>
              </a:rPr>
              <a:t> both president and parliament can claim to represent the people</a:t>
            </a:r>
            <a:endParaRPr lang="en-GB" dirty="0"/>
          </a:p>
          <a:p>
            <a:r>
              <a:rPr lang="en-US" dirty="0"/>
              <a:t>In parliamentary systems, the cabinet is collectively </a:t>
            </a:r>
            <a:r>
              <a:rPr lang="en-US" b="1" dirty="0"/>
              <a:t>accountable to the legislature </a:t>
            </a:r>
            <a:r>
              <a:rPr lang="en-US" dirty="0"/>
              <a:t>(</a:t>
            </a:r>
            <a:r>
              <a:rPr lang="de-DE" dirty="0"/>
              <a:t>a</a:t>
            </a:r>
            <a:r>
              <a:rPr lang="en-US" dirty="0"/>
              <a:t> successful motion of no-confidence usually leads to a general election)</a:t>
            </a:r>
          </a:p>
          <a:p>
            <a:r>
              <a:rPr lang="en-US" dirty="0"/>
              <a:t>Popularly elected presidents are </a:t>
            </a:r>
            <a:r>
              <a:rPr lang="en-US" b="1" dirty="0"/>
              <a:t>accountable to the electorate </a:t>
            </a:r>
            <a:r>
              <a:rPr lang="en-US" dirty="0"/>
              <a:t>at the next election (but exception of ‘lame duck’ presidents)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1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76C9C8-40C6-EA48-ACB8-20B35E9A6780}"/>
              </a:ext>
            </a:extLst>
          </p:cNvPr>
          <p:cNvSpPr/>
          <p:nvPr/>
        </p:nvSpPr>
        <p:spPr>
          <a:xfrm>
            <a:off x="-9356" y="0"/>
            <a:ext cx="2268639" cy="6858000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B4464-F678-C940-8A90-7FDFE40E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02" y="2575666"/>
            <a:ext cx="8811998" cy="1325563"/>
          </a:xfrm>
        </p:spPr>
        <p:txBody>
          <a:bodyPr/>
          <a:lstStyle/>
          <a:p>
            <a:r>
              <a:rPr lang="en-US" dirty="0"/>
              <a:t>Elections and voting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60DD8-C1FA-2D43-AFE6-7B37B93D73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61" y="153204"/>
            <a:ext cx="1720204" cy="16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US" dirty="0"/>
              <a:t>Elections are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method of assessing preferences through votes</a:t>
            </a:r>
          </a:p>
          <a:p>
            <a:r>
              <a:rPr lang="en-US" dirty="0"/>
              <a:t>All modern states </a:t>
            </a:r>
            <a:r>
              <a:rPr lang="mr-IN" dirty="0"/>
              <a:t>–</a:t>
            </a:r>
            <a:r>
              <a:rPr lang="en-US" dirty="0"/>
              <a:t> including democratic and authoritarian states </a:t>
            </a:r>
            <a:r>
              <a:rPr lang="mr-IN" dirty="0"/>
              <a:t>–</a:t>
            </a:r>
            <a:r>
              <a:rPr lang="en-US" dirty="0"/>
              <a:t> hold elections (growth of democratically disguised dictatorships since the 1990s)</a:t>
            </a:r>
          </a:p>
          <a:p>
            <a:r>
              <a:rPr lang="en-US" dirty="0"/>
              <a:t>All states hold </a:t>
            </a:r>
            <a:r>
              <a:rPr lang="en-US" b="1" dirty="0"/>
              <a:t>parliamentary elections</a:t>
            </a:r>
            <a:r>
              <a:rPr lang="en-US" dirty="0"/>
              <a:t>, in which members of a constituency (voting district) choose their representatives</a:t>
            </a:r>
          </a:p>
          <a:p>
            <a:r>
              <a:rPr lang="en-US" dirty="0"/>
              <a:t>In presidential and semi-presidential states, there are parliamentary and </a:t>
            </a:r>
            <a:r>
              <a:rPr lang="en-US" b="1" dirty="0"/>
              <a:t>presidential elections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27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Electoral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US" dirty="0"/>
              <a:t>In practice it is difficult to ascertain ‘objective’ electoral majorities, especially when there are three or more choices</a:t>
            </a:r>
          </a:p>
          <a:p>
            <a:r>
              <a:rPr lang="en-US" dirty="0"/>
              <a:t>A range of voting systems are currently in use, and </a:t>
            </a:r>
            <a:r>
              <a:rPr lang="en-US" b="1" dirty="0"/>
              <a:t>the choice of system can have dramatic effects </a:t>
            </a:r>
            <a:r>
              <a:rPr lang="en-US" dirty="0"/>
              <a:t>on the outcome</a:t>
            </a:r>
          </a:p>
          <a:p>
            <a:pPr lvl="1"/>
            <a:r>
              <a:rPr lang="en-US" dirty="0"/>
              <a:t>E.g. US presidential election 2016: Donald Trump received 304 Electoral College votes and Hillary Clinton 227, even though Clinton received almost three million more popular votes (65,853,514 to 62,984,828)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56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>
            <a:normAutofit/>
          </a:bodyPr>
          <a:lstStyle/>
          <a:p>
            <a:r>
              <a:rPr lang="en-US" dirty="0"/>
              <a:t>Three types of electoral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898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/>
              <a:t>Majoritarian systems</a:t>
            </a:r>
          </a:p>
          <a:p>
            <a:pPr lvl="1"/>
            <a:r>
              <a:rPr lang="en-GB" dirty="0"/>
              <a:t>‘First-past-the-post’ (FPTP), also known as ‘single-member plurality’ (SMP) (e.g. UK, US, India)</a:t>
            </a:r>
          </a:p>
          <a:p>
            <a:pPr lvl="1"/>
            <a:r>
              <a:rPr lang="en-GB" dirty="0"/>
              <a:t>Alternative vote (e.g. Australia) or two-round system (e.g. France)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Proportional representation (PR)</a:t>
            </a:r>
          </a:p>
          <a:p>
            <a:pPr lvl="1"/>
            <a:r>
              <a:rPr lang="en-GB" dirty="0"/>
              <a:t>Party list (e.g. the Netherlands, Israel, Brazil)</a:t>
            </a:r>
          </a:p>
          <a:p>
            <a:pPr lvl="1"/>
            <a:r>
              <a:rPr lang="en-GB" dirty="0"/>
              <a:t>Single transferable vote (e.g. Ireland, Scottish council elections since 2007)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Mixed systems</a:t>
            </a:r>
          </a:p>
          <a:p>
            <a:pPr lvl="1"/>
            <a:r>
              <a:rPr lang="en-US" dirty="0"/>
              <a:t>Mixed-member PR </a:t>
            </a:r>
            <a:r>
              <a:rPr lang="en-GB" dirty="0"/>
              <a:t>(e.g. Scottish Parliament, Germany, New Zealand)</a:t>
            </a:r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8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>
            <a:normAutofit/>
          </a:bodyPr>
          <a:lstStyle/>
          <a:p>
            <a:r>
              <a:rPr lang="en-US" dirty="0"/>
              <a:t>First-past-the-post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FPTP tends to exaggerate the margin of victory, and is therefore associated with </a:t>
            </a:r>
            <a:r>
              <a:rPr lang="en-US" b="1" dirty="0"/>
              <a:t>strong single-party governments</a:t>
            </a:r>
          </a:p>
          <a:p>
            <a:pPr lvl="1"/>
            <a:r>
              <a:rPr lang="en-US" dirty="0"/>
              <a:t>E.g. 2015 UK general election: Conservatives won 330 </a:t>
            </a:r>
            <a:r>
              <a:rPr lang="is-IS" dirty="0"/>
              <a:t>out of 650 seats with </a:t>
            </a:r>
            <a:r>
              <a:rPr lang="hr-HR" dirty="0"/>
              <a:t>36.8 </a:t>
            </a:r>
            <a:r>
              <a:rPr lang="is-IS" dirty="0"/>
              <a:t>% of the vote</a:t>
            </a:r>
            <a:endParaRPr lang="en-US" dirty="0"/>
          </a:p>
          <a:p>
            <a:r>
              <a:rPr lang="en-US" dirty="0"/>
              <a:t>It can facilitate a </a:t>
            </a:r>
            <a:r>
              <a:rPr lang="en-US" b="1" dirty="0"/>
              <a:t>strong opposition </a:t>
            </a:r>
            <a:r>
              <a:rPr lang="en-US" dirty="0"/>
              <a:t>and disadvantages extreme parties (e.g. UKIP, Brexit Party)</a:t>
            </a:r>
          </a:p>
          <a:p>
            <a:r>
              <a:rPr lang="en-US" dirty="0"/>
              <a:t>But, it may contribute to minorities being under-represented and can lead to large number of ‘wasted votes’</a:t>
            </a:r>
            <a:endParaRPr lang="en-US" dirty="0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47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>
            <a:normAutofit/>
          </a:bodyPr>
          <a:lstStyle/>
          <a:p>
            <a:r>
              <a:rPr lang="en-GB" dirty="0"/>
              <a:t>Proportional representation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PR is aimed at reflecting a wide range of opinions, rather than producing ‘strong and stable’ majorities</a:t>
            </a:r>
          </a:p>
          <a:p>
            <a:r>
              <a:rPr lang="en-GB" dirty="0"/>
              <a:t>It allows a greater chance of representation to small parties, but may lead to a </a:t>
            </a:r>
            <a:r>
              <a:rPr lang="en-GB" b="1" dirty="0"/>
              <a:t>fragmentation of the party system </a:t>
            </a:r>
            <a:r>
              <a:rPr lang="en-GB" dirty="0"/>
              <a:t>and tends to result in </a:t>
            </a:r>
            <a:r>
              <a:rPr lang="en-GB" b="1" dirty="0"/>
              <a:t>coalition governments</a:t>
            </a:r>
          </a:p>
          <a:p>
            <a:r>
              <a:rPr lang="en-GB" dirty="0"/>
              <a:t>Small parties may have disproportionate influence (but this can also happen in a FPTP system, e.g. DUP 2017-19)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64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>
            <a:normAutofit/>
          </a:bodyPr>
          <a:lstStyle/>
          <a:p>
            <a:r>
              <a:rPr lang="en-US" dirty="0"/>
              <a:t>Mixed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mixed-member systems, some seats are elected on the basis of simple majority and some on the basis of PR</a:t>
            </a:r>
          </a:p>
          <a:p>
            <a:r>
              <a:rPr lang="en-US" dirty="0"/>
              <a:t>There is a global tendency for electoral reform to move from FPTP to mixed or PR systems</a:t>
            </a:r>
            <a:endParaRPr lang="en-US" dirty="0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2608" y="4442891"/>
            <a:ext cx="8382033" cy="10980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44000" tIns="93600" rIns="144000" bIns="140400" rtlCol="0" anchor="ctr">
            <a:spAutoFit/>
          </a:bodyPr>
          <a:lstStyle/>
          <a:p>
            <a:r>
              <a:rPr lang="en-GB" sz="2800" dirty="0"/>
              <a:t>Have you voted in elections that use different </a:t>
            </a:r>
            <a:r>
              <a:rPr lang="en-US" sz="2800" dirty="0"/>
              <a:t>electoral </a:t>
            </a:r>
            <a:r>
              <a:rPr lang="en-GB" sz="2800" dirty="0"/>
              <a:t>systems? Did the system affect your vote in any way?</a:t>
            </a:r>
          </a:p>
        </p:txBody>
      </p:sp>
    </p:spTree>
    <p:extLst>
      <p:ext uri="{BB962C8B-B14F-4D97-AF65-F5344CB8AC3E}">
        <p14:creationId xmlns:p14="http://schemas.microsoft.com/office/powerpoint/2010/main" val="1822312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GB" dirty="0"/>
              <a:t>The structure of legislatures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4086499"/>
          </a:xfrm>
        </p:spPr>
        <p:txBody>
          <a:bodyPr>
            <a:normAutofit/>
          </a:bodyPr>
          <a:lstStyle/>
          <a:p>
            <a:r>
              <a:rPr lang="en-US" dirty="0"/>
              <a:t>One third of parliaments worldwide has two chambers (‘bicameral’), the rest has one chamber (‘unicameral’)</a:t>
            </a:r>
          </a:p>
          <a:p>
            <a:r>
              <a:rPr lang="en-US" dirty="0"/>
              <a:t>Reasons for having a </a:t>
            </a:r>
            <a:r>
              <a:rPr lang="en-US" b="1" dirty="0"/>
              <a:t>second chamber </a:t>
            </a:r>
            <a:r>
              <a:rPr lang="en-US" dirty="0"/>
              <a:t>include:</a:t>
            </a:r>
          </a:p>
          <a:p>
            <a:pPr lvl="1"/>
            <a:r>
              <a:rPr lang="en-US" sz="2800" dirty="0"/>
              <a:t>Representation of the aristocracy (e.g. historically the House of Lords)</a:t>
            </a:r>
          </a:p>
          <a:p>
            <a:pPr lvl="1"/>
            <a:r>
              <a:rPr lang="en-US" sz="2800" dirty="0"/>
              <a:t>Federalism (e.g. US, Germany, India </a:t>
            </a:r>
            <a:r>
              <a:rPr lang="mr-IN" sz="2800" dirty="0"/>
              <a:t>–</a:t>
            </a:r>
            <a:r>
              <a:rPr lang="en-US" sz="2800" dirty="0"/>
              <a:t> but not in the UK)</a:t>
            </a:r>
          </a:p>
          <a:p>
            <a:pPr lvl="1"/>
            <a:r>
              <a:rPr lang="en-US" sz="2800" dirty="0"/>
              <a:t>Improved legislation (?)</a:t>
            </a:r>
          </a:p>
          <a:p>
            <a:r>
              <a:rPr lang="en-US" dirty="0"/>
              <a:t>One or both chambers may have veto power, and there are different mechanisms to achieve compromise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65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497" y="1270128"/>
            <a:ext cx="3423281" cy="4928648"/>
          </a:xfrm>
        </p:spPr>
        <p:txBody>
          <a:bodyPr>
            <a:normAutofit/>
          </a:bodyPr>
          <a:lstStyle/>
          <a:p>
            <a:r>
              <a:rPr lang="en-US" sz="3600" dirty="0"/>
              <a:t>The House of Commons (lower house in the UK)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790" y="6197983"/>
            <a:ext cx="710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House of Commons: MPs debate 2013 Queen's Speech, by </a:t>
            </a:r>
            <a:r>
              <a:rPr lang="en-GB" sz="1200" dirty="0">
                <a:latin typeface="Calibri"/>
                <a:cs typeface="Calibri"/>
              </a:rPr>
              <a:t>UK Parliament, 2013, </a:t>
            </a:r>
            <a:r>
              <a:rPr lang="mr-IN" sz="1200" dirty="0">
                <a:latin typeface="Calibri"/>
                <a:cs typeface="Calibri"/>
              </a:rPr>
              <a:t>CC BY-NC 2.0</a:t>
            </a:r>
            <a:r>
              <a:rPr lang="en-US" sz="1200" dirty="0">
                <a:latin typeface="Calibri"/>
                <a:cs typeface="Calibri"/>
              </a:rPr>
              <a:t>, https://</a:t>
            </a:r>
            <a:r>
              <a:rPr lang="en-US" sz="1200" dirty="0" err="1">
                <a:latin typeface="Calibri"/>
                <a:cs typeface="Calibri"/>
              </a:rPr>
              <a:t>www.flickr.com</a:t>
            </a:r>
            <a:r>
              <a:rPr lang="en-US" sz="1200" dirty="0">
                <a:latin typeface="Calibri"/>
                <a:cs typeface="Calibri"/>
              </a:rPr>
              <a:t>/photos/</a:t>
            </a:r>
            <a:r>
              <a:rPr lang="en-US" sz="1200" dirty="0" err="1">
                <a:latin typeface="Calibri"/>
                <a:cs typeface="Calibri"/>
              </a:rPr>
              <a:t>uk_parliament</a:t>
            </a:r>
            <a:r>
              <a:rPr lang="en-US" sz="1200" dirty="0">
                <a:latin typeface="Calibri"/>
                <a:cs typeface="Calibri"/>
              </a:rPr>
              <a:t>/8737181234</a:t>
            </a:r>
            <a:endParaRPr lang="en-GB" sz="1200" dirty="0">
              <a:latin typeface="Calibri"/>
              <a:cs typeface="Calibri"/>
            </a:endParaRPr>
          </a:p>
        </p:txBody>
      </p:sp>
      <p:pic>
        <p:nvPicPr>
          <p:cNvPr id="3" name="Picture 2" descr="8737181234_e2f332d5aa_o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983" y="1273220"/>
            <a:ext cx="6998408" cy="492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Recap of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Key ideas of liberal constitutionalism include the rule of law; constitutionally guaranteed citizen rights; a separation of powers (executive, legislative, judicial)</a:t>
            </a:r>
          </a:p>
          <a:p>
            <a:r>
              <a:rPr lang="en-GB" dirty="0"/>
              <a:t>Although liberal constitutionalism emerged in European monarchies, its principles have shaped the development of modern mass democracies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78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497" y="1283933"/>
            <a:ext cx="3423281" cy="4887231"/>
          </a:xfrm>
        </p:spPr>
        <p:txBody>
          <a:bodyPr>
            <a:normAutofit/>
          </a:bodyPr>
          <a:lstStyle/>
          <a:p>
            <a:r>
              <a:rPr lang="en-US" sz="3600" dirty="0"/>
              <a:t>The House of Lords (upper house in the UK)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790" y="6197983"/>
            <a:ext cx="710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House of Lords Chamber, by </a:t>
            </a:r>
            <a:r>
              <a:rPr lang="en-GB" sz="1200" dirty="0">
                <a:latin typeface="Calibri"/>
                <a:cs typeface="Calibri"/>
              </a:rPr>
              <a:t>UK </a:t>
            </a:r>
            <a:r>
              <a:rPr lang="en-US" sz="1200" dirty="0">
                <a:latin typeface="Calibri"/>
                <a:cs typeface="Calibri"/>
              </a:rPr>
              <a:t>Parliament</a:t>
            </a:r>
            <a:r>
              <a:rPr lang="en-GB" sz="1200" dirty="0">
                <a:latin typeface="Calibri"/>
                <a:cs typeface="Calibri"/>
              </a:rPr>
              <a:t>, 2008, </a:t>
            </a:r>
            <a:r>
              <a:rPr lang="mr-IN" sz="1200" dirty="0">
                <a:latin typeface="Calibri"/>
                <a:cs typeface="Calibri"/>
              </a:rPr>
              <a:t>CC BY-NC-ND 2.0</a:t>
            </a:r>
            <a:r>
              <a:rPr lang="de-DE" sz="1200" dirty="0">
                <a:latin typeface="Calibri"/>
                <a:cs typeface="Calibri"/>
              </a:rPr>
              <a:t>,</a:t>
            </a:r>
            <a:r>
              <a:rPr lang="en-US" sz="1200" dirty="0">
                <a:latin typeface="Calibri"/>
                <a:cs typeface="Calibri"/>
              </a:rPr>
              <a:t> https://</a:t>
            </a:r>
            <a:r>
              <a:rPr lang="en-US" sz="1200" dirty="0" err="1">
                <a:latin typeface="Calibri"/>
                <a:cs typeface="Calibri"/>
              </a:rPr>
              <a:t>www.flickr.com</a:t>
            </a:r>
            <a:r>
              <a:rPr lang="en-US" sz="1200" dirty="0">
                <a:latin typeface="Calibri"/>
                <a:cs typeface="Calibri"/>
              </a:rPr>
              <a:t>/photos/</a:t>
            </a:r>
            <a:r>
              <a:rPr lang="en-US" sz="1200" dirty="0" err="1">
                <a:latin typeface="Calibri"/>
                <a:cs typeface="Calibri"/>
              </a:rPr>
              <a:t>uk_parliament</a:t>
            </a:r>
            <a:r>
              <a:rPr lang="en-US" sz="1200" dirty="0">
                <a:latin typeface="Calibri"/>
                <a:cs typeface="Calibri"/>
              </a:rPr>
              <a:t>/2701203046/</a:t>
            </a:r>
            <a:endParaRPr lang="en-GB" sz="1200" dirty="0">
              <a:latin typeface="Calibri"/>
              <a:cs typeface="Calibri"/>
            </a:endParaRPr>
          </a:p>
        </p:txBody>
      </p:sp>
      <p:pic>
        <p:nvPicPr>
          <p:cNvPr id="7" name="Picture 6" descr="2701203046_45ce903231_o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735" y="1284020"/>
            <a:ext cx="7005736" cy="48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93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497" y="1270128"/>
            <a:ext cx="3423281" cy="4914842"/>
          </a:xfrm>
        </p:spPr>
        <p:txBody>
          <a:bodyPr>
            <a:normAutofit/>
          </a:bodyPr>
          <a:lstStyle/>
          <a:p>
            <a:r>
              <a:rPr lang="en-US" sz="3600" dirty="0"/>
              <a:t>The Scottish Parliament (single chamber)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790" y="6197983"/>
            <a:ext cx="710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cs typeface="Calibri"/>
              </a:rPr>
              <a:t>Scottish</a:t>
            </a:r>
            <a:r>
              <a:rPr lang="it-IT" sz="1200" dirty="0">
                <a:cs typeface="Calibri"/>
              </a:rPr>
              <a:t> </a:t>
            </a:r>
            <a:r>
              <a:rPr lang="it-IT" sz="1200" dirty="0" err="1">
                <a:cs typeface="Calibri"/>
              </a:rPr>
              <a:t>Parliament</a:t>
            </a:r>
            <a:r>
              <a:rPr lang="en-US" sz="1200" dirty="0">
                <a:latin typeface="Calibri"/>
                <a:cs typeface="Calibri"/>
              </a:rPr>
              <a:t>, </a:t>
            </a:r>
            <a:r>
              <a:rPr lang="de-DE" sz="1200" dirty="0" err="1">
                <a:latin typeface="Calibri"/>
                <a:cs typeface="Calibri"/>
              </a:rPr>
              <a:t>by</a:t>
            </a:r>
            <a:r>
              <a:rPr lang="de-DE" sz="1200" dirty="0">
                <a:latin typeface="Calibri"/>
                <a:cs typeface="Calibri"/>
              </a:rPr>
              <a:t> </a:t>
            </a:r>
            <a:r>
              <a:rPr lang="ro-RO" sz="1200" dirty="0">
                <a:cs typeface="Calibri"/>
              </a:rPr>
              <a:t>S. Munson</a:t>
            </a:r>
            <a:r>
              <a:rPr lang="en-GB" sz="1200" dirty="0">
                <a:latin typeface="Calibri"/>
                <a:cs typeface="Calibri"/>
              </a:rPr>
              <a:t>, 2015, </a:t>
            </a:r>
            <a:r>
              <a:rPr lang="mr-IN" sz="1200" dirty="0">
                <a:latin typeface="Calibri"/>
                <a:cs typeface="Calibri"/>
              </a:rPr>
              <a:t>CC BY-NC-ND 2.0</a:t>
            </a:r>
            <a:r>
              <a:rPr lang="de-DE" sz="1200" dirty="0">
                <a:latin typeface="Calibri"/>
                <a:cs typeface="Calibri"/>
              </a:rPr>
              <a:t>,</a:t>
            </a:r>
            <a:r>
              <a:rPr lang="en-US" sz="1200" dirty="0">
                <a:cs typeface="Calibri"/>
              </a:rPr>
              <a:t> https://</a:t>
            </a:r>
            <a:r>
              <a:rPr lang="en-US" sz="1200" dirty="0" err="1">
                <a:cs typeface="Calibri"/>
              </a:rPr>
              <a:t>www.flickr.com</a:t>
            </a:r>
            <a:r>
              <a:rPr lang="en-US" sz="1200" dirty="0">
                <a:cs typeface="Calibri"/>
              </a:rPr>
              <a:t>/photos/</a:t>
            </a:r>
            <a:r>
              <a:rPr lang="en-US" sz="1200" dirty="0" err="1">
                <a:cs typeface="Calibri"/>
              </a:rPr>
              <a:t>logicalrealist</a:t>
            </a:r>
            <a:r>
              <a:rPr lang="en-US" sz="1200" dirty="0">
                <a:cs typeface="Calibri"/>
              </a:rPr>
              <a:t>/24548113674/</a:t>
            </a:r>
            <a:endParaRPr lang="en-GB" sz="1200" dirty="0">
              <a:latin typeface="Calibri"/>
              <a:cs typeface="Calibri"/>
            </a:endParaRPr>
          </a:p>
        </p:txBody>
      </p:sp>
      <p:pic>
        <p:nvPicPr>
          <p:cNvPr id="6" name="Picture 5" descr="24548113674_44403f25a6_k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738" y="1275424"/>
            <a:ext cx="6991778" cy="49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75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The role of 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8"/>
            <a:ext cx="10515600" cy="174084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‘</a:t>
            </a:r>
            <a:r>
              <a:rPr lang="en-GB" b="1" dirty="0"/>
              <a:t>Your representative owes to you, not his industry only, but his judgement</a:t>
            </a:r>
            <a:r>
              <a:rPr lang="en-GB" dirty="0"/>
              <a:t>; and he betrays, instead of serving you, if he sacrifices it to your opinion. [</a:t>
            </a:r>
            <a:r>
              <a:rPr lang="mr-IN" dirty="0"/>
              <a:t>…</a:t>
            </a:r>
            <a:r>
              <a:rPr lang="en-GB" dirty="0"/>
              <a:t>] Parliament is a </a:t>
            </a:r>
            <a:r>
              <a:rPr lang="en-GB" i="1" dirty="0"/>
              <a:t>deliberative</a:t>
            </a:r>
            <a:r>
              <a:rPr lang="en-GB" dirty="0"/>
              <a:t> assembly of </a:t>
            </a:r>
            <a:r>
              <a:rPr lang="en-GB" i="1" dirty="0"/>
              <a:t>one</a:t>
            </a:r>
            <a:r>
              <a:rPr lang="en-GB" dirty="0"/>
              <a:t> nation.’ </a:t>
            </a:r>
          </a:p>
          <a:p>
            <a:pPr marL="0" indent="0" algn="r">
              <a:buNone/>
            </a:pPr>
            <a:r>
              <a:rPr lang="en-GB" sz="2400" dirty="0"/>
              <a:t>Edmund Burke (1774)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 txBox="1">
            <a:spLocks/>
          </p:cNvSpPr>
          <p:nvPr/>
        </p:nvSpPr>
        <p:spPr>
          <a:xfrm>
            <a:off x="838200" y="4100304"/>
            <a:ext cx="10515600" cy="2084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‘</a:t>
            </a:r>
            <a:r>
              <a:rPr lang="en-US" dirty="0"/>
              <a:t>I believe passionately in the institution of Parliament and in the rights of members of this House and in their commitment to their duty. </a:t>
            </a:r>
            <a:r>
              <a:rPr lang="en-US" b="1" dirty="0"/>
              <a:t>The solemn duty of every MP is to do what he or she thinks is right</a:t>
            </a:r>
            <a:r>
              <a:rPr lang="en-US" dirty="0"/>
              <a:t>.’</a:t>
            </a:r>
            <a:endParaRPr lang="en-GB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400" dirty="0"/>
              <a:t>John Bercow (then </a:t>
            </a:r>
            <a:r>
              <a:rPr lang="en-US" sz="2400" dirty="0"/>
              <a:t>Speaker of the House of Commons, </a:t>
            </a:r>
            <a:r>
              <a:rPr lang="en-GB" sz="2400" dirty="0"/>
              <a:t>in an address to MPs in response to criticism by Prime Minister Theresa May, 2019)</a:t>
            </a:r>
          </a:p>
        </p:txBody>
      </p:sp>
    </p:spTree>
    <p:extLst>
      <p:ext uri="{BB962C8B-B14F-4D97-AF65-F5344CB8AC3E}">
        <p14:creationId xmlns:p14="http://schemas.microsoft.com/office/powerpoint/2010/main" val="1918396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76C9C8-40C6-EA48-ACB8-20B35E9A6780}"/>
              </a:ext>
            </a:extLst>
          </p:cNvPr>
          <p:cNvSpPr/>
          <p:nvPr/>
        </p:nvSpPr>
        <p:spPr>
          <a:xfrm>
            <a:off x="-9356" y="0"/>
            <a:ext cx="2268639" cy="6858000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B4464-F678-C940-8A90-7FDFE40E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02" y="2575666"/>
            <a:ext cx="8811998" cy="1325563"/>
          </a:xfrm>
        </p:spPr>
        <p:txBody>
          <a:bodyPr/>
          <a:lstStyle/>
          <a:p>
            <a:r>
              <a:rPr lang="en-US" dirty="0"/>
              <a:t>Political parties and political leadership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60DD8-C1FA-2D43-AFE6-7B37B93D73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61" y="153204"/>
            <a:ext cx="1720204" cy="16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0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The emergence of political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20830"/>
          </a:xfrm>
        </p:spPr>
        <p:txBody>
          <a:bodyPr>
            <a:normAutofit/>
          </a:bodyPr>
          <a:lstStyle/>
          <a:p>
            <a:r>
              <a:rPr lang="en-GB" dirty="0"/>
              <a:t>The first political parties were loose coalitions of independently elected MPs (e.g. in the UK)</a:t>
            </a:r>
          </a:p>
          <a:p>
            <a:r>
              <a:rPr lang="en-GB" dirty="0"/>
              <a:t>Modern </a:t>
            </a:r>
            <a:r>
              <a:rPr lang="en-GB" b="1" dirty="0"/>
              <a:t>mass parties </a:t>
            </a:r>
            <a:r>
              <a:rPr lang="en-GB" dirty="0"/>
              <a:t>developed after the widening of the electoral franchise in order to mobilise public support (earliest example is US Democratic Party in 1828 </a:t>
            </a:r>
            <a:r>
              <a:rPr lang="mr-IN" dirty="0"/>
              <a:t>–</a:t>
            </a:r>
            <a:r>
              <a:rPr lang="en-GB" dirty="0"/>
              <a:t> electoral turnout increased from 30% to 50% within 4 years)</a:t>
            </a:r>
          </a:p>
          <a:p>
            <a:r>
              <a:rPr lang="en-GB" dirty="0"/>
              <a:t>In the second half of the 20</a:t>
            </a:r>
            <a:r>
              <a:rPr lang="en-GB" baseline="30000" dirty="0"/>
              <a:t>th</a:t>
            </a:r>
            <a:r>
              <a:rPr lang="en-GB" dirty="0"/>
              <a:t> century, many evolved into </a:t>
            </a:r>
            <a:r>
              <a:rPr lang="en-GB" b="1" dirty="0"/>
              <a:t>‘catch-all’ parties</a:t>
            </a:r>
            <a:r>
              <a:rPr lang="en-GB" dirty="0"/>
              <a:t> which aim to attract people with diverse political views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5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GB" dirty="0"/>
              <a:t>Competition for political power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Parties run increasingly professionalised, capital-intensive campaigns, while membership has declined in many democracies (exceptions of Labour and the SNP in the UK)</a:t>
            </a:r>
          </a:p>
          <a:p>
            <a:r>
              <a:rPr lang="en-GB" dirty="0"/>
              <a:t>Parties are often associated with corruption and self-serving, power-hungry elites</a:t>
            </a:r>
          </a:p>
          <a:p>
            <a:r>
              <a:rPr lang="en-GB" dirty="0"/>
              <a:t>But, competing for positions in government is </a:t>
            </a:r>
            <a:r>
              <a:rPr lang="en-GB" b="1" dirty="0"/>
              <a:t>a defining feature of political parties </a:t>
            </a:r>
            <a:r>
              <a:rPr lang="mr-IN" dirty="0"/>
              <a:t>–</a:t>
            </a:r>
            <a:r>
              <a:rPr lang="en-GB" dirty="0"/>
              <a:t> as opposed to other types of organisation, such as NGOs, interest groups or trade unions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02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GB" dirty="0"/>
              <a:t>Functions of political parties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both democratic and authoritarian states, </a:t>
            </a:r>
            <a:r>
              <a:rPr lang="en-GB" b="1" dirty="0"/>
              <a:t>parties fulfil various functions</a:t>
            </a:r>
            <a:r>
              <a:rPr lang="en-GB" dirty="0"/>
              <a:t>, including:</a:t>
            </a:r>
          </a:p>
          <a:p>
            <a:r>
              <a:rPr lang="en-GB" dirty="0"/>
              <a:t>Legitimation of the political system</a:t>
            </a:r>
          </a:p>
          <a:p>
            <a:r>
              <a:rPr lang="en-GB" dirty="0"/>
              <a:t>Recruiting of candidates for public office (including heads of government, government ministers, and MPs)</a:t>
            </a:r>
          </a:p>
          <a:p>
            <a:r>
              <a:rPr lang="en-GB" dirty="0"/>
              <a:t>Mobilisation of citizens</a:t>
            </a:r>
          </a:p>
          <a:p>
            <a:r>
              <a:rPr lang="en-GB" dirty="0"/>
              <a:t>Representation and </a:t>
            </a:r>
            <a:r>
              <a:rPr lang="en-US" dirty="0"/>
              <a:t>aggregating of diverse interests</a:t>
            </a:r>
          </a:p>
          <a:p>
            <a:r>
              <a:rPr lang="en-US" dirty="0"/>
              <a:t>Formulation of public policy</a:t>
            </a:r>
            <a:endParaRPr lang="en-GB" dirty="0"/>
          </a:p>
          <a:p>
            <a:pPr lvl="1"/>
            <a:endParaRPr lang="en-GB" sz="2800" dirty="0"/>
          </a:p>
          <a:p>
            <a:pPr lvl="1"/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13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Schumpeter on political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8"/>
            <a:ext cx="10515600" cy="3948441"/>
          </a:xfrm>
        </p:spPr>
        <p:txBody>
          <a:bodyPr>
            <a:normAutofit/>
          </a:bodyPr>
          <a:lstStyle/>
          <a:p>
            <a:r>
              <a:rPr lang="en-GB" dirty="0"/>
              <a:t>Joseph Schumpeter (1883-1950), an Austrian-born US</a:t>
            </a:r>
            <a:br>
              <a:rPr lang="en-GB" dirty="0"/>
            </a:br>
            <a:r>
              <a:rPr lang="en-GB" dirty="0"/>
              <a:t>economist, provided an influential </a:t>
            </a:r>
            <a:r>
              <a:rPr lang="en-GB" b="1" dirty="0"/>
              <a:t>‘realist’ or minimalist</a:t>
            </a:r>
            <a:br>
              <a:rPr lang="en-GB" b="1" dirty="0"/>
            </a:br>
            <a:r>
              <a:rPr lang="en-GB" b="1" dirty="0"/>
              <a:t>definition of democracy</a:t>
            </a:r>
          </a:p>
          <a:p>
            <a:r>
              <a:rPr lang="en-GB" dirty="0"/>
              <a:t>In his book </a:t>
            </a:r>
            <a:r>
              <a:rPr lang="en-GB" i="1" dirty="0"/>
              <a:t>Capitalism, Socialism and Democracy </a:t>
            </a:r>
            <a:r>
              <a:rPr lang="en-GB" dirty="0"/>
              <a:t>(1942),</a:t>
            </a:r>
            <a:br>
              <a:rPr lang="en-GB" dirty="0"/>
            </a:br>
            <a:r>
              <a:rPr lang="en-GB" dirty="0"/>
              <a:t>he argued that democracy is merely a method of</a:t>
            </a:r>
            <a:br>
              <a:rPr lang="en-GB" dirty="0"/>
            </a:br>
            <a:r>
              <a:rPr lang="en-GB" dirty="0"/>
              <a:t>selecting leaders from among competing political elites</a:t>
            </a:r>
            <a:br>
              <a:rPr lang="en-GB" dirty="0"/>
            </a:br>
            <a:r>
              <a:rPr lang="en-GB" dirty="0"/>
              <a:t>(= political parties)</a:t>
            </a:r>
          </a:p>
          <a:p>
            <a:r>
              <a:rPr lang="en-GB" dirty="0"/>
              <a:t>In his view, parliament is merely an intermediate organ between leaders and voters, and the latter are largely ignorant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pic>
        <p:nvPicPr>
          <p:cNvPr id="7" name="Picture 6" descr="Joseph_Schumpeter_ekonomialari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562" y="1863775"/>
            <a:ext cx="1880398" cy="2517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10256913" y="3014822"/>
            <a:ext cx="2517538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Joseph Schumpeter</a:t>
            </a:r>
            <a:r>
              <a:rPr lang="en-GB" sz="800" dirty="0">
                <a:cs typeface="Calibri"/>
              </a:rPr>
              <a:t>, CC BY-SA 3.0, via Wikimedia Commons</a:t>
            </a:r>
            <a:endParaRPr lang="en-GB" sz="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932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‘Fooling the people’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402995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‘[E]</a:t>
            </a:r>
            <a:r>
              <a:rPr lang="en-GB" dirty="0" err="1"/>
              <a:t>ven</a:t>
            </a:r>
            <a:r>
              <a:rPr lang="en-GB" dirty="0"/>
              <a:t> if there were no political groups trying to influence him [sic], the typical citizen would in political matters tend to yield to extra-rational or irrational prejudice and impulse. […] Human Nature in politics being what it is, </a:t>
            </a:r>
            <a:r>
              <a:rPr lang="en-GB" b="1" dirty="0"/>
              <a:t>[political leaders] are able to fashion and, within very wide limits, even to create the will of the people</a:t>
            </a:r>
            <a:r>
              <a:rPr lang="en-GB" dirty="0"/>
              <a:t>. What we are confronted with in the analysis of the political processes is largely not a genuine but manufactured will. […] So far as this is so, the will of the people is the product and not the motive of power in the political process.’</a:t>
            </a:r>
          </a:p>
          <a:p>
            <a:pPr marL="0" indent="0" algn="r">
              <a:buNone/>
            </a:pPr>
            <a:r>
              <a:rPr lang="en-GB" sz="2400" dirty="0"/>
              <a:t>Joseph Schumpeter (1942, p.263)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42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76C9C8-40C6-EA48-ACB8-20B35E9A6780}"/>
              </a:ext>
            </a:extLst>
          </p:cNvPr>
          <p:cNvSpPr/>
          <p:nvPr/>
        </p:nvSpPr>
        <p:spPr>
          <a:xfrm>
            <a:off x="-9356" y="0"/>
            <a:ext cx="2268639" cy="6858000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B4464-F678-C940-8A90-7FDFE40E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02" y="2575666"/>
            <a:ext cx="8811998" cy="1325563"/>
          </a:xfrm>
        </p:spPr>
        <p:txBody>
          <a:bodyPr/>
          <a:lstStyle/>
          <a:p>
            <a:r>
              <a:rPr lang="en-US" dirty="0"/>
              <a:t>Democratic representation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60DD8-C1FA-2D43-AFE6-7B37B93D73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61" y="153204"/>
            <a:ext cx="1720204" cy="16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Outline of 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US" dirty="0"/>
              <a:t>Presidential and parliamentary systems of government</a:t>
            </a:r>
          </a:p>
          <a:p>
            <a:r>
              <a:rPr lang="en-US" dirty="0"/>
              <a:t>Elections and voting systems</a:t>
            </a:r>
          </a:p>
          <a:p>
            <a:r>
              <a:rPr lang="en-US" dirty="0"/>
              <a:t>Political parties and political leadership</a:t>
            </a:r>
          </a:p>
          <a:p>
            <a:r>
              <a:rPr lang="en-US" dirty="0"/>
              <a:t>Democratic representation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6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The concept of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Following Jean-Jacques Rousseau (1712-1778), many democratic theorists have long been critical of representation</a:t>
            </a:r>
          </a:p>
          <a:p>
            <a:r>
              <a:rPr lang="en-GB" dirty="0"/>
              <a:t>More recently, democratic theory has paid increasing attention to the problems and potential of political representation (Urbinati and Warren, 2008)</a:t>
            </a:r>
          </a:p>
          <a:p>
            <a:r>
              <a:rPr lang="en-GB" b="1" dirty="0"/>
              <a:t>Authorisation</a:t>
            </a:r>
            <a:r>
              <a:rPr lang="en-GB" dirty="0"/>
              <a:t> and </a:t>
            </a:r>
            <a:r>
              <a:rPr lang="en-GB" b="1" dirty="0"/>
              <a:t>accountability</a:t>
            </a:r>
            <a:r>
              <a:rPr lang="en-GB" dirty="0"/>
              <a:t> are generally regarded as the two key components of democratic representation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94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Limitations of territorial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The geographical nature of constituencies means that </a:t>
            </a:r>
            <a:r>
              <a:rPr lang="en-GB" b="1" dirty="0"/>
              <a:t>non-territorial interests </a:t>
            </a:r>
            <a:r>
              <a:rPr lang="en-GB" dirty="0"/>
              <a:t>may not be adequately represented through elections in territorial constituencies – e.g. LGBTQ: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116455" y="3641668"/>
            <a:ext cx="2986202" cy="2513263"/>
            <a:chOff x="1032719" y="3613754"/>
            <a:chExt cx="2986202" cy="2513263"/>
          </a:xfrm>
        </p:grpSpPr>
        <p:grpSp>
          <p:nvGrpSpPr>
            <p:cNvPr id="26" name="Group 25"/>
            <p:cNvGrpSpPr/>
            <p:nvPr/>
          </p:nvGrpSpPr>
          <p:grpSpPr>
            <a:xfrm>
              <a:off x="1032719" y="3613754"/>
              <a:ext cx="2986202" cy="2513263"/>
              <a:chOff x="1032719" y="3613754"/>
              <a:chExt cx="2986202" cy="2513263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032719" y="3613754"/>
                <a:ext cx="2986202" cy="2513263"/>
              </a:xfrm>
              <a:custGeom>
                <a:avLst/>
                <a:gdLst>
                  <a:gd name="connsiteX0" fmla="*/ 921072 w 1995657"/>
                  <a:gd name="connsiteY0" fmla="*/ 83740 h 1884161"/>
                  <a:gd name="connsiteX1" fmla="*/ 0 w 1995657"/>
                  <a:gd name="connsiteY1" fmla="*/ 711794 h 1884161"/>
                  <a:gd name="connsiteX2" fmla="*/ 502403 w 1995657"/>
                  <a:gd name="connsiteY2" fmla="*/ 1381718 h 1884161"/>
                  <a:gd name="connsiteX3" fmla="*/ 544270 w 1995657"/>
                  <a:gd name="connsiteY3" fmla="*/ 1772507 h 1884161"/>
                  <a:gd name="connsiteX4" fmla="*/ 1409520 w 1995657"/>
                  <a:gd name="connsiteY4" fmla="*/ 1884161 h 1884161"/>
                  <a:gd name="connsiteX5" fmla="*/ 1995657 w 1995657"/>
                  <a:gd name="connsiteY5" fmla="*/ 1423589 h 1884161"/>
                  <a:gd name="connsiteX6" fmla="*/ 1437431 w 1995657"/>
                  <a:gd name="connsiteY6" fmla="*/ 725751 h 1884161"/>
                  <a:gd name="connsiteX7" fmla="*/ 1856100 w 1995657"/>
                  <a:gd name="connsiteY7" fmla="*/ 307048 h 1884161"/>
                  <a:gd name="connsiteX8" fmla="*/ 1228096 w 1995657"/>
                  <a:gd name="connsiteY8" fmla="*/ 0 h 1884161"/>
                  <a:gd name="connsiteX9" fmla="*/ 921072 w 1995657"/>
                  <a:gd name="connsiteY9" fmla="*/ 83740 h 188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95657" h="1884161">
                    <a:moveTo>
                      <a:pt x="921072" y="83740"/>
                    </a:moveTo>
                    <a:lnTo>
                      <a:pt x="0" y="711794"/>
                    </a:lnTo>
                    <a:lnTo>
                      <a:pt x="502403" y="1381718"/>
                    </a:lnTo>
                    <a:lnTo>
                      <a:pt x="544270" y="1772507"/>
                    </a:lnTo>
                    <a:lnTo>
                      <a:pt x="1409520" y="1884161"/>
                    </a:lnTo>
                    <a:lnTo>
                      <a:pt x="1995657" y="1423589"/>
                    </a:lnTo>
                    <a:lnTo>
                      <a:pt x="1437431" y="725751"/>
                    </a:lnTo>
                    <a:lnTo>
                      <a:pt x="1856100" y="307048"/>
                    </a:lnTo>
                    <a:lnTo>
                      <a:pt x="1228096" y="0"/>
                    </a:lnTo>
                    <a:lnTo>
                      <a:pt x="921072" y="8374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rgbClr val="477A7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10013 3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33957" y="5143437"/>
                <a:ext cx="297384" cy="743459"/>
              </a:xfrm>
              <a:prstGeom prst="rect">
                <a:avLst/>
              </a:prstGeom>
            </p:spPr>
          </p:pic>
          <p:pic>
            <p:nvPicPr>
              <p:cNvPr id="16" name="Picture 15" descr="10013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30217" y="4398649"/>
                <a:ext cx="372201" cy="690867"/>
              </a:xfrm>
              <a:prstGeom prst="rect">
                <a:avLst/>
              </a:prstGeom>
            </p:spPr>
          </p:pic>
          <p:pic>
            <p:nvPicPr>
              <p:cNvPr id="17" name="Picture 16" descr="10013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83821" y="5082529"/>
                <a:ext cx="372201" cy="690867"/>
              </a:xfrm>
              <a:prstGeom prst="rect">
                <a:avLst/>
              </a:prstGeom>
            </p:spPr>
          </p:pic>
          <p:pic>
            <p:nvPicPr>
              <p:cNvPr id="18" name="Picture 17" descr="10013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92878" y="4245123"/>
                <a:ext cx="372201" cy="690867"/>
              </a:xfrm>
              <a:prstGeom prst="rect">
                <a:avLst/>
              </a:prstGeom>
            </p:spPr>
          </p:pic>
        </p:grpSp>
        <p:pic>
          <p:nvPicPr>
            <p:cNvPr id="19" name="Picture 18" descr="10013 2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9479" y="3775542"/>
              <a:ext cx="309349" cy="70345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331516" y="3506735"/>
            <a:ext cx="2860908" cy="2550497"/>
            <a:chOff x="8471076" y="3478821"/>
            <a:chExt cx="2860908" cy="2550497"/>
          </a:xfrm>
        </p:grpSpPr>
        <p:sp>
          <p:nvSpPr>
            <p:cNvPr id="8" name="Freeform 7"/>
            <p:cNvSpPr/>
            <p:nvPr/>
          </p:nvSpPr>
          <p:spPr>
            <a:xfrm>
              <a:off x="8471076" y="3478821"/>
              <a:ext cx="2860908" cy="2550497"/>
            </a:xfrm>
            <a:custGeom>
              <a:avLst/>
              <a:gdLst>
                <a:gd name="connsiteX0" fmla="*/ 0 w 1911924"/>
                <a:gd name="connsiteY0" fmla="*/ 432660 h 1912075"/>
                <a:gd name="connsiteX1" fmla="*/ 167468 w 1911924"/>
                <a:gd name="connsiteY1" fmla="*/ 1032800 h 1912075"/>
                <a:gd name="connsiteX2" fmla="*/ 1116452 w 1911924"/>
                <a:gd name="connsiteY2" fmla="*/ 1214238 h 1912075"/>
                <a:gd name="connsiteX3" fmla="*/ 1060629 w 1911924"/>
                <a:gd name="connsiteY3" fmla="*/ 1605027 h 1912075"/>
                <a:gd name="connsiteX4" fmla="*/ 1367653 w 1911924"/>
                <a:gd name="connsiteY4" fmla="*/ 1912075 h 1912075"/>
                <a:gd name="connsiteX5" fmla="*/ 1911924 w 1911924"/>
                <a:gd name="connsiteY5" fmla="*/ 1381719 h 1912075"/>
                <a:gd name="connsiteX6" fmla="*/ 1744456 w 1911924"/>
                <a:gd name="connsiteY6" fmla="*/ 418703 h 1912075"/>
                <a:gd name="connsiteX7" fmla="*/ 837339 w 1911924"/>
                <a:gd name="connsiteY7" fmla="*/ 0 h 1912075"/>
                <a:gd name="connsiteX8" fmla="*/ 0 w 1911924"/>
                <a:gd name="connsiteY8" fmla="*/ 432660 h 191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1924" h="1912075">
                  <a:moveTo>
                    <a:pt x="0" y="432660"/>
                  </a:moveTo>
                  <a:lnTo>
                    <a:pt x="167468" y="1032800"/>
                  </a:lnTo>
                  <a:lnTo>
                    <a:pt x="1116452" y="1214238"/>
                  </a:lnTo>
                  <a:lnTo>
                    <a:pt x="1060629" y="1605027"/>
                  </a:lnTo>
                  <a:lnTo>
                    <a:pt x="1367653" y="1912075"/>
                  </a:lnTo>
                  <a:lnTo>
                    <a:pt x="1911924" y="1381719"/>
                  </a:lnTo>
                  <a:lnTo>
                    <a:pt x="1744456" y="418703"/>
                  </a:lnTo>
                  <a:lnTo>
                    <a:pt x="837339" y="0"/>
                  </a:lnTo>
                  <a:lnTo>
                    <a:pt x="0" y="43266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477A7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10013 3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15567" y="4221168"/>
              <a:ext cx="297384" cy="743459"/>
            </a:xfrm>
            <a:prstGeom prst="rect">
              <a:avLst/>
            </a:prstGeom>
          </p:spPr>
        </p:pic>
        <p:pic>
          <p:nvPicPr>
            <p:cNvPr id="14" name="Picture 13" descr="10013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2124" y="3979945"/>
              <a:ext cx="372201" cy="690867"/>
            </a:xfrm>
            <a:prstGeom prst="rect">
              <a:avLst/>
            </a:prstGeom>
          </p:spPr>
        </p:pic>
        <p:pic>
          <p:nvPicPr>
            <p:cNvPr id="15" name="Picture 14" descr="10013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3069" y="4929004"/>
              <a:ext cx="372201" cy="690867"/>
            </a:xfrm>
            <a:prstGeom prst="rect">
              <a:avLst/>
            </a:prstGeom>
          </p:spPr>
        </p:pic>
        <p:pic>
          <p:nvPicPr>
            <p:cNvPr id="21" name="Picture 20" descr="10013 2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0500" y="3677844"/>
              <a:ext cx="309349" cy="703452"/>
            </a:xfrm>
            <a:prstGeom prst="rect">
              <a:avLst/>
            </a:prstGeom>
          </p:spPr>
        </p:pic>
        <p:pic>
          <p:nvPicPr>
            <p:cNvPr id="22" name="Picture 21" descr="10013 2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5214" y="4180287"/>
              <a:ext cx="309349" cy="70345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786785" y="3632345"/>
            <a:ext cx="3382972" cy="2550498"/>
            <a:chOff x="4842609" y="3604431"/>
            <a:chExt cx="3382972" cy="2550498"/>
          </a:xfrm>
        </p:grpSpPr>
        <p:sp>
          <p:nvSpPr>
            <p:cNvPr id="7" name="Freeform 6"/>
            <p:cNvSpPr/>
            <p:nvPr/>
          </p:nvSpPr>
          <p:spPr>
            <a:xfrm>
              <a:off x="4842609" y="3604431"/>
              <a:ext cx="3382972" cy="2550498"/>
            </a:xfrm>
            <a:custGeom>
              <a:avLst/>
              <a:gdLst>
                <a:gd name="connsiteX0" fmla="*/ 446581 w 2260815"/>
                <a:gd name="connsiteY0" fmla="*/ 223308 h 1912076"/>
                <a:gd name="connsiteX1" fmla="*/ 0 w 2260815"/>
                <a:gd name="connsiteY1" fmla="*/ 628054 h 1912076"/>
                <a:gd name="connsiteX2" fmla="*/ 572182 w 2260815"/>
                <a:gd name="connsiteY2" fmla="*/ 1367762 h 1912076"/>
                <a:gd name="connsiteX3" fmla="*/ 13956 w 2260815"/>
                <a:gd name="connsiteY3" fmla="*/ 1772508 h 1912076"/>
                <a:gd name="connsiteX4" fmla="*/ 376803 w 2260815"/>
                <a:gd name="connsiteY4" fmla="*/ 1912076 h 1912076"/>
                <a:gd name="connsiteX5" fmla="*/ 837339 w 2260815"/>
                <a:gd name="connsiteY5" fmla="*/ 1618984 h 1912076"/>
                <a:gd name="connsiteX6" fmla="*/ 1339742 w 2260815"/>
                <a:gd name="connsiteY6" fmla="*/ 1842292 h 1912076"/>
                <a:gd name="connsiteX7" fmla="*/ 2218948 w 2260815"/>
                <a:gd name="connsiteY7" fmla="*/ 1423589 h 1912076"/>
                <a:gd name="connsiteX8" fmla="*/ 2260815 w 2260815"/>
                <a:gd name="connsiteY8" fmla="*/ 1060714 h 1912076"/>
                <a:gd name="connsiteX9" fmla="*/ 1339742 w 2260815"/>
                <a:gd name="connsiteY9" fmla="*/ 851362 h 1912076"/>
                <a:gd name="connsiteX10" fmla="*/ 1144363 w 2260815"/>
                <a:gd name="connsiteY10" fmla="*/ 293092 h 1912076"/>
                <a:gd name="connsiteX11" fmla="*/ 753605 w 2260815"/>
                <a:gd name="connsiteY11" fmla="*/ 0 h 1912076"/>
                <a:gd name="connsiteX12" fmla="*/ 446581 w 2260815"/>
                <a:gd name="connsiteY12" fmla="*/ 223308 h 191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0815" h="1912076">
                  <a:moveTo>
                    <a:pt x="446581" y="223308"/>
                  </a:moveTo>
                  <a:lnTo>
                    <a:pt x="0" y="628054"/>
                  </a:lnTo>
                  <a:lnTo>
                    <a:pt x="572182" y="1367762"/>
                  </a:lnTo>
                  <a:lnTo>
                    <a:pt x="13956" y="1772508"/>
                  </a:lnTo>
                  <a:lnTo>
                    <a:pt x="376803" y="1912076"/>
                  </a:lnTo>
                  <a:lnTo>
                    <a:pt x="837339" y="1618984"/>
                  </a:lnTo>
                  <a:lnTo>
                    <a:pt x="1339742" y="1842292"/>
                  </a:lnTo>
                  <a:lnTo>
                    <a:pt x="2218948" y="1423589"/>
                  </a:lnTo>
                  <a:lnTo>
                    <a:pt x="2260815" y="1060714"/>
                  </a:lnTo>
                  <a:lnTo>
                    <a:pt x="1339742" y="851362"/>
                  </a:lnTo>
                  <a:lnTo>
                    <a:pt x="1144363" y="293092"/>
                  </a:lnTo>
                  <a:lnTo>
                    <a:pt x="753605" y="0"/>
                  </a:lnTo>
                  <a:lnTo>
                    <a:pt x="446581" y="223308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477A7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10013 4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5524" y="3866021"/>
              <a:ext cx="361435" cy="729734"/>
            </a:xfrm>
            <a:prstGeom prst="rect">
              <a:avLst/>
            </a:prstGeom>
          </p:spPr>
        </p:pic>
        <p:pic>
          <p:nvPicPr>
            <p:cNvPr id="11" name="Picture 10" descr="10013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4641" y="4902216"/>
              <a:ext cx="372201" cy="690867"/>
            </a:xfrm>
            <a:prstGeom prst="rect">
              <a:avLst/>
            </a:prstGeom>
          </p:spPr>
        </p:pic>
        <p:pic>
          <p:nvPicPr>
            <p:cNvPr id="12" name="Picture 11" descr="10013 2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9598" y="4990904"/>
              <a:ext cx="309349" cy="703452"/>
            </a:xfrm>
            <a:prstGeom prst="rect">
              <a:avLst/>
            </a:prstGeom>
          </p:spPr>
        </p:pic>
        <p:pic>
          <p:nvPicPr>
            <p:cNvPr id="20" name="Picture 19" descr="10013 2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9630" y="4138417"/>
              <a:ext cx="309349" cy="703452"/>
            </a:xfrm>
            <a:prstGeom prst="rect">
              <a:avLst/>
            </a:prstGeom>
          </p:spPr>
        </p:pic>
        <p:pic>
          <p:nvPicPr>
            <p:cNvPr id="23" name="Picture 22" descr="10013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8554" y="4565005"/>
              <a:ext cx="372201" cy="690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5716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Concerns about fairness and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Democratic theorists have been particularly concerned with the </a:t>
            </a:r>
            <a:r>
              <a:rPr lang="en-GB" b="1" dirty="0"/>
              <a:t>exclusion of historically marginalised groups</a:t>
            </a:r>
            <a:r>
              <a:rPr lang="en-GB" dirty="0"/>
              <a:t>, including those based on class, gender and ethnicity</a:t>
            </a:r>
          </a:p>
          <a:p>
            <a:r>
              <a:rPr lang="en-GB" dirty="0"/>
              <a:t>Institutions of representative democracy may replicate patterns of disadvantage (</a:t>
            </a:r>
            <a:r>
              <a:rPr lang="en-GB" dirty="0" err="1"/>
              <a:t>Lovenduski</a:t>
            </a:r>
            <a:r>
              <a:rPr lang="en-GB" dirty="0"/>
              <a:t>, 2019)</a:t>
            </a:r>
          </a:p>
          <a:p>
            <a:r>
              <a:rPr lang="en-GB" dirty="0"/>
              <a:t>In addition, there are concerns about fairness with regard to </a:t>
            </a:r>
            <a:r>
              <a:rPr lang="en-GB" b="1" dirty="0"/>
              <a:t>non-proportional electoral systems</a:t>
            </a:r>
            <a:r>
              <a:rPr lang="en-GB" dirty="0"/>
              <a:t> (PR may be advocated on the grounds of group representation </a:t>
            </a:r>
            <a:r>
              <a:rPr lang="en-GB" i="1" dirty="0"/>
              <a:t>or</a:t>
            </a:r>
            <a:r>
              <a:rPr lang="en-GB" dirty="0"/>
              <a:t> political equality)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16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Non-electoral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Electoral representation is increasingly complemented by different forms of non-electoral representation</a:t>
            </a:r>
          </a:p>
          <a:p>
            <a:r>
              <a:rPr lang="en-GB" sz="2800" b="1" dirty="0"/>
              <a:t>‘Self-authorised’ representation </a:t>
            </a:r>
            <a:r>
              <a:rPr lang="en-GB" sz="2800" dirty="0"/>
              <a:t>by interest groups, social movements, etc. </a:t>
            </a:r>
            <a:r>
              <a:rPr lang="mr-IN" sz="2800" dirty="0"/>
              <a:t>–</a:t>
            </a:r>
            <a:r>
              <a:rPr lang="en-GB" sz="2800" dirty="0"/>
              <a:t> also ‘surrogate representatives’ within electoral institutions (e.g. MPs who claim to speak for women or ethnic minorities)</a:t>
            </a:r>
          </a:p>
          <a:p>
            <a:r>
              <a:rPr lang="en-GB" dirty="0"/>
              <a:t>In addition, there are different </a:t>
            </a:r>
            <a:r>
              <a:rPr lang="en-GB" sz="2800" b="1" dirty="0"/>
              <a:t>mechanisms to consult </a:t>
            </a:r>
            <a:r>
              <a:rPr lang="en-GB" sz="2800" dirty="0"/>
              <a:t>(self-selected or randomly selected) </a:t>
            </a:r>
            <a:r>
              <a:rPr lang="en-GB" sz="2800" b="1" dirty="0"/>
              <a:t>citizen representatives</a:t>
            </a:r>
            <a:r>
              <a:rPr lang="en-GB" sz="2800" dirty="0"/>
              <a:t>, e.g. public hearings, deliberative polling, citizens’ assemblies, etc.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16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76C9C8-40C6-EA48-ACB8-20B35E9A6780}"/>
              </a:ext>
            </a:extLst>
          </p:cNvPr>
          <p:cNvSpPr/>
          <p:nvPr/>
        </p:nvSpPr>
        <p:spPr>
          <a:xfrm>
            <a:off x="-9356" y="0"/>
            <a:ext cx="2268639" cy="6858000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B4464-F678-C940-8A90-7FDFE40E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02" y="2575666"/>
            <a:ext cx="8811998" cy="1325563"/>
          </a:xfrm>
        </p:spPr>
        <p:txBody>
          <a:bodyPr/>
          <a:lstStyle/>
          <a:p>
            <a:r>
              <a:rPr lang="en-US" dirty="0"/>
              <a:t>Summary and 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60DD8-C1FA-2D43-AFE6-7B37B93D73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61" y="153204"/>
            <a:ext cx="1720204" cy="16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90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8"/>
            <a:ext cx="10515600" cy="39219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The structure of government (presidential/parliamentary systems) has implications for the power dynamics between different branches (executive, legislative, judicial), and for the legitimacy and accountability of political institutions</a:t>
            </a:r>
          </a:p>
          <a:p>
            <a:r>
              <a:rPr lang="en-GB" dirty="0"/>
              <a:t>Political parties and elite competition are key features of modern representative democracies</a:t>
            </a:r>
          </a:p>
          <a:p>
            <a:r>
              <a:rPr lang="en-GB" dirty="0"/>
              <a:t>Political representation involves processes of authorisation and accountability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98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9"/>
            <a:ext cx="10515600" cy="2733535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t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Do you feel that your interests and concerns are adequately represented in political decision-making?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How representative are different electoral systems, such as first-past-the-post and PR?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Do you agree with </a:t>
            </a:r>
            <a:r>
              <a:rPr lang="en-GB" dirty="0" err="1"/>
              <a:t>Lovenduski</a:t>
            </a:r>
            <a:r>
              <a:rPr lang="en-GB" dirty="0"/>
              <a:t> (2019, p.21) that ‘political institutions […] are organised around men’s lives and interests’?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41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>
            <a:normAutofit/>
          </a:bodyPr>
          <a:lstStyle/>
          <a:p>
            <a:r>
              <a:rPr lang="en-US" dirty="0"/>
              <a:t>Reference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Held, D., 2006. Competitive Elitism and the Technocratic Vision. In: </a:t>
            </a:r>
            <a:r>
              <a:rPr lang="en-GB" sz="2400" i="1" dirty="0"/>
              <a:t>Models of Democracy</a:t>
            </a:r>
            <a:r>
              <a:rPr lang="en-GB" sz="2400" dirty="0"/>
              <a:t>. 3rd ed. Cambridge: Polity. Ch. 5.</a:t>
            </a:r>
          </a:p>
          <a:p>
            <a:pPr marL="0" indent="0">
              <a:buNone/>
            </a:pPr>
            <a:r>
              <a:rPr lang="en-GB" sz="2400" dirty="0" err="1"/>
              <a:t>Lovenduski</a:t>
            </a:r>
            <a:r>
              <a:rPr lang="en-GB" sz="2400" dirty="0"/>
              <a:t>, J., 2019. Feminist Reflections on Representative Democracy. In Gamble, A. and Wright, T. eds. </a:t>
            </a:r>
            <a:r>
              <a:rPr lang="en-GB" sz="2400" i="1" dirty="0"/>
              <a:t>Rethinking Democracy</a:t>
            </a:r>
            <a:r>
              <a:rPr lang="en-GB" sz="2400" dirty="0"/>
              <a:t>. Oxford: Wiley. Ch. 3.</a:t>
            </a:r>
          </a:p>
          <a:p>
            <a:pPr marL="0" indent="0">
              <a:buNone/>
            </a:pPr>
            <a:r>
              <a:rPr lang="en-GB" sz="2400" dirty="0"/>
              <a:t>Moran, M., 2015. </a:t>
            </a:r>
            <a:r>
              <a:rPr lang="en-GB" sz="2400" i="1" dirty="0"/>
              <a:t>Politics and Governance in the UK</a:t>
            </a:r>
            <a:r>
              <a:rPr lang="en-GB" sz="2400" dirty="0"/>
              <a:t>. 3rd ed. London: Palgrave.</a:t>
            </a:r>
          </a:p>
          <a:p>
            <a:pPr marL="0" indent="0">
              <a:buNone/>
            </a:pPr>
            <a:r>
              <a:rPr lang="en-GB" sz="2400" dirty="0" err="1"/>
              <a:t>Urbinati</a:t>
            </a:r>
            <a:r>
              <a:rPr lang="en-GB" sz="2400" dirty="0"/>
              <a:t>, N. and Warren, M.E., 2008. The Concept of Representation in Contemporary Democratic Theory. </a:t>
            </a:r>
            <a:r>
              <a:rPr lang="en-GB" sz="2400" i="1" dirty="0"/>
              <a:t>Annual Review of Political Science</a:t>
            </a:r>
            <a:r>
              <a:rPr lang="en-GB" sz="2400" dirty="0"/>
              <a:t>, 11(1), pp. 387-412.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02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pic>
        <p:nvPicPr>
          <p:cNvPr id="7" name="Picture 6" descr="640px-CC_BY-SA_3.0.png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090" y="4872592"/>
            <a:ext cx="1807821" cy="63838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 txBox="1">
            <a:spLocks/>
          </p:cNvSpPr>
          <p:nvPr/>
        </p:nvSpPr>
        <p:spPr>
          <a:xfrm>
            <a:off x="838200" y="2208917"/>
            <a:ext cx="10515600" cy="33085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GB" sz="2400" dirty="0"/>
              <a:t>This presentation is an Open Educational Resource. It was originally created for a lifelong learning course (SCQF level 7) at the Centre for Open Learning. </a:t>
            </a:r>
            <a:r>
              <a:rPr lang="en-US" sz="2400" dirty="0"/>
              <a:t>You are free to use, share, and adapt this work.</a:t>
            </a:r>
            <a:r>
              <a:rPr lang="en-GB" sz="2400" dirty="0"/>
              <a:t> </a:t>
            </a:r>
            <a:r>
              <a:rPr lang="en-US" sz="2400" dirty="0"/>
              <a:t>To view a copy of the license, visit https://</a:t>
            </a:r>
            <a:r>
              <a:rPr lang="en-US" sz="2400" dirty="0" err="1"/>
              <a:t>creativecommons.org</a:t>
            </a:r>
            <a:r>
              <a:rPr lang="en-US" sz="2400" dirty="0"/>
              <a:t>/licenses/by-</a:t>
            </a:r>
            <a:r>
              <a:rPr lang="en-US" sz="2400" dirty="0" err="1"/>
              <a:t>sa</a:t>
            </a:r>
            <a:r>
              <a:rPr lang="en-US" sz="2400" dirty="0"/>
              <a:t>/4.0/</a:t>
            </a:r>
            <a:endParaRPr lang="en-GB" sz="2400" dirty="0"/>
          </a:p>
          <a:p>
            <a:pPr marL="0" indent="0" algn="ctr">
              <a:spcBef>
                <a:spcPts val="600"/>
              </a:spcBef>
              <a:buNone/>
            </a:pPr>
            <a:endParaRPr lang="en-GB" sz="24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GB" sz="2400" dirty="0"/>
              <a:t>© Max Jaede, University of Edinburgh, 2020, CC BY-SA 4.0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51709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E6F58-A88E-2A40-9A52-E6C3C2039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71" y="532435"/>
            <a:ext cx="8976082" cy="4328932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Centre for Open Learning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The University of Edinburgh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Paterson’s Land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Holyrood Road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Edinburgh EH8 8AQ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T: 0131 6504400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E: col@ed.ac.uk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W: </a:t>
            </a:r>
            <a:r>
              <a:rPr lang="en-US" sz="2400" dirty="0">
                <a:solidFill>
                  <a:schemeClr val="bg1"/>
                </a:solidFill>
                <a:hlinkClick r:id="rId3"/>
              </a:rPr>
              <a:t>www.ed.ac.uk/open-learning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Facebook: </a:t>
            </a:r>
            <a:r>
              <a:rPr lang="en-US" sz="2400" dirty="0">
                <a:solidFill>
                  <a:schemeClr val="bg1"/>
                </a:solidFill>
                <a:hlinkClick r:id="rId4"/>
              </a:rPr>
              <a:t>www.facebook.com/uoeshortcourses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Twitter: </a:t>
            </a:r>
            <a:r>
              <a:rPr lang="en-US" sz="2400" dirty="0">
                <a:solidFill>
                  <a:schemeClr val="bg1"/>
                </a:solidFill>
                <a:hlinkClick r:id="rId5"/>
              </a:rPr>
              <a:t>www.twitter.com/uoeshortcourses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672B5856-124A-A44F-9FE1-648AA8DCDE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71" y="5266481"/>
            <a:ext cx="5676622" cy="12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76C9C8-40C6-EA48-ACB8-20B35E9A6780}"/>
              </a:ext>
            </a:extLst>
          </p:cNvPr>
          <p:cNvSpPr/>
          <p:nvPr/>
        </p:nvSpPr>
        <p:spPr>
          <a:xfrm>
            <a:off x="-9356" y="0"/>
            <a:ext cx="2268639" cy="6858000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B4464-F678-C940-8A90-7FDFE40E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02" y="2575666"/>
            <a:ext cx="8811998" cy="1325563"/>
          </a:xfrm>
        </p:spPr>
        <p:txBody>
          <a:bodyPr/>
          <a:lstStyle/>
          <a:p>
            <a:r>
              <a:rPr lang="en-US" dirty="0"/>
              <a:t>Presidential and parliamentary systems of government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60DD8-C1FA-2D43-AFE6-7B37B93D73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61" y="153204"/>
            <a:ext cx="1720204" cy="16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2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Systems of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In the broadest sense, ‘government’ includes all public institutions that make and implement political decisions, including the three branches of government:</a:t>
            </a:r>
          </a:p>
          <a:p>
            <a:pPr lvl="1"/>
            <a:r>
              <a:rPr lang="en-GB" sz="2800" b="1" dirty="0"/>
              <a:t>Executive</a:t>
            </a:r>
            <a:r>
              <a:rPr lang="en-GB" sz="2800" dirty="0"/>
              <a:t>, which implements and enforces the law</a:t>
            </a:r>
          </a:p>
          <a:p>
            <a:pPr lvl="1"/>
            <a:r>
              <a:rPr lang="en-GB" sz="2800" b="1" dirty="0"/>
              <a:t>Legislature</a:t>
            </a:r>
            <a:r>
              <a:rPr lang="en-GB" sz="2800" dirty="0"/>
              <a:t>, a parliament which makes the law</a:t>
            </a:r>
          </a:p>
          <a:p>
            <a:pPr lvl="1"/>
            <a:r>
              <a:rPr lang="en-GB" sz="2800" b="1" dirty="0"/>
              <a:t>Judiciary</a:t>
            </a:r>
            <a:r>
              <a:rPr lang="en-GB" sz="2800" dirty="0"/>
              <a:t>, a system of courts which interpret and apply the law</a:t>
            </a:r>
          </a:p>
          <a:p>
            <a:r>
              <a:rPr lang="en-GB" dirty="0"/>
              <a:t>In a narrower sense, ‘government’ may refer to the executive only (prime minister or president, cabinet, other ministers, and</a:t>
            </a:r>
            <a:r>
              <a:rPr lang="en-US" dirty="0"/>
              <a:t> the government </a:t>
            </a:r>
            <a:r>
              <a:rPr lang="en-GB" dirty="0"/>
              <a:t>bureaucracy)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8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2208" y="1283528"/>
            <a:ext cx="3781480" cy="4915640"/>
          </a:xfrm>
        </p:spPr>
        <p:txBody>
          <a:bodyPr>
            <a:normAutofit/>
          </a:bodyPr>
          <a:lstStyle/>
          <a:p>
            <a:r>
              <a:rPr lang="en-GB" sz="3600" dirty="0"/>
              <a:t>US government system</a:t>
            </a:r>
            <a:br>
              <a:rPr lang="en-GB" sz="3600" dirty="0"/>
            </a:br>
            <a:br>
              <a:rPr lang="en-GB" sz="1600" dirty="0"/>
            </a:br>
            <a:r>
              <a:rPr lang="en-GB" sz="1800" dirty="0"/>
              <a:t>This organisational chart from the mid-19</a:t>
            </a:r>
            <a:r>
              <a:rPr lang="en-GB" sz="1800" baseline="30000" dirty="0"/>
              <a:t>th</a:t>
            </a:r>
            <a:r>
              <a:rPr lang="en-GB" sz="1800" dirty="0"/>
              <a:t> century depicts the different parts of the US federal government and the institutions of the then 42 states, as well as the relationships between them.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790" y="6197983"/>
            <a:ext cx="716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Diagram of the Federal Government and American Union, </a:t>
            </a:r>
            <a:r>
              <a:rPr lang="en-US" sz="1200" dirty="0"/>
              <a:t>by N.M. Shafer, 1862, Library of Congress, https://commons.wikimedia.org/wiki/File:Diagram_of_the_Federal_Government_and_American_Union_edit.jpg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84" y="1297739"/>
            <a:ext cx="6459439" cy="49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3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Three types of government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410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structure and power dynamics of government vary across states, and there are three main types: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Parliamentary systems</a:t>
            </a:r>
            <a:r>
              <a:rPr lang="en-GB" dirty="0"/>
              <a:t> (e.g. UK, most Western European states, Australia, India, Japan)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Semi-presidential systems </a:t>
            </a:r>
            <a:r>
              <a:rPr lang="en-GB" dirty="0"/>
              <a:t>(e.g. France, Poland, Portugal, Ukraine, Russia)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Presidential systems</a:t>
            </a:r>
            <a:r>
              <a:rPr lang="en-GB" dirty="0"/>
              <a:t> (e.g. US, most Latin American states, Nigeria, South Korea)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4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Election of the head of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4302890"/>
          </a:xfrm>
        </p:spPr>
        <p:txBody>
          <a:bodyPr>
            <a:normAutofit/>
          </a:bodyPr>
          <a:lstStyle/>
          <a:p>
            <a:r>
              <a:rPr lang="en-GB" dirty="0"/>
              <a:t>The most obvious difference between different systems is whether or not there is a </a:t>
            </a:r>
            <a:r>
              <a:rPr lang="en-GB" b="1" dirty="0"/>
              <a:t>popularly elected head of state (‘president’)</a:t>
            </a:r>
          </a:p>
          <a:p>
            <a:r>
              <a:rPr lang="en-GB" dirty="0"/>
              <a:t>In (semi-)presidential systems, the people elect a a parliament </a:t>
            </a:r>
            <a:r>
              <a:rPr lang="en-GB" i="1" dirty="0"/>
              <a:t>and</a:t>
            </a:r>
            <a:r>
              <a:rPr lang="en-GB" dirty="0"/>
              <a:t> a president (directly or via an electoral college) – this usually results in a clear separation of powers</a:t>
            </a:r>
          </a:p>
          <a:p>
            <a:r>
              <a:rPr lang="en-GB" dirty="0"/>
              <a:t>In parliamentary systems, people only elect the parliament, which then selects (not necessarily </a:t>
            </a:r>
            <a:r>
              <a:rPr lang="en-GB" i="1" dirty="0"/>
              <a:t>elects</a:t>
            </a:r>
            <a:r>
              <a:rPr lang="en-GB" dirty="0"/>
              <a:t>) the executive – in practice, this leads to a ‘fusion’ of executive and legislative powers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5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>
            <a:normAutofit/>
          </a:bodyPr>
          <a:lstStyle/>
          <a:p>
            <a:r>
              <a:rPr lang="en-US" dirty="0"/>
              <a:t>Legislative confidence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4059710"/>
          </a:xfrm>
        </p:spPr>
        <p:txBody>
          <a:bodyPr>
            <a:normAutofit/>
          </a:bodyPr>
          <a:lstStyle/>
          <a:p>
            <a:r>
              <a:rPr lang="en-GB" dirty="0"/>
              <a:t>A second major difference between government systems concerns whether or not the legislature can force the executive to resign</a:t>
            </a:r>
          </a:p>
          <a:p>
            <a:r>
              <a:rPr lang="en-GB" dirty="0"/>
              <a:t>If the executive is selected by parliament, it usually also depends on the </a:t>
            </a:r>
            <a:r>
              <a:rPr lang="en-GB" b="1" dirty="0"/>
              <a:t>confidence of parliament</a:t>
            </a:r>
          </a:p>
          <a:p>
            <a:r>
              <a:rPr lang="en-GB" dirty="0"/>
              <a:t>Popularly elected presidents generally do </a:t>
            </a:r>
            <a:r>
              <a:rPr lang="en-GB" i="1" dirty="0"/>
              <a:t>not</a:t>
            </a:r>
            <a:r>
              <a:rPr lang="en-GB" dirty="0"/>
              <a:t> depend on legislative confidence (there may be an exceptional process of impeachment in the event of presidential misconduct)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38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FFFF"/>
      </a:hlink>
      <a:folHlink>
        <a:srgbClr val="FE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4F06BD57ADF4D8A82C26B68AEB0D3" ma:contentTypeVersion="2" ma:contentTypeDescription="Create a new document." ma:contentTypeScope="" ma:versionID="29dddb068a1c07f0dccf54e963ae256f">
  <xsd:schema xmlns:xsd="http://www.w3.org/2001/XMLSchema" xmlns:xs="http://www.w3.org/2001/XMLSchema" xmlns:p="http://schemas.microsoft.com/office/2006/metadata/properties" xmlns:ns2="ccfcce87-18cc-4caf-a49f-00718ddbc375" targetNamespace="http://schemas.microsoft.com/office/2006/metadata/properties" ma:root="true" ma:fieldsID="8d03ff64236622e7e66df57f73a975a4" ns2:_="">
    <xsd:import namespace="ccfcce87-18cc-4caf-a49f-00718ddbc3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cce87-18cc-4caf-a49f-00718ddbc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C9AF3B-E759-4EB5-9C98-6A160E143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fcce87-18cc-4caf-a49f-00718ddbc3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FE1357-0488-4988-AF60-FC6C892BA6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0B1949-55D7-419A-B7E9-7A85CE9EE6A4}">
  <ds:schemaRefs>
    <ds:schemaRef ds:uri="http://www.w3.org/XML/1998/namespace"/>
    <ds:schemaRef ds:uri="http://schemas.microsoft.com/office/2006/documentManagement/types"/>
    <ds:schemaRef ds:uri="http://purl.org/dc/elements/1.1/"/>
    <ds:schemaRef ds:uri="ccfcce87-18cc-4caf-a49f-00718ddbc375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2468</Words>
  <Application>Microsoft Macintosh PowerPoint</Application>
  <PresentationFormat>Widescreen</PresentationFormat>
  <Paragraphs>145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Mangal</vt:lpstr>
      <vt:lpstr>Office Theme</vt:lpstr>
      <vt:lpstr>Democracy in Theory and Practice</vt:lpstr>
      <vt:lpstr>Recap of last week</vt:lpstr>
      <vt:lpstr>Outline of this class</vt:lpstr>
      <vt:lpstr>Presidential and parliamentary systems of government</vt:lpstr>
      <vt:lpstr>Systems of government</vt:lpstr>
      <vt:lpstr>US government system  This organisational chart from the mid-19th century depicts the different parts of the US federal government and the institutions of the then 42 states, as well as the relationships between them.</vt:lpstr>
      <vt:lpstr>Three types of government system</vt:lpstr>
      <vt:lpstr>Election of the head of state</vt:lpstr>
      <vt:lpstr>Legislative confidence</vt:lpstr>
      <vt:lpstr>Legitimacy and accountability</vt:lpstr>
      <vt:lpstr>Elections and voting systems</vt:lpstr>
      <vt:lpstr>Elections</vt:lpstr>
      <vt:lpstr>Electoral systems</vt:lpstr>
      <vt:lpstr>Three types of electoral system</vt:lpstr>
      <vt:lpstr>First-past-the-post</vt:lpstr>
      <vt:lpstr>Proportional representation</vt:lpstr>
      <vt:lpstr>Mixed systems</vt:lpstr>
      <vt:lpstr>The structure of legislatures</vt:lpstr>
      <vt:lpstr>The House of Commons (lower house in the UK)</vt:lpstr>
      <vt:lpstr>The House of Lords (upper house in the UK)</vt:lpstr>
      <vt:lpstr>The Scottish Parliament (single chamber)</vt:lpstr>
      <vt:lpstr>The role of MPs</vt:lpstr>
      <vt:lpstr>Political parties and political leadership</vt:lpstr>
      <vt:lpstr>The emergence of political parties</vt:lpstr>
      <vt:lpstr>Competition for political power</vt:lpstr>
      <vt:lpstr>Functions of political parties</vt:lpstr>
      <vt:lpstr>Schumpeter on political leaders</vt:lpstr>
      <vt:lpstr>‘Fooling the people’</vt:lpstr>
      <vt:lpstr>Democratic representation</vt:lpstr>
      <vt:lpstr>The concept of representation</vt:lpstr>
      <vt:lpstr>Limitations of territorial representation</vt:lpstr>
      <vt:lpstr>Concerns about fairness and exclusion</vt:lpstr>
      <vt:lpstr>Non-electoral representation</vt:lpstr>
      <vt:lpstr>Summary and discussion</vt:lpstr>
      <vt:lpstr>Summary</vt:lpstr>
      <vt:lpstr>Discussion questions</vt:lpstr>
      <vt:lpstr>Reference list</vt:lpstr>
      <vt:lpstr>PowerPoint Presentation</vt:lpstr>
      <vt:lpstr>Centre for Open Learning The University of Edinburgh Paterson’s Land Holyrood Road Edinburgh EH8 8AQ  T: 0131 6504400 E: col@ed.ac.uk W: www.ed.ac.uk/open-learning  Facebook: www.facebook.com/uoeshortcourses Twitter: www.twitter.com/uoeshortcourses</vt:lpstr>
    </vt:vector>
  </TitlesOfParts>
  <Company>University of Edinburgh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HOY Jenny</dc:creator>
  <cp:lastModifiedBy>CAMPBELL Lorna</cp:lastModifiedBy>
  <cp:revision>2833</cp:revision>
  <dcterms:created xsi:type="dcterms:W3CDTF">2017-12-12T15:18:38Z</dcterms:created>
  <dcterms:modified xsi:type="dcterms:W3CDTF">2020-02-19T15:02:25Z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0x010100CA74F06BD57ADF4D8A82C26B68AEB0D3</vt:lpwstr>
  </property>
</Properties>
</file>