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6" r:id="rId5"/>
    <p:sldId id="284" r:id="rId6"/>
    <p:sldId id="283" r:id="rId7"/>
    <p:sldId id="341" r:id="rId8"/>
    <p:sldId id="354" r:id="rId9"/>
    <p:sldId id="391" r:id="rId10"/>
    <p:sldId id="382" r:id="rId11"/>
    <p:sldId id="343" r:id="rId12"/>
    <p:sldId id="410" r:id="rId13"/>
    <p:sldId id="392" r:id="rId14"/>
    <p:sldId id="393" r:id="rId15"/>
    <p:sldId id="395" r:id="rId16"/>
    <p:sldId id="383" r:id="rId17"/>
    <p:sldId id="404" r:id="rId18"/>
    <p:sldId id="399" r:id="rId19"/>
    <p:sldId id="401" r:id="rId20"/>
    <p:sldId id="405" r:id="rId21"/>
    <p:sldId id="409" r:id="rId22"/>
    <p:sldId id="402" r:id="rId23"/>
    <p:sldId id="408" r:id="rId24"/>
    <p:sldId id="387" r:id="rId25"/>
    <p:sldId id="388" r:id="rId26"/>
    <p:sldId id="389" r:id="rId27"/>
    <p:sldId id="407" r:id="rId28"/>
    <p:sldId id="406" r:id="rId29"/>
    <p:sldId id="397" r:id="rId30"/>
    <p:sldId id="340" r:id="rId31"/>
    <p:sldId id="312" r:id="rId32"/>
    <p:sldId id="313" r:id="rId33"/>
    <p:sldId id="411" r:id="rId34"/>
    <p:sldId id="413" r:id="rId35"/>
    <p:sldId id="27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BCBF"/>
    <a:srgbClr val="477A7B"/>
    <a:srgbClr val="4083A8"/>
    <a:srgbClr val="67B9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65" autoAdjust="0"/>
    <p:restoredTop sz="94660"/>
  </p:normalViewPr>
  <p:slideViewPr>
    <p:cSldViewPr snapToGrid="0">
      <p:cViewPr varScale="1">
        <p:scale>
          <a:sx n="108" d="100"/>
          <a:sy n="108" d="100"/>
        </p:scale>
        <p:origin x="600" y="2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EDE Maximillian" userId="S::v1mjaede@ed.ac.uk::3fd7093e-6ba0-4bf6-a512-1221e326adc1" providerId="AD" clId="Web-{C0DFE0B0-FF25-AF06-4585-57837E084856}"/>
    <pc:docChg chg="modSld">
      <pc:chgData name="JAEDE Maximillian" userId="S::v1mjaede@ed.ac.uk::3fd7093e-6ba0-4bf6-a512-1221e326adc1" providerId="AD" clId="Web-{C0DFE0B0-FF25-AF06-4585-57837E084856}" dt="2019-03-08T19:00:25.699" v="11" actId="20577"/>
      <pc:docMkLst>
        <pc:docMk/>
      </pc:docMkLst>
      <pc:sldChg chg="modSp">
        <pc:chgData name="JAEDE Maximillian" userId="S::v1mjaede@ed.ac.uk::3fd7093e-6ba0-4bf6-a512-1221e326adc1" providerId="AD" clId="Web-{C0DFE0B0-FF25-AF06-4585-57837E084856}" dt="2019-03-08T19:00:24.996" v="9" actId="20577"/>
        <pc:sldMkLst>
          <pc:docMk/>
          <pc:sldMk cId="1336598919" sldId="312"/>
        </pc:sldMkLst>
        <pc:spChg chg="mod">
          <ac:chgData name="JAEDE Maximillian" userId="S::v1mjaede@ed.ac.uk::3fd7093e-6ba0-4bf6-a512-1221e326adc1" providerId="AD" clId="Web-{C0DFE0B0-FF25-AF06-4585-57837E084856}" dt="2019-03-08T19:00:24.996" v="9" actId="20577"/>
          <ac:spMkLst>
            <pc:docMk/>
            <pc:sldMk cId="1336598919" sldId="312"/>
            <ac:spMk id="3" creationId="{B239E2EB-60D9-BB4C-A3A8-5EE58407F4BD}"/>
          </ac:spMkLst>
        </pc:spChg>
      </pc:sldChg>
    </pc:docChg>
  </pc:docChgLst>
  <pc:docChgLst>
    <pc:chgData name="JAEDE Maximillian" userId="S::v1mjaede@ed.ac.uk::3fd7093e-6ba0-4bf6-a512-1221e326adc1" providerId="AD" clId="Web-{6B7FEB19-EC88-0E73-AF7F-A20E956887A2}"/>
    <pc:docChg chg="modSld">
      <pc:chgData name="JAEDE Maximillian" userId="S::v1mjaede@ed.ac.uk::3fd7093e-6ba0-4bf6-a512-1221e326adc1" providerId="AD" clId="Web-{6B7FEB19-EC88-0E73-AF7F-A20E956887A2}" dt="2019-05-08T14:42:28.944" v="4" actId="1076"/>
      <pc:docMkLst>
        <pc:docMk/>
      </pc:docMkLst>
      <pc:sldChg chg="modSp">
        <pc:chgData name="JAEDE Maximillian" userId="S::v1mjaede@ed.ac.uk::3fd7093e-6ba0-4bf6-a512-1221e326adc1" providerId="AD" clId="Web-{6B7FEB19-EC88-0E73-AF7F-A20E956887A2}" dt="2019-05-08T14:42:28.944" v="4" actId="1076"/>
        <pc:sldMkLst>
          <pc:docMk/>
          <pc:sldMk cId="1442831502" sldId="316"/>
        </pc:sldMkLst>
        <pc:spChg chg="mod">
          <ac:chgData name="JAEDE Maximillian" userId="S::v1mjaede@ed.ac.uk::3fd7093e-6ba0-4bf6-a512-1221e326adc1" providerId="AD" clId="Web-{6B7FEB19-EC88-0E73-AF7F-A20E956887A2}" dt="2019-05-08T14:42:28.944" v="4" actId="1076"/>
          <ac:spMkLst>
            <pc:docMk/>
            <pc:sldMk cId="1442831502" sldId="316"/>
            <ac:spMk id="6"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29C3144-3E01-4823-A88C-9FE6B0EC82D9}" type="datetimeFigureOut">
              <a:rPr lang="en-GB" smtClean="0"/>
              <a:t>19/02/2020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957630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9C3144-3E01-4823-A88C-9FE6B0EC82D9}" type="datetimeFigureOut">
              <a:rPr lang="en-GB" smtClean="0"/>
              <a:t>19/02/2020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70604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9C3144-3E01-4823-A88C-9FE6B0EC82D9}" type="datetimeFigureOut">
              <a:rPr lang="en-GB" smtClean="0"/>
              <a:t>19/02/2020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3261028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9C3144-3E01-4823-A88C-9FE6B0EC82D9}" type="datetimeFigureOut">
              <a:rPr lang="en-GB" smtClean="0"/>
              <a:t>19/02/2020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3816580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9C3144-3E01-4823-A88C-9FE6B0EC82D9}" type="datetimeFigureOut">
              <a:rPr lang="en-GB" smtClean="0"/>
              <a:t>19/02/2020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3653863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29C3144-3E01-4823-A88C-9FE6B0EC82D9}" type="datetimeFigureOut">
              <a:rPr lang="en-GB" smtClean="0"/>
              <a:t>19/02/2020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2338037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29C3144-3E01-4823-A88C-9FE6B0EC82D9}" type="datetimeFigureOut">
              <a:rPr lang="en-GB" smtClean="0"/>
              <a:t>19/02/2020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2276856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29C3144-3E01-4823-A88C-9FE6B0EC82D9}" type="datetimeFigureOut">
              <a:rPr lang="en-GB" smtClean="0"/>
              <a:t>19/02/2020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2559992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9C3144-3E01-4823-A88C-9FE6B0EC82D9}" type="datetimeFigureOut">
              <a:rPr lang="en-GB" smtClean="0"/>
              <a:t>19/02/2020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75787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9C3144-3E01-4823-A88C-9FE6B0EC82D9}" type="datetimeFigureOut">
              <a:rPr lang="en-GB" smtClean="0"/>
              <a:t>19/02/2020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2505142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9C3144-3E01-4823-A88C-9FE6B0EC82D9}" type="datetimeFigureOut">
              <a:rPr lang="en-GB" smtClean="0"/>
              <a:t>19/02/2020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0A4FE5-DAAC-4D17-A758-982551312849}" type="slidenum">
              <a:rPr lang="en-GB" smtClean="0"/>
              <a:t>‹#›</a:t>
            </a:fld>
            <a:endParaRPr lang="en-GB"/>
          </a:p>
        </p:txBody>
      </p:sp>
    </p:spTree>
    <p:extLst>
      <p:ext uri="{BB962C8B-B14F-4D97-AF65-F5344CB8AC3E}">
        <p14:creationId xmlns:p14="http://schemas.microsoft.com/office/powerpoint/2010/main" val="848997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9C3144-3E01-4823-A88C-9FE6B0EC82D9}" type="datetimeFigureOut">
              <a:rPr lang="en-GB" smtClean="0"/>
              <a:t>19/02/2020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0A4FE5-DAAC-4D17-A758-982551312849}" type="slidenum">
              <a:rPr lang="en-GB" smtClean="0"/>
              <a:t>‹#›</a:t>
            </a:fld>
            <a:endParaRPr lang="en-GB"/>
          </a:p>
        </p:txBody>
      </p:sp>
    </p:spTree>
    <p:extLst>
      <p:ext uri="{BB962C8B-B14F-4D97-AF65-F5344CB8AC3E}">
        <p14:creationId xmlns:p14="http://schemas.microsoft.com/office/powerpoint/2010/main" val="3365819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hyperlink" Target="http://www.ed.ac.uk/open-learning"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hyperlink" Target="http://www.twitter.com/uoeshortcourses" TargetMode="External"/><Relationship Id="rId4" Type="http://schemas.openxmlformats.org/officeDocument/2006/relationships/hyperlink" Target="http://www.facebook.com/uoeshortcourse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Content Placeholder 8">
            <a:extLst>
              <a:ext uri="{FF2B5EF4-FFF2-40B4-BE49-F238E27FC236}">
                <a16:creationId xmlns:a16="http://schemas.microsoft.com/office/drawing/2014/main" id="{7154EE02-B9FD-E647-A8CC-3F03496DB2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2471" y="5664611"/>
            <a:ext cx="3918216" cy="887143"/>
          </a:xfrm>
          <a:prstGeom prst="rect">
            <a:avLst/>
          </a:prstGeom>
        </p:spPr>
      </p:pic>
      <p:sp>
        <p:nvSpPr>
          <p:cNvPr id="8" name="Title 7">
            <a:extLst>
              <a:ext uri="{FF2B5EF4-FFF2-40B4-BE49-F238E27FC236}">
                <a16:creationId xmlns:a16="http://schemas.microsoft.com/office/drawing/2014/main" id="{6B4FC342-7715-834E-9B3E-6AB10742D3A5}"/>
              </a:ext>
            </a:extLst>
          </p:cNvPr>
          <p:cNvSpPr>
            <a:spLocks noGrp="1"/>
          </p:cNvSpPr>
          <p:nvPr>
            <p:ph type="ctrTitle"/>
          </p:nvPr>
        </p:nvSpPr>
        <p:spPr/>
        <p:txBody>
          <a:bodyPr/>
          <a:lstStyle/>
          <a:p>
            <a:r>
              <a:rPr lang="en-US" dirty="0">
                <a:solidFill>
                  <a:schemeClr val="bg1"/>
                </a:solidFill>
              </a:rPr>
              <a:t>Democracy in Theory</a:t>
            </a:r>
            <a:br>
              <a:rPr lang="en-US" dirty="0">
                <a:solidFill>
                  <a:schemeClr val="bg1"/>
                </a:solidFill>
              </a:rPr>
            </a:br>
            <a:r>
              <a:rPr lang="en-US" dirty="0">
                <a:solidFill>
                  <a:schemeClr val="bg1"/>
                </a:solidFill>
              </a:rPr>
              <a:t>and Practice</a:t>
            </a:r>
          </a:p>
        </p:txBody>
      </p:sp>
      <p:sp>
        <p:nvSpPr>
          <p:cNvPr id="9" name="Subtitle 8">
            <a:extLst>
              <a:ext uri="{FF2B5EF4-FFF2-40B4-BE49-F238E27FC236}">
                <a16:creationId xmlns:a16="http://schemas.microsoft.com/office/drawing/2014/main" id="{A6B1C9DB-C3D1-9F46-8B5F-091A58585044}"/>
              </a:ext>
            </a:extLst>
          </p:cNvPr>
          <p:cNvSpPr>
            <a:spLocks noGrp="1"/>
          </p:cNvSpPr>
          <p:nvPr>
            <p:ph type="subTitle" idx="1"/>
          </p:nvPr>
        </p:nvSpPr>
        <p:spPr/>
        <p:txBody>
          <a:bodyPr>
            <a:normAutofit/>
          </a:bodyPr>
          <a:lstStyle/>
          <a:p>
            <a:r>
              <a:rPr lang="en-US" sz="3600" dirty="0">
                <a:solidFill>
                  <a:schemeClr val="bg1"/>
                </a:solidFill>
              </a:rPr>
              <a:t>4. Classic Models: Liberal Constitutionalism</a:t>
            </a:r>
          </a:p>
        </p:txBody>
      </p:sp>
      <p:sp>
        <p:nvSpPr>
          <p:cNvPr id="5" name="TextBox 4"/>
          <p:cNvSpPr txBox="1"/>
          <p:nvPr/>
        </p:nvSpPr>
        <p:spPr>
          <a:xfrm>
            <a:off x="8323551" y="5991689"/>
            <a:ext cx="3174821" cy="400110"/>
          </a:xfrm>
          <a:prstGeom prst="rect">
            <a:avLst/>
          </a:prstGeom>
          <a:noFill/>
        </p:spPr>
        <p:txBody>
          <a:bodyPr wrap="square" rtlCol="0">
            <a:spAutoFit/>
          </a:bodyPr>
          <a:lstStyle/>
          <a:p>
            <a:pPr algn="r"/>
            <a:r>
              <a:rPr lang="en-GB" sz="2000" dirty="0">
                <a:solidFill>
                  <a:schemeClr val="bg1"/>
                </a:solidFill>
              </a:rPr>
              <a:t>Dr Max Jaede, 2020</a:t>
            </a:r>
          </a:p>
        </p:txBody>
      </p:sp>
    </p:spTree>
    <p:extLst>
      <p:ext uri="{BB962C8B-B14F-4D97-AF65-F5344CB8AC3E}">
        <p14:creationId xmlns:p14="http://schemas.microsoft.com/office/powerpoint/2010/main" val="305589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a:t>Locke on legitimate government</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8"/>
            <a:ext cx="10515600" cy="4031214"/>
          </a:xfrm>
        </p:spPr>
        <p:txBody>
          <a:bodyPr>
            <a:normAutofit/>
          </a:bodyPr>
          <a:lstStyle/>
          <a:p>
            <a:r>
              <a:rPr lang="en-GB" dirty="0"/>
              <a:t>John Locke (1632-1704), another English philosopher,</a:t>
            </a:r>
            <a:br>
              <a:rPr lang="en-GB" dirty="0"/>
            </a:br>
            <a:r>
              <a:rPr lang="en-GB" dirty="0"/>
              <a:t>is considered to be a ‘founding father’ of liberalism</a:t>
            </a:r>
          </a:p>
          <a:p>
            <a:r>
              <a:rPr lang="en-GB" dirty="0"/>
              <a:t>His</a:t>
            </a:r>
            <a:r>
              <a:rPr lang="en-GB" i="1" dirty="0"/>
              <a:t> Two Treatises of Government </a:t>
            </a:r>
            <a:r>
              <a:rPr lang="en-GB" dirty="0"/>
              <a:t>were published</a:t>
            </a:r>
            <a:br>
              <a:rPr lang="en-GB" dirty="0"/>
            </a:br>
            <a:r>
              <a:rPr lang="en-GB" dirty="0"/>
              <a:t>shortly after the ‘Glorious Revolution’ of 1688, which</a:t>
            </a:r>
            <a:br>
              <a:rPr lang="en-GB" dirty="0"/>
            </a:br>
            <a:r>
              <a:rPr lang="en-US" dirty="0"/>
              <a:t>marked a </a:t>
            </a:r>
            <a:r>
              <a:rPr lang="en-US" b="1" dirty="0"/>
              <a:t>shift from an absolute monarchy to a </a:t>
            </a:r>
            <a:br>
              <a:rPr lang="en-US" b="1" dirty="0"/>
            </a:br>
            <a:r>
              <a:rPr lang="en-US" b="1" dirty="0"/>
              <a:t>constitutional monarchy</a:t>
            </a:r>
          </a:p>
          <a:p>
            <a:r>
              <a:rPr lang="en-US" dirty="0"/>
              <a:t>Locke developed Hobbes’s ideas of the state of nature and a social contract to establish criteria for legitimate government</a:t>
            </a:r>
          </a:p>
          <a:p>
            <a:endParaRPr lang="en-GB" dirty="0"/>
          </a:p>
          <a:p>
            <a:endParaRPr lang="en-GB" dirty="0"/>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8" y="92115"/>
            <a:ext cx="3940616" cy="892215"/>
          </a:xfrm>
          <a:prstGeom prst="rect">
            <a:avLst/>
          </a:prstGeom>
        </p:spPr>
      </p:pic>
      <p:pic>
        <p:nvPicPr>
          <p:cNvPr id="6" name="Picture 5" descr="John_Locke.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450422" y="1870675"/>
            <a:ext cx="1898278" cy="2485127"/>
          </a:xfrm>
          <a:prstGeom prst="rect">
            <a:avLst/>
          </a:prstGeom>
        </p:spPr>
      </p:pic>
      <p:sp>
        <p:nvSpPr>
          <p:cNvPr id="7" name="TextBox 6"/>
          <p:cNvSpPr txBox="1"/>
          <p:nvPr/>
        </p:nvSpPr>
        <p:spPr>
          <a:xfrm rot="16200000">
            <a:off x="10279568" y="2948116"/>
            <a:ext cx="2476818" cy="338554"/>
          </a:xfrm>
          <a:prstGeom prst="rect">
            <a:avLst/>
          </a:prstGeom>
          <a:noFill/>
        </p:spPr>
        <p:txBody>
          <a:bodyPr wrap="square" lIns="0" r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cs typeface="Calibri"/>
              </a:rPr>
              <a:t>John Locke, by Godfrey Kneller, image in the public domain, via Wikimedia Commons</a:t>
            </a:r>
            <a:endParaRPr lang="en-GB" sz="800" dirty="0">
              <a:latin typeface="Calibri"/>
              <a:cs typeface="Calibri"/>
            </a:endParaRPr>
          </a:p>
        </p:txBody>
      </p:sp>
    </p:spTree>
    <p:extLst>
      <p:ext uri="{BB962C8B-B14F-4D97-AF65-F5344CB8AC3E}">
        <p14:creationId xmlns:p14="http://schemas.microsoft.com/office/powerpoint/2010/main" val="276796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a:t>Natural rights and consent</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GB" dirty="0"/>
              <a:t>Locke’s starting point is that individuals have </a:t>
            </a:r>
            <a:r>
              <a:rPr lang="en-GB" b="1" dirty="0"/>
              <a:t>natural rights to life, liberty, and property </a:t>
            </a:r>
            <a:r>
              <a:rPr lang="en-GB" dirty="0"/>
              <a:t>(</a:t>
            </a:r>
            <a:r>
              <a:rPr lang="en-GB" i="1" dirty="0"/>
              <a:t>Second Treatise</a:t>
            </a:r>
            <a:r>
              <a:rPr lang="en-GB" dirty="0"/>
              <a:t>, Ch.2)</a:t>
            </a:r>
          </a:p>
          <a:p>
            <a:r>
              <a:rPr lang="en-GB" dirty="0"/>
              <a:t>Unlike Hobbes, he argues that people also have a moral duty to protect these natural rights (Ch.2)</a:t>
            </a:r>
          </a:p>
          <a:p>
            <a:r>
              <a:rPr lang="en-GB" dirty="0"/>
              <a:t>In order to do this more effectively, </a:t>
            </a:r>
            <a:r>
              <a:rPr lang="en-GB" b="1" dirty="0"/>
              <a:t>individuals must consent to establish society and government </a:t>
            </a:r>
            <a:r>
              <a:rPr lang="en-GB" dirty="0"/>
              <a:t>(Ch.8)</a:t>
            </a:r>
          </a:p>
          <a:p>
            <a:r>
              <a:rPr lang="en-GB" dirty="0"/>
              <a:t>Consent is not unconditional: rulers who fail to respect natural rights ‘put themselves into a state of war with the people’ (Ch.19)</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4000348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a:t>Mill’s harm principle</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4236033"/>
          </a:xfrm>
        </p:spPr>
        <p:txBody>
          <a:bodyPr>
            <a:normAutofit/>
          </a:bodyPr>
          <a:lstStyle/>
          <a:p>
            <a:r>
              <a:rPr lang="en-GB" dirty="0"/>
              <a:t>Many 18th and 19</a:t>
            </a:r>
            <a:r>
              <a:rPr lang="en-GB" baseline="30000" dirty="0"/>
              <a:t>th</a:t>
            </a:r>
            <a:r>
              <a:rPr lang="en-GB" dirty="0"/>
              <a:t> century liberal thinkers rejected</a:t>
            </a:r>
            <a:br>
              <a:rPr lang="en-GB" dirty="0"/>
            </a:br>
            <a:r>
              <a:rPr lang="en-GB" dirty="0"/>
              <a:t>ideas such as natural rights and the social contract, and</a:t>
            </a:r>
            <a:br>
              <a:rPr lang="en-GB" dirty="0"/>
            </a:br>
            <a:r>
              <a:rPr lang="en-GB" dirty="0"/>
              <a:t>instead developed ‘utilitarian’ theories</a:t>
            </a:r>
          </a:p>
          <a:p>
            <a:r>
              <a:rPr lang="en-GB" dirty="0"/>
              <a:t>John Stuart Mill (1806-1873) provided an influential</a:t>
            </a:r>
            <a:br>
              <a:rPr lang="en-GB" dirty="0"/>
            </a:br>
            <a:r>
              <a:rPr lang="en-GB" dirty="0"/>
              <a:t>argument for </a:t>
            </a:r>
            <a:r>
              <a:rPr lang="en-GB" b="1" dirty="0"/>
              <a:t>liberty as a criterion for legitimate</a:t>
            </a:r>
            <a:br>
              <a:rPr lang="en-GB" b="1" dirty="0"/>
            </a:br>
            <a:r>
              <a:rPr lang="en-GB" b="1" dirty="0"/>
              <a:t>government</a:t>
            </a:r>
          </a:p>
          <a:p>
            <a:r>
              <a:rPr lang="en-GB" dirty="0"/>
              <a:t>He argued that ‘the only purpose for which power can be rightfully exercised over any member of a civilised community, against his will, is to prevent harm to others.’ (</a:t>
            </a:r>
            <a:r>
              <a:rPr lang="en-GB" i="1" dirty="0"/>
              <a:t>On Liberty</a:t>
            </a:r>
            <a:r>
              <a:rPr lang="en-GB" dirty="0"/>
              <a:t>, Ch.1)</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8" y="92115"/>
            <a:ext cx="3940616" cy="892215"/>
          </a:xfrm>
          <a:prstGeom prst="rect">
            <a:avLst/>
          </a:prstGeom>
        </p:spPr>
      </p:pic>
      <p:pic>
        <p:nvPicPr>
          <p:cNvPr id="9" name="Picture 8" descr="John Stuart Mill.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450422" y="1870672"/>
            <a:ext cx="1911937" cy="2506437"/>
          </a:xfrm>
          <a:prstGeom prst="rect">
            <a:avLst/>
          </a:prstGeom>
        </p:spPr>
      </p:pic>
      <p:sp>
        <p:nvSpPr>
          <p:cNvPr id="7" name="TextBox 6"/>
          <p:cNvSpPr txBox="1"/>
          <p:nvPr/>
        </p:nvSpPr>
        <p:spPr>
          <a:xfrm rot="16200000">
            <a:off x="10278417" y="2954613"/>
            <a:ext cx="2506437" cy="338554"/>
          </a:xfrm>
          <a:prstGeom prst="rect">
            <a:avLst/>
          </a:prstGeom>
          <a:noFill/>
        </p:spPr>
        <p:txBody>
          <a:bodyPr wrap="square" lIns="0" r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cs typeface="Calibri"/>
              </a:rPr>
              <a:t>John Stuart Mill, London Stereoscopic Company, image in the public domain, via Wikimedia Commons</a:t>
            </a:r>
            <a:endParaRPr lang="en-GB" sz="800" dirty="0">
              <a:latin typeface="Calibri"/>
              <a:cs typeface="Calibri"/>
            </a:endParaRPr>
          </a:p>
        </p:txBody>
      </p:sp>
    </p:spTree>
    <p:extLst>
      <p:ext uri="{BB962C8B-B14F-4D97-AF65-F5344CB8AC3E}">
        <p14:creationId xmlns:p14="http://schemas.microsoft.com/office/powerpoint/2010/main" val="2430429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76C9C8-40C6-EA48-ACB8-20B35E9A6780}"/>
              </a:ext>
            </a:extLst>
          </p:cNvPr>
          <p:cNvSpPr/>
          <p:nvPr/>
        </p:nvSpPr>
        <p:spPr>
          <a:xfrm>
            <a:off x="-9356" y="0"/>
            <a:ext cx="2268639" cy="6858000"/>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9B4464-F678-C940-8A90-7FDFE40EA4B4}"/>
              </a:ext>
            </a:extLst>
          </p:cNvPr>
          <p:cNvSpPr>
            <a:spLocks noGrp="1"/>
          </p:cNvSpPr>
          <p:nvPr>
            <p:ph type="title"/>
          </p:nvPr>
        </p:nvSpPr>
        <p:spPr>
          <a:xfrm>
            <a:off x="2541802" y="2575666"/>
            <a:ext cx="8811998" cy="1325563"/>
          </a:xfrm>
        </p:spPr>
        <p:txBody>
          <a:bodyPr/>
          <a:lstStyle/>
          <a:p>
            <a:r>
              <a:rPr lang="en-US" dirty="0"/>
              <a:t>Constitutional checks and balances</a:t>
            </a:r>
          </a:p>
        </p:txBody>
      </p:sp>
      <p:pic>
        <p:nvPicPr>
          <p:cNvPr id="5" name="Picture 4">
            <a:extLst>
              <a:ext uri="{FF2B5EF4-FFF2-40B4-BE49-F238E27FC236}">
                <a16:creationId xmlns:a16="http://schemas.microsoft.com/office/drawing/2014/main" id="{B4C60DD8-C1FA-2D43-AFE6-7B37B93D73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4861" y="153204"/>
            <a:ext cx="1720204" cy="1672421"/>
          </a:xfrm>
          <a:prstGeom prst="rect">
            <a:avLst/>
          </a:prstGeom>
        </p:spPr>
      </p:pic>
    </p:spTree>
    <p:extLst>
      <p:ext uri="{BB962C8B-B14F-4D97-AF65-F5344CB8AC3E}">
        <p14:creationId xmlns:p14="http://schemas.microsoft.com/office/powerpoint/2010/main" val="3197272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a:t>From liberalism to constitutionalism</a:t>
            </a:r>
            <a:endParaRPr lang="en-GB" dirty="0"/>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199" y="2208917"/>
            <a:ext cx="5129769" cy="3935633"/>
          </a:xfrm>
          <a:noFill/>
        </p:spPr>
        <p:txBody>
          <a:bodyPr>
            <a:normAutofit/>
          </a:bodyPr>
          <a:lstStyle/>
          <a:p>
            <a:r>
              <a:rPr lang="en-GB" dirty="0"/>
              <a:t>Classical liberalism is committed to defending the (negative) liberties of individuals</a:t>
            </a:r>
          </a:p>
          <a:p>
            <a:r>
              <a:rPr lang="en-GB" dirty="0"/>
              <a:t>In this view, </a:t>
            </a:r>
            <a:r>
              <a:rPr lang="en-GB" b="1" dirty="0"/>
              <a:t>the state is a necessary evil</a:t>
            </a:r>
            <a:r>
              <a:rPr lang="en-GB" dirty="0"/>
              <a:t>: its power is required to protect individual freedoms, but it may also infringe upon them</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8" y="92115"/>
            <a:ext cx="3940616" cy="892215"/>
          </a:xfrm>
          <a:prstGeom prst="rect">
            <a:avLst/>
          </a:prstGeom>
        </p:spPr>
      </p:pic>
      <p:sp>
        <p:nvSpPr>
          <p:cNvPr id="6" name="Content Placeholder 2">
            <a:extLst>
              <a:ext uri="{FF2B5EF4-FFF2-40B4-BE49-F238E27FC236}">
                <a16:creationId xmlns:a16="http://schemas.microsoft.com/office/drawing/2014/main" id="{B239E2EB-60D9-BB4C-A3A8-5EE58407F4BD}"/>
              </a:ext>
            </a:extLst>
          </p:cNvPr>
          <p:cNvSpPr txBox="1">
            <a:spLocks/>
          </p:cNvSpPr>
          <p:nvPr/>
        </p:nvSpPr>
        <p:spPr>
          <a:xfrm>
            <a:off x="6262088" y="2211112"/>
            <a:ext cx="5018334" cy="3935633"/>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‘Constitutionalism’ is a doctrine that holds that government authority should be defined by fundamental laws</a:t>
            </a:r>
          </a:p>
          <a:p>
            <a:r>
              <a:rPr lang="en-GB" dirty="0"/>
              <a:t>Liberal constitutionalism advocates particular legal and political </a:t>
            </a:r>
            <a:r>
              <a:rPr lang="en-GB" b="1" dirty="0"/>
              <a:t>mechanisms to limit and control the power of government</a:t>
            </a:r>
          </a:p>
        </p:txBody>
      </p:sp>
    </p:spTree>
    <p:extLst>
      <p:ext uri="{BB962C8B-B14F-4D97-AF65-F5344CB8AC3E}">
        <p14:creationId xmlns:p14="http://schemas.microsoft.com/office/powerpoint/2010/main" val="2723999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a:t>Constitutional limits of power</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GB" dirty="0">
                <a:solidFill>
                  <a:srgbClr val="000000"/>
                </a:solidFill>
              </a:rPr>
              <a:t>In contrast to civic republican thinkers, liberal constitutionalists do not trust in civic virtue, but hold that political power must be </a:t>
            </a:r>
            <a:r>
              <a:rPr lang="en-GB" i="1" dirty="0">
                <a:solidFill>
                  <a:srgbClr val="000000"/>
                </a:solidFill>
              </a:rPr>
              <a:t>legally</a:t>
            </a:r>
            <a:r>
              <a:rPr lang="en-GB" dirty="0">
                <a:solidFill>
                  <a:srgbClr val="000000"/>
                </a:solidFill>
              </a:rPr>
              <a:t> restrained</a:t>
            </a:r>
          </a:p>
          <a:p>
            <a:r>
              <a:rPr lang="en-GB" dirty="0">
                <a:solidFill>
                  <a:srgbClr val="000000"/>
                </a:solidFill>
              </a:rPr>
              <a:t>Thus, they emphasise the importance of the </a:t>
            </a:r>
            <a:r>
              <a:rPr lang="en-GB" b="1" dirty="0">
                <a:solidFill>
                  <a:srgbClr val="000000"/>
                </a:solidFill>
              </a:rPr>
              <a:t>rule of law</a:t>
            </a:r>
            <a:r>
              <a:rPr lang="en-GB" dirty="0">
                <a:solidFill>
                  <a:srgbClr val="000000"/>
                </a:solidFill>
              </a:rPr>
              <a:t>, as opposed to rule by law, to prevent the </a:t>
            </a:r>
            <a:r>
              <a:rPr lang="en-US" dirty="0">
                <a:solidFill>
                  <a:srgbClr val="000000"/>
                </a:solidFill>
              </a:rPr>
              <a:t>the arbitrary exercise of power</a:t>
            </a:r>
          </a:p>
          <a:p>
            <a:r>
              <a:rPr lang="en-US" dirty="0">
                <a:solidFill>
                  <a:srgbClr val="000000"/>
                </a:solidFill>
              </a:rPr>
              <a:t>Liberals also advocate constitutionally guaranteed citizen rights, usually in the form of a </a:t>
            </a:r>
            <a:r>
              <a:rPr lang="en-US" b="1" dirty="0">
                <a:solidFill>
                  <a:srgbClr val="000000"/>
                </a:solidFill>
              </a:rPr>
              <a:t>bill of rights</a:t>
            </a:r>
            <a:r>
              <a:rPr lang="en-US" dirty="0">
                <a:solidFill>
                  <a:srgbClr val="000000"/>
                </a:solidFill>
              </a:rPr>
              <a:t>, as well as a</a:t>
            </a:r>
            <a:r>
              <a:rPr lang="en-US" b="1" dirty="0">
                <a:solidFill>
                  <a:srgbClr val="000000"/>
                </a:solidFill>
              </a:rPr>
              <a:t> separation of powers</a:t>
            </a:r>
            <a:r>
              <a:rPr lang="en-US" dirty="0">
                <a:solidFill>
                  <a:srgbClr val="000000"/>
                </a:solidFill>
              </a:rPr>
              <a:t> (executive, legislative and judicial)</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3486109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6637146" y="1269501"/>
            <a:ext cx="4260883" cy="4890611"/>
          </a:xfrm>
          <a:noFill/>
        </p:spPr>
        <p:txBody>
          <a:bodyPr>
            <a:normAutofit/>
          </a:bodyPr>
          <a:lstStyle/>
          <a:p>
            <a:r>
              <a:rPr lang="en-GB" sz="3600" dirty="0"/>
              <a:t>Constitutional monarchy</a:t>
            </a:r>
            <a:br>
              <a:rPr lang="en-GB" sz="3600" dirty="0"/>
            </a:br>
            <a:r>
              <a:rPr lang="en-GB" sz="1600" dirty="0"/>
              <a:t> </a:t>
            </a:r>
            <a:br>
              <a:rPr lang="en-GB" sz="2000" dirty="0"/>
            </a:br>
            <a:r>
              <a:rPr lang="en-GB" sz="1800" dirty="0"/>
              <a:t>British practices inspired debates on constitutional government in Europe and America. An influential account of British politics was provided by a French writer, Baron de Montesquieu (1689-1755), who praised the ‘balanced’ system of government in which legislation required the consent of King, Lords and Commons. The painting depicts the chapel of St. Stephen’s where the House of Commons convened until 1834. </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8" y="92115"/>
            <a:ext cx="3940616" cy="892215"/>
          </a:xfrm>
          <a:prstGeom prst="rect">
            <a:avLst/>
          </a:prstGeom>
        </p:spPr>
      </p:pic>
      <p:sp>
        <p:nvSpPr>
          <p:cNvPr id="10" name="TextBox 9"/>
          <p:cNvSpPr txBox="1"/>
          <p:nvPr/>
        </p:nvSpPr>
        <p:spPr>
          <a:xfrm>
            <a:off x="621790" y="6075097"/>
            <a:ext cx="5490781" cy="461665"/>
          </a:xfrm>
          <a:prstGeom prst="rect">
            <a:avLst/>
          </a:prstGeom>
          <a:noFill/>
        </p:spPr>
        <p:txBody>
          <a:bodyPr wrap="square" rtlCol="0">
            <a:spAutoFit/>
          </a:bodyPr>
          <a:lstStyle/>
          <a:p>
            <a:r>
              <a:rPr lang="en-GB" sz="1200" dirty="0"/>
              <a:t>The House of Commons in Session</a:t>
            </a:r>
            <a:r>
              <a:rPr lang="en-GB" sz="1200" dirty="0">
                <a:latin typeface="Calibri"/>
                <a:cs typeface="Calibri"/>
              </a:rPr>
              <a:t>, 1709, Painting in the Parliamentary Art Collection</a:t>
            </a:r>
            <a:r>
              <a:rPr lang="en-GB" sz="1200" dirty="0"/>
              <a:t>, London, by Peter </a:t>
            </a:r>
            <a:r>
              <a:rPr lang="en-GB" sz="1200" dirty="0" err="1"/>
              <a:t>Tillemans</a:t>
            </a:r>
            <a:r>
              <a:rPr lang="en-GB" sz="1200" dirty="0"/>
              <a:t>, </a:t>
            </a:r>
            <a:r>
              <a:rPr lang="en-GB" sz="1200" dirty="0">
                <a:cs typeface="Calibri"/>
              </a:rPr>
              <a:t>Open Parliament Licence</a:t>
            </a:r>
            <a:endParaRPr lang="en-GB" sz="1200" dirty="0">
              <a:latin typeface="Calibri"/>
              <a:cs typeface="Calibri"/>
            </a:endParaRPr>
          </a:p>
        </p:txBody>
      </p:sp>
      <p:pic>
        <p:nvPicPr>
          <p:cNvPr id="3" name="Picture 2" descr="2737-1-h.jpg"/>
          <p:cNvPicPr>
            <a:picLocks noChangeAspect="1"/>
          </p:cNvPicPr>
          <p:nvPr/>
        </p:nvPicPr>
        <p:blipFill rotWithShape="1">
          <a:blip r:embed="rId3" cstate="screen">
            <a:extLst>
              <a:ext uri="{28A0092B-C50C-407E-A947-70E740481C1C}">
                <a14:useLocalDpi xmlns:a14="http://schemas.microsoft.com/office/drawing/2010/main"/>
              </a:ext>
            </a:extLst>
          </a:blip>
          <a:srcRect r="-261"/>
          <a:stretch/>
        </p:blipFill>
        <p:spPr>
          <a:xfrm>
            <a:off x="744208" y="1470419"/>
            <a:ext cx="5368363" cy="4578549"/>
          </a:xfrm>
          <a:prstGeom prst="rect">
            <a:avLst/>
          </a:prstGeom>
        </p:spPr>
      </p:pic>
    </p:spTree>
    <p:extLst>
      <p:ext uri="{BB962C8B-B14F-4D97-AF65-F5344CB8AC3E}">
        <p14:creationId xmlns:p14="http://schemas.microsoft.com/office/powerpoint/2010/main" val="1447564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a:t>History of judicial independence</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GB" dirty="0"/>
              <a:t>The independence of the judiciary (= system of courts) is one of the key features of liberal constitutionalism</a:t>
            </a:r>
          </a:p>
          <a:p>
            <a:r>
              <a:rPr lang="en-GB" dirty="0"/>
              <a:t>An </a:t>
            </a:r>
            <a:r>
              <a:rPr lang="en-US" dirty="0"/>
              <a:t>early form of judicial independence was established in England by the </a:t>
            </a:r>
            <a:r>
              <a:rPr lang="en-US" b="1" dirty="0"/>
              <a:t>Act of Settlement 1701 </a:t>
            </a:r>
            <a:r>
              <a:rPr lang="en-US" dirty="0"/>
              <a:t>(extended to Scotland by the Act of Union 1707)</a:t>
            </a:r>
          </a:p>
          <a:p>
            <a:r>
              <a:rPr lang="en-US" dirty="0"/>
              <a:t>Judges no longer held office at the king’s pleasure, but became removable only with the consent of Parliament</a:t>
            </a:r>
            <a:endParaRPr lang="en-GB" dirty="0"/>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20055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a:t>Tyranny of the majority</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GB" dirty="0"/>
              <a:t>Although </a:t>
            </a:r>
            <a:r>
              <a:rPr lang="en-GB" b="1" dirty="0"/>
              <a:t>liberal constitutionalism </a:t>
            </a:r>
            <a:r>
              <a:rPr lang="en-GB" dirty="0"/>
              <a:t>initially developed to control the power of monarchs, its principles also </a:t>
            </a:r>
            <a:r>
              <a:rPr lang="en-GB" b="1" dirty="0"/>
              <a:t>shaped the development of modern democracies</a:t>
            </a:r>
          </a:p>
          <a:p>
            <a:r>
              <a:rPr lang="en-GB" dirty="0"/>
              <a:t>Liberal thinkers such as John Stuart Mill feared that the democratic participation of poor, uneducated citizens would result in a </a:t>
            </a:r>
            <a:r>
              <a:rPr lang="en-GB" b="1" dirty="0"/>
              <a:t>‘tyranny of the majority’</a:t>
            </a:r>
            <a:r>
              <a:rPr lang="en-GB" dirty="0"/>
              <a:t>, which restricts individual liberties and undermines liberal values</a:t>
            </a:r>
          </a:p>
          <a:p>
            <a:r>
              <a:rPr lang="en-GB" dirty="0"/>
              <a:t>Constitutionalist thought played a particularly important role in debates about mass democracy in America</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2425845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7605827" y="1269501"/>
            <a:ext cx="3824814" cy="4890611"/>
          </a:xfrm>
          <a:noFill/>
        </p:spPr>
        <p:txBody>
          <a:bodyPr>
            <a:normAutofit/>
          </a:bodyPr>
          <a:lstStyle/>
          <a:p>
            <a:r>
              <a:rPr lang="de-DE" sz="3600" dirty="0"/>
              <a:t>M</a:t>
            </a:r>
            <a:r>
              <a:rPr lang="en-GB" sz="3600" dirty="0"/>
              <a:t>ass democracy</a:t>
            </a:r>
            <a:br>
              <a:rPr lang="en-GB" sz="2000" dirty="0"/>
            </a:br>
            <a:br>
              <a:rPr lang="en-GB" sz="2000" dirty="0"/>
            </a:br>
            <a:r>
              <a:rPr lang="en-GB" sz="1800" dirty="0"/>
              <a:t>Following the 1787 </a:t>
            </a:r>
            <a:r>
              <a:rPr lang="en-US" sz="1800" dirty="0"/>
              <a:t>Constitutional Convention, the USA developed into the first large representative democracy. Voting rights were gradually extended and in 1828, non-property owning white men could vote in most US states. </a:t>
            </a:r>
            <a:r>
              <a:rPr lang="en-GB" sz="1800" dirty="0"/>
              <a:t>This painting depicts a crowd of men gathered around a polling place in Missouri.</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8" y="92115"/>
            <a:ext cx="3940616" cy="892215"/>
          </a:xfrm>
          <a:prstGeom prst="rect">
            <a:avLst/>
          </a:prstGeom>
        </p:spPr>
      </p:pic>
      <p:sp>
        <p:nvSpPr>
          <p:cNvPr id="10" name="TextBox 9"/>
          <p:cNvSpPr txBox="1"/>
          <p:nvPr/>
        </p:nvSpPr>
        <p:spPr>
          <a:xfrm>
            <a:off x="621790" y="6075097"/>
            <a:ext cx="6277027" cy="461665"/>
          </a:xfrm>
          <a:prstGeom prst="rect">
            <a:avLst/>
          </a:prstGeom>
          <a:noFill/>
        </p:spPr>
        <p:txBody>
          <a:bodyPr wrap="square" rtlCol="0">
            <a:spAutoFit/>
          </a:bodyPr>
          <a:lstStyle/>
          <a:p>
            <a:r>
              <a:rPr lang="en-GB" sz="1200" dirty="0"/>
              <a:t>The County Election</a:t>
            </a:r>
            <a:r>
              <a:rPr lang="en-GB" sz="1200" dirty="0">
                <a:latin typeface="Calibri"/>
                <a:cs typeface="Calibri"/>
              </a:rPr>
              <a:t>, </a:t>
            </a:r>
            <a:r>
              <a:rPr lang="fi-FI" sz="1200" dirty="0"/>
              <a:t>1852, </a:t>
            </a:r>
            <a:r>
              <a:rPr lang="en-GB" sz="1200" dirty="0">
                <a:latin typeface="Calibri"/>
                <a:cs typeface="Calibri"/>
              </a:rPr>
              <a:t>Oil Painting, Saint Louis Art Museum, </a:t>
            </a:r>
            <a:r>
              <a:rPr lang="en-GB" sz="1200" dirty="0"/>
              <a:t>by George Caleb Bingham, </a:t>
            </a:r>
            <a:r>
              <a:rPr lang="en-GB" sz="1200" dirty="0">
                <a:latin typeface="Calibri"/>
                <a:cs typeface="Calibri"/>
              </a:rPr>
              <a:t>image in the public domain</a:t>
            </a:r>
          </a:p>
        </p:txBody>
      </p:sp>
      <p:pic>
        <p:nvPicPr>
          <p:cNvPr id="8" name="Picture 7" descr="george-caleb-bigham-the-county-election-picture.jpg"/>
          <p:cNvPicPr>
            <a:picLocks/>
          </p:cNvPicPr>
          <p:nvPr/>
        </p:nvPicPr>
        <p:blipFill>
          <a:blip r:embed="rId3" cstate="screen">
            <a:extLst>
              <a:ext uri="{28A0092B-C50C-407E-A947-70E740481C1C}">
                <a14:useLocalDpi xmlns:a14="http://schemas.microsoft.com/office/drawing/2010/main"/>
              </a:ext>
            </a:extLst>
          </a:blip>
          <a:stretch>
            <a:fillRect/>
          </a:stretch>
        </p:blipFill>
        <p:spPr>
          <a:xfrm>
            <a:off x="725693" y="1485913"/>
            <a:ext cx="6307952" cy="4554341"/>
          </a:xfrm>
          <a:prstGeom prst="rect">
            <a:avLst/>
          </a:prstGeom>
        </p:spPr>
      </p:pic>
    </p:spTree>
    <p:extLst>
      <p:ext uri="{BB962C8B-B14F-4D97-AF65-F5344CB8AC3E}">
        <p14:creationId xmlns:p14="http://schemas.microsoft.com/office/powerpoint/2010/main" val="2454227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a:t>Recap of last week</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GB" dirty="0"/>
              <a:t>Civic republicanism developed from the Italian Renaissance and was inspired by ancient Rome, as opposed to ancient Greece/Athens</a:t>
            </a:r>
          </a:p>
          <a:p>
            <a:r>
              <a:rPr lang="en-GB" dirty="0"/>
              <a:t>The value of political participation is one of the central themes in the republican tradition</a:t>
            </a:r>
          </a:p>
          <a:p>
            <a:r>
              <a:rPr lang="en-GB" dirty="0"/>
              <a:t>This tradition has been ‘rediscovered’ in the 20</a:t>
            </a:r>
            <a:r>
              <a:rPr lang="en-GB" baseline="30000" dirty="0"/>
              <a:t>th</a:t>
            </a:r>
            <a:r>
              <a:rPr lang="en-GB" dirty="0"/>
              <a:t> century as a possible alternative to liberalism</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2229678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normAutofit/>
          </a:bodyPr>
          <a:lstStyle/>
          <a:p>
            <a:r>
              <a:rPr lang="en-US" dirty="0"/>
              <a:t>Liberalism and democracy</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8" y="92115"/>
            <a:ext cx="3940616" cy="892215"/>
          </a:xfrm>
          <a:prstGeom prst="rect">
            <a:avLst/>
          </a:prstGeom>
        </p:spPr>
      </p:pic>
      <p:sp>
        <p:nvSpPr>
          <p:cNvPr id="7"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42019" y="2222727"/>
            <a:ext cx="10511782" cy="3989856"/>
          </a:xfrm>
          <a:solidFill>
            <a:schemeClr val="bg1">
              <a:lumMod val="85000"/>
            </a:schemeClr>
          </a:solidFill>
        </p:spPr>
        <p:txBody>
          <a:bodyPr anchor="t">
            <a:normAutofit/>
          </a:bodyPr>
          <a:lstStyle/>
          <a:p>
            <a:pPr marL="0" indent="0">
              <a:buNone/>
            </a:pPr>
            <a:r>
              <a:rPr lang="en-GB" dirty="0">
                <a:solidFill>
                  <a:srgbClr val="000000"/>
                </a:solidFill>
              </a:rPr>
              <a:t>‘</a:t>
            </a:r>
            <a:r>
              <a:rPr lang="en-US" dirty="0"/>
              <a:t>Only in the late 1940s did most western countries become fully-fledged democracies with universal adult suffrage. But 100 years earlier most of them had adopted </a:t>
            </a:r>
            <a:r>
              <a:rPr lang="en-US" b="1" dirty="0"/>
              <a:t>important aspects of constitutional liberalism</a:t>
            </a:r>
            <a:r>
              <a:rPr lang="en-US" dirty="0"/>
              <a:t>: the rule of law, private property rights and, increasingly, the separation of powers, free speech and assembly. </a:t>
            </a:r>
            <a:r>
              <a:rPr lang="en-GB" dirty="0">
                <a:solidFill>
                  <a:srgbClr val="000000"/>
                </a:solidFill>
              </a:rPr>
              <a:t>For much of modern history, what characterised governments in Europe and North America [</a:t>
            </a:r>
            <a:r>
              <a:rPr lang="mr-IN" dirty="0">
                <a:solidFill>
                  <a:srgbClr val="000000"/>
                </a:solidFill>
              </a:rPr>
              <a:t>…</a:t>
            </a:r>
            <a:r>
              <a:rPr lang="de-DE" dirty="0">
                <a:solidFill>
                  <a:srgbClr val="000000"/>
                </a:solidFill>
              </a:rPr>
              <a:t>] </a:t>
            </a:r>
            <a:r>
              <a:rPr lang="en-GB" dirty="0">
                <a:solidFill>
                  <a:srgbClr val="000000"/>
                </a:solidFill>
              </a:rPr>
              <a:t>was not democracy but constitutional liberalism. </a:t>
            </a:r>
            <a:r>
              <a:rPr lang="en-GB" b="1" dirty="0">
                <a:solidFill>
                  <a:srgbClr val="000000"/>
                </a:solidFill>
              </a:rPr>
              <a:t>The “western model” is best symbolised not by the mass plebiscite but by the impartial judge</a:t>
            </a:r>
            <a:r>
              <a:rPr lang="en-GB" dirty="0">
                <a:solidFill>
                  <a:srgbClr val="000000"/>
                </a:solidFill>
              </a:rPr>
              <a:t>.‘</a:t>
            </a:r>
          </a:p>
          <a:p>
            <a:pPr marL="0" indent="0" algn="r">
              <a:spcBef>
                <a:spcPts val="400"/>
              </a:spcBef>
              <a:buNone/>
            </a:pPr>
            <a:r>
              <a:rPr lang="nl-NL" sz="2400" dirty="0" err="1">
                <a:solidFill>
                  <a:srgbClr val="000000"/>
                </a:solidFill>
              </a:rPr>
              <a:t>Fareed</a:t>
            </a:r>
            <a:r>
              <a:rPr lang="nl-NL" sz="2400" dirty="0">
                <a:solidFill>
                  <a:srgbClr val="000000"/>
                </a:solidFill>
              </a:rPr>
              <a:t> </a:t>
            </a:r>
            <a:r>
              <a:rPr lang="nl-NL" sz="2400" dirty="0" err="1">
                <a:solidFill>
                  <a:srgbClr val="000000"/>
                </a:solidFill>
              </a:rPr>
              <a:t>Zakaria</a:t>
            </a:r>
            <a:r>
              <a:rPr lang="en-GB" sz="2400" i="1" dirty="0">
                <a:solidFill>
                  <a:srgbClr val="000000"/>
                </a:solidFill>
              </a:rPr>
              <a:t> </a:t>
            </a:r>
            <a:r>
              <a:rPr lang="en-GB" sz="2400" dirty="0">
                <a:solidFill>
                  <a:srgbClr val="000000"/>
                </a:solidFill>
              </a:rPr>
              <a:t>(1997</a:t>
            </a:r>
            <a:r>
              <a:rPr lang="en-GB" sz="2400" dirty="0"/>
              <a:t>)</a:t>
            </a:r>
            <a:endParaRPr lang="en-GB" sz="2400" dirty="0">
              <a:solidFill>
                <a:srgbClr val="000000"/>
              </a:solidFill>
            </a:endParaRPr>
          </a:p>
        </p:txBody>
      </p:sp>
    </p:spTree>
    <p:extLst>
      <p:ext uri="{BB962C8B-B14F-4D97-AF65-F5344CB8AC3E}">
        <p14:creationId xmlns:p14="http://schemas.microsoft.com/office/powerpoint/2010/main" val="1175025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76C9C8-40C6-EA48-ACB8-20B35E9A6780}"/>
              </a:ext>
            </a:extLst>
          </p:cNvPr>
          <p:cNvSpPr/>
          <p:nvPr/>
        </p:nvSpPr>
        <p:spPr>
          <a:xfrm>
            <a:off x="-9356" y="0"/>
            <a:ext cx="2268639" cy="6858000"/>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9B4464-F678-C940-8A90-7FDFE40EA4B4}"/>
              </a:ext>
            </a:extLst>
          </p:cNvPr>
          <p:cNvSpPr>
            <a:spLocks noGrp="1"/>
          </p:cNvSpPr>
          <p:nvPr>
            <p:ph type="title"/>
          </p:nvPr>
        </p:nvSpPr>
        <p:spPr>
          <a:xfrm>
            <a:off x="2541802" y="2575666"/>
            <a:ext cx="8811998" cy="1325563"/>
          </a:xfrm>
        </p:spPr>
        <p:txBody>
          <a:bodyPr/>
          <a:lstStyle/>
          <a:p>
            <a:r>
              <a:rPr lang="en-US" dirty="0"/>
              <a:t>The triumph of election</a:t>
            </a:r>
          </a:p>
        </p:txBody>
      </p:sp>
      <p:pic>
        <p:nvPicPr>
          <p:cNvPr id="5" name="Picture 4">
            <a:extLst>
              <a:ext uri="{FF2B5EF4-FFF2-40B4-BE49-F238E27FC236}">
                <a16:creationId xmlns:a16="http://schemas.microsoft.com/office/drawing/2014/main" id="{B4C60DD8-C1FA-2D43-AFE6-7B37B93D73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4861" y="153204"/>
            <a:ext cx="1720204" cy="1672421"/>
          </a:xfrm>
          <a:prstGeom prst="rect">
            <a:avLst/>
          </a:prstGeom>
        </p:spPr>
      </p:pic>
    </p:spTree>
    <p:extLst>
      <p:ext uri="{BB962C8B-B14F-4D97-AF65-F5344CB8AC3E}">
        <p14:creationId xmlns:p14="http://schemas.microsoft.com/office/powerpoint/2010/main" val="2690701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a:t>The triumph of election</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GB" dirty="0"/>
              <a:t>Liberal democracies today combine liberal constitutionalism with representative government </a:t>
            </a:r>
          </a:p>
          <a:p>
            <a:r>
              <a:rPr lang="en-GB" dirty="0"/>
              <a:t>However, it is not obvious </a:t>
            </a:r>
            <a:r>
              <a:rPr lang="en-GB" b="1" dirty="0"/>
              <a:t>why liberal democracy has become closely associated with elections</a:t>
            </a:r>
            <a:r>
              <a:rPr lang="en-GB" dirty="0"/>
              <a:t>, as opposed to sortition (selection by lot) or direct democracy</a:t>
            </a:r>
          </a:p>
          <a:p>
            <a:r>
              <a:rPr lang="en-GB" dirty="0"/>
              <a:t>Possible explanations include: (A) the role of representation as a constitutional safeguard; (B) the liberal emphasis on consent as a condition of legitimate government</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2553093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a:t>Madison on representation</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4140451"/>
          </a:xfrm>
        </p:spPr>
        <p:txBody>
          <a:bodyPr>
            <a:normAutofit/>
          </a:bodyPr>
          <a:lstStyle/>
          <a:p>
            <a:r>
              <a:rPr lang="en-GB" dirty="0"/>
              <a:t>James Madison (1751-1836), one of the American</a:t>
            </a:r>
            <a:br>
              <a:rPr lang="en-GB" dirty="0"/>
            </a:br>
            <a:r>
              <a:rPr lang="en-GB" dirty="0"/>
              <a:t>founders, combined liberal and civic republican ideas</a:t>
            </a:r>
          </a:p>
          <a:p>
            <a:r>
              <a:rPr lang="en-GB" dirty="0"/>
              <a:t>He argued that representation ‘</a:t>
            </a:r>
            <a:r>
              <a:rPr lang="en-GB" b="1" dirty="0"/>
              <a:t>refine[s] and enlarge[s]</a:t>
            </a:r>
            <a:br>
              <a:rPr lang="en-GB" b="1" dirty="0"/>
            </a:br>
            <a:r>
              <a:rPr lang="en-GB" b="1" dirty="0"/>
              <a:t>the public views</a:t>
            </a:r>
            <a:r>
              <a:rPr lang="en-GB" dirty="0"/>
              <a:t>, by passing them through the</a:t>
            </a:r>
            <a:br>
              <a:rPr lang="en-GB" dirty="0"/>
            </a:br>
            <a:r>
              <a:rPr lang="en-GB" dirty="0"/>
              <a:t>medium of a chosen body of citizens, whose wisdom</a:t>
            </a:r>
            <a:br>
              <a:rPr lang="en-GB" dirty="0"/>
            </a:br>
            <a:r>
              <a:rPr lang="en-GB" dirty="0"/>
              <a:t>may best discern the true interest of their country.’</a:t>
            </a:r>
            <a:br>
              <a:rPr lang="en-GB" dirty="0"/>
            </a:br>
            <a:r>
              <a:rPr lang="en-GB" dirty="0"/>
              <a:t>(</a:t>
            </a:r>
            <a:r>
              <a:rPr lang="en-GB" i="1" dirty="0"/>
              <a:t>The</a:t>
            </a:r>
            <a:r>
              <a:rPr lang="en-GB" dirty="0"/>
              <a:t> </a:t>
            </a:r>
            <a:r>
              <a:rPr lang="en-GB" i="1" dirty="0"/>
              <a:t>Federalist Papers</a:t>
            </a:r>
            <a:r>
              <a:rPr lang="en-GB" dirty="0"/>
              <a:t>,</a:t>
            </a:r>
            <a:r>
              <a:rPr lang="en-GB" i="1" dirty="0"/>
              <a:t> </a:t>
            </a:r>
            <a:r>
              <a:rPr lang="en-GB" dirty="0"/>
              <a:t>No. 10)</a:t>
            </a:r>
          </a:p>
          <a:p>
            <a:r>
              <a:rPr lang="en-GB" dirty="0"/>
              <a:t>Understood in this way, the election of representatives provides an additional constitutional safeguard against majority tyranny</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8" y="92115"/>
            <a:ext cx="3940616" cy="892215"/>
          </a:xfrm>
          <a:prstGeom prst="rect">
            <a:avLst/>
          </a:prstGeom>
        </p:spPr>
      </p:pic>
      <p:pic>
        <p:nvPicPr>
          <p:cNvPr id="6" name="Picture 5" descr="James_Madison.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453354" y="1870673"/>
            <a:ext cx="1909003" cy="2485130"/>
          </a:xfrm>
          <a:prstGeom prst="rect">
            <a:avLst/>
          </a:prstGeom>
        </p:spPr>
      </p:pic>
      <p:sp>
        <p:nvSpPr>
          <p:cNvPr id="7" name="TextBox 6"/>
          <p:cNvSpPr txBox="1"/>
          <p:nvPr/>
        </p:nvSpPr>
        <p:spPr>
          <a:xfrm rot="16200000">
            <a:off x="10279343" y="2945130"/>
            <a:ext cx="2487470" cy="338554"/>
          </a:xfrm>
          <a:prstGeom prst="rect">
            <a:avLst/>
          </a:prstGeom>
          <a:noFill/>
        </p:spPr>
        <p:txBody>
          <a:bodyPr wrap="square" lIns="0" r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cs typeface="Calibri"/>
              </a:rPr>
              <a:t>James Madison, by John </a:t>
            </a:r>
            <a:r>
              <a:rPr lang="en-GB" sz="800" dirty="0" err="1">
                <a:cs typeface="Calibri"/>
              </a:rPr>
              <a:t>Vanderlyn</a:t>
            </a:r>
            <a:r>
              <a:rPr lang="en-GB" sz="800" dirty="0">
                <a:cs typeface="Calibri"/>
              </a:rPr>
              <a:t>, 1816, image in the public domain, via Wikimedia Commons</a:t>
            </a:r>
            <a:endParaRPr lang="en-GB" sz="800" dirty="0">
              <a:latin typeface="Calibri"/>
              <a:cs typeface="Calibri"/>
            </a:endParaRPr>
          </a:p>
        </p:txBody>
      </p:sp>
    </p:spTree>
    <p:extLst>
      <p:ext uri="{BB962C8B-B14F-4D97-AF65-F5344CB8AC3E}">
        <p14:creationId xmlns:p14="http://schemas.microsoft.com/office/powerpoint/2010/main" val="1956133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a:t>Elections and consent</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GB" dirty="0" err="1"/>
              <a:t>Manin</a:t>
            </a:r>
            <a:r>
              <a:rPr lang="en-GB" dirty="0"/>
              <a:t> (1997) suggests that representative government appealed to liberals because the casting of a vote may be understood as </a:t>
            </a:r>
            <a:r>
              <a:rPr lang="en-GB" b="1" dirty="0"/>
              <a:t>consent to government authority</a:t>
            </a:r>
          </a:p>
          <a:p>
            <a:r>
              <a:rPr lang="en-GB" dirty="0"/>
              <a:t>In other words, citizens do not only choose their representatives, but in doing so also legitimise political authority and acknowledge their obligation to obey it</a:t>
            </a:r>
          </a:p>
          <a:p>
            <a:r>
              <a:rPr lang="en-GB" dirty="0"/>
              <a:t>By contrast, sortition (selection by lot) ‘cannot possibly be perceived as an expression of consent’ (</a:t>
            </a:r>
            <a:r>
              <a:rPr lang="en-GB" dirty="0" err="1"/>
              <a:t>Manin</a:t>
            </a:r>
            <a:r>
              <a:rPr lang="en-GB" dirty="0"/>
              <a:t>, 1997, p.85)</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3875027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a:t>Liberal arguments for universal suffrage</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GB" dirty="0"/>
              <a:t>Early liberals were concerned with the ‘natural rights’ of property-owning white men</a:t>
            </a:r>
          </a:p>
          <a:p>
            <a:r>
              <a:rPr lang="en-GB" dirty="0"/>
              <a:t>However, liberal ideas of freedom and equality before the law provided arguments for </a:t>
            </a:r>
            <a:r>
              <a:rPr lang="en-GB" b="1" dirty="0"/>
              <a:t>extending the vote to all adults </a:t>
            </a:r>
            <a:r>
              <a:rPr lang="en-GB" dirty="0"/>
              <a:t>(‘</a:t>
            </a:r>
            <a:r>
              <a:rPr lang="en-US" dirty="0"/>
              <a:t>universal suffrage’)</a:t>
            </a:r>
            <a:endParaRPr lang="en-GB" dirty="0"/>
          </a:p>
          <a:p>
            <a:r>
              <a:rPr lang="en-GB" dirty="0"/>
              <a:t>V</a:t>
            </a:r>
            <a:r>
              <a:rPr lang="en-US" dirty="0"/>
              <a:t>o</a:t>
            </a:r>
            <a:r>
              <a:rPr lang="en-GB" dirty="0"/>
              <a:t>ting in elections </a:t>
            </a:r>
            <a:r>
              <a:rPr lang="mr-IN" dirty="0"/>
              <a:t>–</a:t>
            </a:r>
            <a:r>
              <a:rPr lang="en-GB" dirty="0"/>
              <a:t> as opposed to direct participation in government </a:t>
            </a:r>
            <a:r>
              <a:rPr lang="mr-IN" dirty="0"/>
              <a:t>–</a:t>
            </a:r>
            <a:r>
              <a:rPr lang="en-GB" dirty="0"/>
              <a:t> has become the main </a:t>
            </a:r>
            <a:r>
              <a:rPr lang="en-GB" i="1" dirty="0"/>
              <a:t>political</a:t>
            </a:r>
            <a:r>
              <a:rPr lang="en-GB" dirty="0"/>
              <a:t> expression of citizenship in large, representative democracies (apart from voting, liberal citizenship is understood primarily as a legal status)</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2684779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a:t>Towards universal suffrage</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4072693"/>
          </a:xfrm>
        </p:spPr>
        <p:txBody>
          <a:bodyPr>
            <a:normAutofit/>
          </a:bodyPr>
          <a:lstStyle/>
          <a:p>
            <a:r>
              <a:rPr lang="en-GB" dirty="0"/>
              <a:t>E.g., the extension of voting rights in the city of Edinburgh:</a:t>
            </a:r>
          </a:p>
          <a:p>
            <a:pPr lvl="1"/>
            <a:r>
              <a:rPr lang="en-GB" dirty="0"/>
              <a:t>Before 1832: only 33 men have the vote</a:t>
            </a:r>
          </a:p>
          <a:p>
            <a:pPr lvl="1"/>
            <a:r>
              <a:rPr lang="en-GB" dirty="0"/>
              <a:t>1832: 1 in 8 men have the vote</a:t>
            </a:r>
          </a:p>
          <a:p>
            <a:pPr lvl="1"/>
            <a:r>
              <a:rPr lang="en-GB" dirty="0"/>
              <a:t>1867: 1 in 3 men have the vote</a:t>
            </a:r>
          </a:p>
          <a:p>
            <a:pPr lvl="1"/>
            <a:r>
              <a:rPr lang="en-GB" dirty="0"/>
              <a:t>1884: 2 in 3 men have the vote</a:t>
            </a:r>
          </a:p>
          <a:p>
            <a:pPr lvl="1"/>
            <a:r>
              <a:rPr lang="en-GB" dirty="0"/>
              <a:t>1918: All men over 21 and women over 30 have the vote</a:t>
            </a:r>
          </a:p>
          <a:p>
            <a:pPr lvl="1"/>
            <a:r>
              <a:rPr lang="en-GB" dirty="0"/>
              <a:t>1928: All men and women over 21 have the vote</a:t>
            </a:r>
          </a:p>
          <a:p>
            <a:pPr lvl="1"/>
            <a:r>
              <a:rPr lang="en-GB" dirty="0"/>
              <a:t>1969: All men and women over 18 have the vote</a:t>
            </a:r>
          </a:p>
          <a:p>
            <a:pPr lvl="1"/>
            <a:r>
              <a:rPr lang="en-GB" dirty="0"/>
              <a:t>2014: All men and women over 16 have the vote (for Scottish elections only)</a:t>
            </a:r>
          </a:p>
          <a:p>
            <a:pPr lvl="1"/>
            <a:r>
              <a:rPr lang="en-US" dirty="0"/>
              <a:t>Scottish Elections [Franchise and Representation] Bill debated in 2019/20</a:t>
            </a:r>
            <a:endParaRPr lang="en-GB" dirty="0"/>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1150259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76C9C8-40C6-EA48-ACB8-20B35E9A6780}"/>
              </a:ext>
            </a:extLst>
          </p:cNvPr>
          <p:cNvSpPr/>
          <p:nvPr/>
        </p:nvSpPr>
        <p:spPr>
          <a:xfrm>
            <a:off x="-9356" y="0"/>
            <a:ext cx="2268639" cy="6858000"/>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9B4464-F678-C940-8A90-7FDFE40EA4B4}"/>
              </a:ext>
            </a:extLst>
          </p:cNvPr>
          <p:cNvSpPr>
            <a:spLocks noGrp="1"/>
          </p:cNvSpPr>
          <p:nvPr>
            <p:ph type="title"/>
          </p:nvPr>
        </p:nvSpPr>
        <p:spPr>
          <a:xfrm>
            <a:off x="2541802" y="2575666"/>
            <a:ext cx="8811998" cy="1325563"/>
          </a:xfrm>
        </p:spPr>
        <p:txBody>
          <a:bodyPr/>
          <a:lstStyle/>
          <a:p>
            <a:r>
              <a:rPr lang="en-US" dirty="0"/>
              <a:t>Summary and discussion</a:t>
            </a:r>
          </a:p>
        </p:txBody>
      </p:sp>
      <p:pic>
        <p:nvPicPr>
          <p:cNvPr id="5" name="Picture 4">
            <a:extLst>
              <a:ext uri="{FF2B5EF4-FFF2-40B4-BE49-F238E27FC236}">
                <a16:creationId xmlns:a16="http://schemas.microsoft.com/office/drawing/2014/main" id="{B4C60DD8-C1FA-2D43-AFE6-7B37B93D73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4861" y="153204"/>
            <a:ext cx="1720204" cy="1672421"/>
          </a:xfrm>
          <a:prstGeom prst="rect">
            <a:avLst/>
          </a:prstGeom>
        </p:spPr>
      </p:pic>
    </p:spTree>
    <p:extLst>
      <p:ext uri="{BB962C8B-B14F-4D97-AF65-F5344CB8AC3E}">
        <p14:creationId xmlns:p14="http://schemas.microsoft.com/office/powerpoint/2010/main" val="2142190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normAutofit/>
          </a:bodyPr>
          <a:lstStyle/>
          <a:p>
            <a:r>
              <a:rPr lang="en-US" dirty="0"/>
              <a:t>Summary</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8"/>
            <a:ext cx="10515600" cy="3921978"/>
          </a:xfrm>
        </p:spPr>
        <p:txBody>
          <a:bodyPr vert="horz" lIns="91440" tIns="45720" rIns="91440" bIns="45720" rtlCol="0" anchor="t">
            <a:normAutofit/>
          </a:bodyPr>
          <a:lstStyle/>
          <a:p>
            <a:r>
              <a:rPr lang="en-GB" dirty="0"/>
              <a:t>Liberal constitutionalism holds that political authority must be legally restrained in order protect individual liberties and prevent the arbitrary exercise of power</a:t>
            </a:r>
          </a:p>
          <a:p>
            <a:r>
              <a:rPr lang="en-GB" dirty="0"/>
              <a:t>Key ideas include: the rule of law; constitutionally guaranteed citizen rights; a separation of powers (executive, legislative, judicial)</a:t>
            </a:r>
          </a:p>
          <a:p>
            <a:r>
              <a:rPr lang="en-GB" dirty="0"/>
              <a:t>Although liberal constitutionalism emerged in European monarchies, its principles have shaped the development of modern representative democracies</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1336598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a:t>Discussion questions</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8"/>
            <a:ext cx="10515600" cy="3116357"/>
          </a:xfrm>
          <a:solidFill>
            <a:schemeClr val="accent4">
              <a:lumMod val="60000"/>
              <a:lumOff val="40000"/>
            </a:schemeClr>
          </a:solidFill>
        </p:spPr>
        <p:txBody>
          <a:bodyPr anchor="t">
            <a:normAutofit/>
          </a:bodyPr>
          <a:lstStyle/>
          <a:p>
            <a:pPr marL="514350" lvl="0" indent="-514350">
              <a:buFont typeface="+mj-lt"/>
              <a:buAutoNum type="arabicPeriod"/>
            </a:pPr>
            <a:r>
              <a:rPr lang="en-US" dirty="0"/>
              <a:t>What are the main differences between liberal constitutionalism and civic republicanism?</a:t>
            </a:r>
          </a:p>
          <a:p>
            <a:pPr marL="514350" lvl="0" indent="-514350">
              <a:buFont typeface="+mj-lt"/>
              <a:buAutoNum type="arabicPeriod"/>
            </a:pPr>
            <a:r>
              <a:rPr lang="en-US" dirty="0"/>
              <a:t>Would you rather live in a liberal dictatorship or an illiberal democracy?</a:t>
            </a:r>
          </a:p>
          <a:p>
            <a:pPr marL="514350" indent="-514350">
              <a:buFont typeface="+mj-lt"/>
              <a:buAutoNum type="arabicPeriod"/>
            </a:pPr>
            <a:r>
              <a:rPr lang="en-US" dirty="0"/>
              <a:t>Can democracy be identified with majority rule or does it entail certain political rights, such as the right to assembly, freedom of the press, etc.?</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1631841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a:t>Outline of this class</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GB" dirty="0"/>
              <a:t>The philosophical underpinnings of liberalism</a:t>
            </a:r>
          </a:p>
          <a:p>
            <a:r>
              <a:rPr lang="en-GB" dirty="0"/>
              <a:t>Constitutional checks and balances</a:t>
            </a:r>
          </a:p>
          <a:p>
            <a:r>
              <a:rPr lang="en-GB" dirty="0"/>
              <a:t>The triumph of election</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2413466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normAutofit/>
          </a:bodyPr>
          <a:lstStyle/>
          <a:p>
            <a:r>
              <a:rPr lang="en-US" dirty="0"/>
              <a:t>Reference list</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vert="horz" lIns="91440" tIns="45720" rIns="91440" bIns="45720" rtlCol="0" anchor="t">
            <a:normAutofit/>
          </a:bodyPr>
          <a:lstStyle/>
          <a:p>
            <a:pPr marL="0" indent="0">
              <a:buNone/>
            </a:pPr>
            <a:r>
              <a:rPr lang="en-GB" sz="2400" dirty="0"/>
              <a:t>Bobbio, N., 1990. </a:t>
            </a:r>
            <a:r>
              <a:rPr lang="en-GB" sz="2400" i="1" dirty="0"/>
              <a:t>Liberalism and Democracy</a:t>
            </a:r>
            <a:r>
              <a:rPr lang="en-GB" sz="2400" dirty="0"/>
              <a:t>. London: Verso.</a:t>
            </a:r>
          </a:p>
          <a:p>
            <a:pPr marL="0" indent="0">
              <a:buNone/>
            </a:pPr>
            <a:r>
              <a:rPr lang="en-GB" sz="2400" dirty="0"/>
              <a:t>Held, D., 2006. The Development of Liberal Democracy: For and Against the State. In: </a:t>
            </a:r>
            <a:r>
              <a:rPr lang="en-GB" sz="2400" i="1" dirty="0"/>
              <a:t>Models of Democracy</a:t>
            </a:r>
            <a:r>
              <a:rPr lang="en-GB" sz="2400" dirty="0"/>
              <a:t>. 3rd ed. Cambridge: Polity. Ch. 3.</a:t>
            </a:r>
          </a:p>
          <a:p>
            <a:pPr marL="0" indent="0">
              <a:buNone/>
            </a:pPr>
            <a:r>
              <a:rPr lang="en-GB" sz="2400" dirty="0"/>
              <a:t>Manin, B., 1997. The Triumph of Election. In: </a:t>
            </a:r>
            <a:r>
              <a:rPr lang="en-GB" sz="2400" i="1" dirty="0"/>
              <a:t>The Principles of Representative Government</a:t>
            </a:r>
            <a:r>
              <a:rPr lang="en-GB" sz="2400" dirty="0"/>
              <a:t>. Cambridge: Cambridge University Press. Ch. 2.</a:t>
            </a:r>
          </a:p>
          <a:p>
            <a:pPr marL="0" indent="0">
              <a:buNone/>
            </a:pPr>
            <a:r>
              <a:rPr lang="en-GB" sz="2400" dirty="0" err="1"/>
              <a:t>Zakaria</a:t>
            </a:r>
            <a:r>
              <a:rPr lang="en-GB" sz="2400" dirty="0"/>
              <a:t>, F., 1997. Democracy Tyranny. </a:t>
            </a:r>
            <a:r>
              <a:rPr lang="en-GB" sz="2400" i="1" dirty="0"/>
              <a:t>Prospect Magazine</a:t>
            </a:r>
            <a:r>
              <a:rPr lang="en-GB" sz="2400" dirty="0"/>
              <a:t>, December 20. Available at: &lt;</a:t>
            </a:r>
            <a:r>
              <a:rPr lang="en-US" sz="2400" dirty="0"/>
              <a:t>https://</a:t>
            </a:r>
            <a:r>
              <a:rPr lang="en-US" sz="2400" dirty="0" err="1"/>
              <a:t>www.prospectmagazine.co.uk</a:t>
            </a:r>
            <a:r>
              <a:rPr lang="en-US" sz="2400" dirty="0"/>
              <a:t>/magazine/</a:t>
            </a:r>
            <a:r>
              <a:rPr lang="en-US" sz="2400" dirty="0" err="1"/>
              <a:t>democratictyranny</a:t>
            </a:r>
            <a:r>
              <a:rPr lang="en-GB" sz="2400" dirty="0"/>
              <a:t>&gt;</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32223297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8" y="92115"/>
            <a:ext cx="3940616" cy="892215"/>
          </a:xfrm>
          <a:prstGeom prst="rect">
            <a:avLst/>
          </a:prstGeom>
        </p:spPr>
      </p:pic>
      <p:pic>
        <p:nvPicPr>
          <p:cNvPr id="7" name="Picture 6" descr="640px-CC_BY-SA_3.0.png">
            <a:hlinkClick r:id="rId3"/>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92090" y="4872592"/>
            <a:ext cx="1807821" cy="638387"/>
          </a:xfrm>
          <a:prstGeom prst="rect">
            <a:avLst/>
          </a:prstGeom>
        </p:spPr>
      </p:pic>
      <p:sp>
        <p:nvSpPr>
          <p:cNvPr id="9" name="Content Placeholder 2">
            <a:extLst>
              <a:ext uri="{FF2B5EF4-FFF2-40B4-BE49-F238E27FC236}">
                <a16:creationId xmlns:a16="http://schemas.microsoft.com/office/drawing/2014/main" id="{B239E2EB-60D9-BB4C-A3A8-5EE58407F4BD}"/>
              </a:ext>
            </a:extLst>
          </p:cNvPr>
          <p:cNvSpPr txBox="1">
            <a:spLocks/>
          </p:cNvSpPr>
          <p:nvPr/>
        </p:nvSpPr>
        <p:spPr>
          <a:xfrm>
            <a:off x="838200" y="2208917"/>
            <a:ext cx="10515600" cy="330852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GB" sz="2400" dirty="0"/>
              <a:t>This presentation is an Open Educational Resource. It was originally created for a lifelong learning course (SCQF level 7) at the Centre for Open Learning. </a:t>
            </a:r>
            <a:r>
              <a:rPr lang="en-US" sz="2400" dirty="0"/>
              <a:t>You are free to use, share, and adapt this work.</a:t>
            </a:r>
            <a:r>
              <a:rPr lang="en-GB" sz="2400" dirty="0"/>
              <a:t> </a:t>
            </a:r>
            <a:r>
              <a:rPr lang="en-US" sz="2400" dirty="0"/>
              <a:t>To view a copy of the license, visit https://</a:t>
            </a:r>
            <a:r>
              <a:rPr lang="en-US" sz="2400" dirty="0" err="1"/>
              <a:t>creativecommons.org</a:t>
            </a:r>
            <a:r>
              <a:rPr lang="en-US" sz="2400" dirty="0"/>
              <a:t>/licenses/by-</a:t>
            </a:r>
            <a:r>
              <a:rPr lang="en-US" sz="2400" dirty="0" err="1"/>
              <a:t>sa</a:t>
            </a:r>
            <a:r>
              <a:rPr lang="en-US" sz="2400" dirty="0"/>
              <a:t>/4.0/</a:t>
            </a:r>
            <a:endParaRPr lang="en-GB" sz="2400" dirty="0"/>
          </a:p>
          <a:p>
            <a:pPr marL="0" indent="0" algn="ctr">
              <a:spcBef>
                <a:spcPts val="600"/>
              </a:spcBef>
              <a:buNone/>
            </a:pPr>
            <a:endParaRPr lang="en-GB" sz="2400" dirty="0"/>
          </a:p>
          <a:p>
            <a:pPr marL="0" indent="0" algn="ctr">
              <a:spcBef>
                <a:spcPts val="600"/>
              </a:spcBef>
              <a:buNone/>
            </a:pPr>
            <a:r>
              <a:rPr lang="en-GB" sz="2400" dirty="0"/>
              <a:t>© Max Jaede, University of Edinburgh, 2020, CC BY-SA 4.0</a:t>
            </a:r>
          </a:p>
          <a:p>
            <a:pPr marL="0" indent="0" algn="ctr">
              <a:spcBef>
                <a:spcPts val="600"/>
              </a:spcBef>
              <a:buNone/>
            </a:pPr>
            <a:endParaRPr lang="en-GB" sz="2400" dirty="0"/>
          </a:p>
        </p:txBody>
      </p:sp>
    </p:spTree>
    <p:extLst>
      <p:ext uri="{BB962C8B-B14F-4D97-AF65-F5344CB8AC3E}">
        <p14:creationId xmlns:p14="http://schemas.microsoft.com/office/powerpoint/2010/main" val="2251709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E6F58-A88E-2A40-9A52-E6C3C2039A3D}"/>
              </a:ext>
            </a:extLst>
          </p:cNvPr>
          <p:cNvSpPr>
            <a:spLocks noGrp="1"/>
          </p:cNvSpPr>
          <p:nvPr>
            <p:ph type="ctrTitle"/>
          </p:nvPr>
        </p:nvSpPr>
        <p:spPr>
          <a:xfrm>
            <a:off x="362471" y="532435"/>
            <a:ext cx="8976082" cy="4328932"/>
          </a:xfrm>
        </p:spPr>
        <p:txBody>
          <a:bodyPr>
            <a:noAutofit/>
          </a:bodyPr>
          <a:lstStyle/>
          <a:p>
            <a:pPr algn="l"/>
            <a:r>
              <a:rPr lang="en-US" sz="2400" dirty="0">
                <a:solidFill>
                  <a:schemeClr val="bg1"/>
                </a:solidFill>
              </a:rPr>
              <a:t>Centre for Open Learning</a:t>
            </a:r>
            <a:br>
              <a:rPr lang="en-US" sz="2400" dirty="0">
                <a:solidFill>
                  <a:schemeClr val="bg1"/>
                </a:solidFill>
              </a:rPr>
            </a:br>
            <a:r>
              <a:rPr lang="en-US" sz="2400" dirty="0">
                <a:solidFill>
                  <a:schemeClr val="bg1"/>
                </a:solidFill>
              </a:rPr>
              <a:t>The University of Edinburgh</a:t>
            </a:r>
            <a:br>
              <a:rPr lang="en-US" sz="2400" dirty="0">
                <a:solidFill>
                  <a:schemeClr val="bg1"/>
                </a:solidFill>
              </a:rPr>
            </a:br>
            <a:r>
              <a:rPr lang="en-US" sz="2400" dirty="0">
                <a:solidFill>
                  <a:schemeClr val="bg1"/>
                </a:solidFill>
              </a:rPr>
              <a:t>Paterson’s Land</a:t>
            </a:r>
            <a:br>
              <a:rPr lang="en-US" sz="2400" dirty="0">
                <a:solidFill>
                  <a:schemeClr val="bg1"/>
                </a:solidFill>
              </a:rPr>
            </a:br>
            <a:r>
              <a:rPr lang="en-US" sz="2400" dirty="0">
                <a:solidFill>
                  <a:schemeClr val="bg1"/>
                </a:solidFill>
              </a:rPr>
              <a:t>Holyrood Road</a:t>
            </a:r>
            <a:br>
              <a:rPr lang="en-US" sz="2400" dirty="0">
                <a:solidFill>
                  <a:schemeClr val="bg1"/>
                </a:solidFill>
              </a:rPr>
            </a:br>
            <a:r>
              <a:rPr lang="en-US" sz="2400" dirty="0">
                <a:solidFill>
                  <a:schemeClr val="bg1"/>
                </a:solidFill>
              </a:rPr>
              <a:t>Edinburgh EH8 8AQ</a:t>
            </a:r>
            <a:br>
              <a:rPr lang="en-US" sz="2400" dirty="0">
                <a:solidFill>
                  <a:schemeClr val="bg1"/>
                </a:solidFill>
              </a:rPr>
            </a:br>
            <a:br>
              <a:rPr lang="en-US" sz="2400" dirty="0">
                <a:solidFill>
                  <a:schemeClr val="bg1"/>
                </a:solidFill>
              </a:rPr>
            </a:br>
            <a:r>
              <a:rPr lang="en-US" sz="2400" dirty="0">
                <a:solidFill>
                  <a:schemeClr val="bg1"/>
                </a:solidFill>
              </a:rPr>
              <a:t>T: 0131 6504400</a:t>
            </a:r>
            <a:br>
              <a:rPr lang="en-US" sz="2400" dirty="0">
                <a:solidFill>
                  <a:schemeClr val="bg1"/>
                </a:solidFill>
              </a:rPr>
            </a:br>
            <a:r>
              <a:rPr lang="en-US" sz="2400" dirty="0">
                <a:solidFill>
                  <a:schemeClr val="bg1"/>
                </a:solidFill>
              </a:rPr>
              <a:t>E: col@ed.ac.uk</a:t>
            </a:r>
            <a:br>
              <a:rPr lang="en-US" sz="2400" dirty="0">
                <a:solidFill>
                  <a:schemeClr val="bg1"/>
                </a:solidFill>
              </a:rPr>
            </a:br>
            <a:r>
              <a:rPr lang="en-US" sz="2400" dirty="0">
                <a:solidFill>
                  <a:schemeClr val="bg1"/>
                </a:solidFill>
              </a:rPr>
              <a:t>W: </a:t>
            </a:r>
            <a:r>
              <a:rPr lang="en-US" sz="2400" dirty="0">
                <a:solidFill>
                  <a:schemeClr val="bg1"/>
                </a:solidFill>
                <a:hlinkClick r:id="rId3"/>
              </a:rPr>
              <a:t>www.ed.ac.uk/open-learning</a:t>
            </a:r>
            <a:br>
              <a:rPr lang="en-US" sz="2400" dirty="0">
                <a:solidFill>
                  <a:schemeClr val="bg1"/>
                </a:solidFill>
              </a:rPr>
            </a:br>
            <a:br>
              <a:rPr lang="en-US" sz="2400" dirty="0">
                <a:solidFill>
                  <a:schemeClr val="bg1"/>
                </a:solidFill>
              </a:rPr>
            </a:br>
            <a:r>
              <a:rPr lang="en-US" sz="2400" dirty="0">
                <a:solidFill>
                  <a:schemeClr val="bg1"/>
                </a:solidFill>
              </a:rPr>
              <a:t>Facebook: </a:t>
            </a:r>
            <a:r>
              <a:rPr lang="en-US" sz="2400" dirty="0">
                <a:solidFill>
                  <a:schemeClr val="bg1"/>
                </a:solidFill>
                <a:hlinkClick r:id="rId4"/>
              </a:rPr>
              <a:t>www.facebook.com/uoeshortcourses</a:t>
            </a:r>
            <a:br>
              <a:rPr lang="en-US" sz="2400" dirty="0">
                <a:solidFill>
                  <a:schemeClr val="bg1"/>
                </a:solidFill>
              </a:rPr>
            </a:br>
            <a:r>
              <a:rPr lang="en-US" sz="2400" dirty="0">
                <a:solidFill>
                  <a:schemeClr val="bg1"/>
                </a:solidFill>
              </a:rPr>
              <a:t>Twitter: </a:t>
            </a:r>
            <a:r>
              <a:rPr lang="en-US" sz="2400" dirty="0">
                <a:solidFill>
                  <a:schemeClr val="bg1"/>
                </a:solidFill>
                <a:hlinkClick r:id="rId5"/>
              </a:rPr>
              <a:t>www.twitter.com/uoeshortcourses</a:t>
            </a:r>
            <a:endParaRPr lang="en-US" sz="2400" dirty="0">
              <a:solidFill>
                <a:schemeClr val="bg1"/>
              </a:solidFill>
            </a:endParaRPr>
          </a:p>
        </p:txBody>
      </p:sp>
      <p:pic>
        <p:nvPicPr>
          <p:cNvPr id="10" name="Content Placeholder 8">
            <a:extLst>
              <a:ext uri="{FF2B5EF4-FFF2-40B4-BE49-F238E27FC236}">
                <a16:creationId xmlns:a16="http://schemas.microsoft.com/office/drawing/2014/main" id="{672B5856-124A-A44F-9FE1-648AA8DCDE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2471" y="5266481"/>
            <a:ext cx="5676622" cy="1285273"/>
          </a:xfrm>
          <a:prstGeom prst="rect">
            <a:avLst/>
          </a:prstGeom>
        </p:spPr>
      </p:pic>
    </p:spTree>
    <p:extLst>
      <p:ext uri="{BB962C8B-B14F-4D97-AF65-F5344CB8AC3E}">
        <p14:creationId xmlns:p14="http://schemas.microsoft.com/office/powerpoint/2010/main" val="614603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76C9C8-40C6-EA48-ACB8-20B35E9A6780}"/>
              </a:ext>
            </a:extLst>
          </p:cNvPr>
          <p:cNvSpPr/>
          <p:nvPr/>
        </p:nvSpPr>
        <p:spPr>
          <a:xfrm>
            <a:off x="-9356" y="0"/>
            <a:ext cx="2268639" cy="6858000"/>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9B4464-F678-C940-8A90-7FDFE40EA4B4}"/>
              </a:ext>
            </a:extLst>
          </p:cNvPr>
          <p:cNvSpPr>
            <a:spLocks noGrp="1"/>
          </p:cNvSpPr>
          <p:nvPr>
            <p:ph type="title"/>
          </p:nvPr>
        </p:nvSpPr>
        <p:spPr>
          <a:xfrm>
            <a:off x="2541802" y="2575666"/>
            <a:ext cx="8811998" cy="1325563"/>
          </a:xfrm>
        </p:spPr>
        <p:txBody>
          <a:bodyPr/>
          <a:lstStyle/>
          <a:p>
            <a:r>
              <a:rPr lang="en-US" dirty="0"/>
              <a:t>The philosophical underpinnings of liberalism</a:t>
            </a:r>
          </a:p>
        </p:txBody>
      </p:sp>
      <p:pic>
        <p:nvPicPr>
          <p:cNvPr id="5" name="Picture 4">
            <a:extLst>
              <a:ext uri="{FF2B5EF4-FFF2-40B4-BE49-F238E27FC236}">
                <a16:creationId xmlns:a16="http://schemas.microsoft.com/office/drawing/2014/main" id="{B4C60DD8-C1FA-2D43-AFE6-7B37B93D73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4861" y="153204"/>
            <a:ext cx="1720204" cy="1672421"/>
          </a:xfrm>
          <a:prstGeom prst="rect">
            <a:avLst/>
          </a:prstGeom>
        </p:spPr>
      </p:pic>
    </p:spTree>
    <p:extLst>
      <p:ext uri="{BB962C8B-B14F-4D97-AF65-F5344CB8AC3E}">
        <p14:creationId xmlns:p14="http://schemas.microsoft.com/office/powerpoint/2010/main" val="969729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a:t>Absolutism</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3968045"/>
          </a:xfrm>
        </p:spPr>
        <p:txBody>
          <a:bodyPr>
            <a:normAutofit/>
          </a:bodyPr>
          <a:lstStyle/>
          <a:p>
            <a:r>
              <a:rPr lang="en-GB" dirty="0"/>
              <a:t>The doctrine and practice of </a:t>
            </a:r>
            <a:r>
              <a:rPr lang="en-GB" b="1" dirty="0"/>
              <a:t>‘absolutism’</a:t>
            </a:r>
            <a:r>
              <a:rPr lang="en-GB" dirty="0"/>
              <a:t>, which </a:t>
            </a:r>
            <a:r>
              <a:rPr lang="en-US" dirty="0"/>
              <a:t>developed in Europe from the mid-16</a:t>
            </a:r>
            <a:r>
              <a:rPr lang="en-US" baseline="30000" dirty="0"/>
              <a:t>th</a:t>
            </a:r>
            <a:r>
              <a:rPr lang="en-US" dirty="0"/>
              <a:t> to the end of the 18</a:t>
            </a:r>
            <a:r>
              <a:rPr lang="en-US" baseline="30000" dirty="0"/>
              <a:t>th</a:t>
            </a:r>
            <a:r>
              <a:rPr lang="en-US" dirty="0"/>
              <a:t> century, </a:t>
            </a:r>
            <a:r>
              <a:rPr lang="en-US" b="1" dirty="0"/>
              <a:t>provided the backdrop for the development of liberal thought</a:t>
            </a:r>
          </a:p>
          <a:p>
            <a:r>
              <a:rPr lang="en-US" dirty="0"/>
              <a:t>The central tenet of absolutism is that the authority of a ruler should not be subject to any legal or political constraints (e.g. Louis XIV of France)</a:t>
            </a:r>
          </a:p>
          <a:p>
            <a:r>
              <a:rPr lang="en-US" dirty="0"/>
              <a:t>This contributed to the consolidation of state power, reducing the influence of the church and the nobility</a:t>
            </a:r>
          </a:p>
          <a:p>
            <a:r>
              <a:rPr lang="en-US" dirty="0"/>
              <a:t>Absolutism was justified in terms of the ‘divine right of kings’</a:t>
            </a:r>
          </a:p>
          <a:p>
            <a:endParaRPr lang="en-US" dirty="0"/>
          </a:p>
          <a:p>
            <a:endParaRPr lang="en-GB" dirty="0"/>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8" y="92115"/>
            <a:ext cx="3940616" cy="892215"/>
          </a:xfrm>
          <a:prstGeom prst="rect">
            <a:avLst/>
          </a:prstGeom>
        </p:spPr>
      </p:pic>
    </p:spTree>
    <p:extLst>
      <p:ext uri="{BB962C8B-B14F-4D97-AF65-F5344CB8AC3E}">
        <p14:creationId xmlns:p14="http://schemas.microsoft.com/office/powerpoint/2010/main" val="1577099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7634083" y="1283528"/>
            <a:ext cx="3905696" cy="4915640"/>
          </a:xfrm>
        </p:spPr>
        <p:txBody>
          <a:bodyPr>
            <a:normAutofit/>
          </a:bodyPr>
          <a:lstStyle/>
          <a:p>
            <a:r>
              <a:rPr lang="en-US" sz="3600" dirty="0"/>
              <a:t>Re-imagining the state: Hobbes’s </a:t>
            </a:r>
            <a:r>
              <a:rPr lang="en-US" sz="3600" i="1" dirty="0"/>
              <a:t>Leviathan</a:t>
            </a:r>
            <a:br>
              <a:rPr lang="en-US" sz="3600" dirty="0"/>
            </a:br>
            <a:endParaRPr lang="en-US" sz="3600" dirty="0"/>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8" y="92115"/>
            <a:ext cx="3940616" cy="892215"/>
          </a:xfrm>
          <a:prstGeom prst="rect">
            <a:avLst/>
          </a:prstGeom>
        </p:spPr>
      </p:pic>
      <p:sp>
        <p:nvSpPr>
          <p:cNvPr id="10" name="TextBox 9"/>
          <p:cNvSpPr txBox="1"/>
          <p:nvPr/>
        </p:nvSpPr>
        <p:spPr>
          <a:xfrm>
            <a:off x="621791" y="6197983"/>
            <a:ext cx="6500850" cy="461665"/>
          </a:xfrm>
          <a:prstGeom prst="rect">
            <a:avLst/>
          </a:prstGeom>
          <a:noFill/>
        </p:spPr>
        <p:txBody>
          <a:bodyPr wrap="square" rtlCol="0">
            <a:spAutoFit/>
          </a:bodyPr>
          <a:lstStyle/>
          <a:p>
            <a:r>
              <a:rPr lang="en-US" sz="1200" dirty="0"/>
              <a:t>Frontispiece of </a:t>
            </a:r>
            <a:r>
              <a:rPr lang="en-US" sz="1200" i="1" dirty="0"/>
              <a:t>Leviathan</a:t>
            </a:r>
            <a:r>
              <a:rPr lang="en-US" sz="1200" dirty="0"/>
              <a:t> by Thomas Hobbes; engraving, by A. </a:t>
            </a:r>
            <a:r>
              <a:rPr lang="en-US" sz="1200" dirty="0" err="1"/>
              <a:t>Bosse</a:t>
            </a:r>
            <a:r>
              <a:rPr lang="en-US" sz="1200" dirty="0"/>
              <a:t>, 1651, image in the public domain, https://commons.wikimedia.org/wiki/File:Leviathan_by_Thomas_Hobbes.jpg</a:t>
            </a:r>
          </a:p>
        </p:txBody>
      </p:sp>
      <p:pic>
        <p:nvPicPr>
          <p:cNvPr id="12" name="Picture 11" descr="Leviathan_by_Thomas_Hobbes.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6965" y="1283934"/>
            <a:ext cx="6367196" cy="4914843"/>
          </a:xfrm>
          <a:prstGeom prst="rect">
            <a:avLst/>
          </a:prstGeom>
        </p:spPr>
      </p:pic>
    </p:spTree>
    <p:extLst>
      <p:ext uri="{BB962C8B-B14F-4D97-AF65-F5344CB8AC3E}">
        <p14:creationId xmlns:p14="http://schemas.microsoft.com/office/powerpoint/2010/main" val="2947224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a:t>Hobbes on political authority</a:t>
            </a:r>
          </a:p>
        </p:txBody>
      </p:sp>
      <p:sp>
        <p:nvSpPr>
          <p:cNvPr id="3"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38200" y="2208917"/>
            <a:ext cx="10515600" cy="4236033"/>
          </a:xfrm>
        </p:spPr>
        <p:txBody>
          <a:bodyPr>
            <a:normAutofit/>
          </a:bodyPr>
          <a:lstStyle/>
          <a:p>
            <a:r>
              <a:rPr lang="en-GB" dirty="0"/>
              <a:t>Thomas Hobbes (1588-1679) was an English</a:t>
            </a:r>
            <a:br>
              <a:rPr lang="en-GB" dirty="0"/>
            </a:br>
            <a:r>
              <a:rPr lang="en-GB" dirty="0"/>
              <a:t>philosopher whose main works were published around</a:t>
            </a:r>
            <a:br>
              <a:rPr lang="en-GB" dirty="0"/>
            </a:br>
            <a:r>
              <a:rPr lang="en-GB" dirty="0"/>
              <a:t>the time of the British Civil Wars</a:t>
            </a:r>
          </a:p>
          <a:p>
            <a:r>
              <a:rPr lang="en-GB" dirty="0"/>
              <a:t>He thought of individuals as naturally free and equal,</a:t>
            </a:r>
            <a:br>
              <a:rPr lang="en-GB" dirty="0"/>
            </a:br>
            <a:r>
              <a:rPr lang="en-GB" dirty="0"/>
              <a:t>and sought to provide </a:t>
            </a:r>
            <a:r>
              <a:rPr lang="en-GB" b="1" dirty="0"/>
              <a:t>a rational basis for the political</a:t>
            </a:r>
            <a:br>
              <a:rPr lang="en-GB" b="1" dirty="0"/>
            </a:br>
            <a:r>
              <a:rPr lang="en-GB" b="1" dirty="0"/>
              <a:t>authority of a ‘sovereign’ ruler</a:t>
            </a:r>
          </a:p>
          <a:p>
            <a:r>
              <a:rPr lang="en-GB" dirty="0"/>
              <a:t>Hobbes did not arrive at liberal political conclusions, but his ideas influenced later liberal thought (methodological individualism; idea of a warlike ‘state of nature’; social contract)</a:t>
            </a:r>
          </a:p>
          <a:p>
            <a:endParaRPr lang="en-GB" dirty="0"/>
          </a:p>
          <a:p>
            <a:endParaRPr lang="en-GB" dirty="0"/>
          </a:p>
          <a:p>
            <a:endParaRPr lang="en-GB" dirty="0"/>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8" y="92115"/>
            <a:ext cx="3940616" cy="892215"/>
          </a:xfrm>
          <a:prstGeom prst="rect">
            <a:avLst/>
          </a:prstGeom>
        </p:spPr>
      </p:pic>
      <p:sp>
        <p:nvSpPr>
          <p:cNvPr id="8" name="TextBox 7"/>
          <p:cNvSpPr txBox="1"/>
          <p:nvPr/>
        </p:nvSpPr>
        <p:spPr>
          <a:xfrm rot="16200000">
            <a:off x="10280512" y="2915090"/>
            <a:ext cx="2485131" cy="338554"/>
          </a:xfrm>
          <a:prstGeom prst="rect">
            <a:avLst/>
          </a:prstGeom>
          <a:noFill/>
        </p:spPr>
        <p:txBody>
          <a:bodyPr wrap="square" lIns="0" r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cs typeface="Calibri"/>
              </a:rPr>
              <a:t>Thomas Hobbes, by John Michael Wright, image in the public domain, via Wikimedia Commons</a:t>
            </a:r>
            <a:endParaRPr lang="en-GB" sz="800" dirty="0">
              <a:latin typeface="Calibri"/>
              <a:cs typeface="Calibri"/>
            </a:endParaRPr>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472724" y="1870672"/>
            <a:ext cx="1881076" cy="2468572"/>
          </a:xfrm>
          <a:prstGeom prst="rect">
            <a:avLst/>
          </a:prstGeom>
        </p:spPr>
      </p:pic>
    </p:spTree>
    <p:extLst>
      <p:ext uri="{BB962C8B-B14F-4D97-AF65-F5344CB8AC3E}">
        <p14:creationId xmlns:p14="http://schemas.microsoft.com/office/powerpoint/2010/main" val="3483588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normAutofit/>
          </a:bodyPr>
          <a:lstStyle/>
          <a:p>
            <a:r>
              <a:rPr lang="en-US" dirty="0"/>
              <a:t>The creation of the state</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8" y="92115"/>
            <a:ext cx="3940616" cy="892215"/>
          </a:xfrm>
          <a:prstGeom prst="rect">
            <a:avLst/>
          </a:prstGeom>
        </p:spPr>
      </p:pic>
      <p:sp>
        <p:nvSpPr>
          <p:cNvPr id="7" name="Content Placeholder 2">
            <a:extLst>
              <a:ext uri="{FF2B5EF4-FFF2-40B4-BE49-F238E27FC236}">
                <a16:creationId xmlns:a16="http://schemas.microsoft.com/office/drawing/2014/main" id="{B239E2EB-60D9-BB4C-A3A8-5EE58407F4BD}"/>
              </a:ext>
            </a:extLst>
          </p:cNvPr>
          <p:cNvSpPr>
            <a:spLocks noGrp="1"/>
          </p:cNvSpPr>
          <p:nvPr>
            <p:ph idx="1"/>
          </p:nvPr>
        </p:nvSpPr>
        <p:spPr>
          <a:xfrm>
            <a:off x="842019" y="2222726"/>
            <a:ext cx="10511782" cy="3713741"/>
          </a:xfrm>
          <a:solidFill>
            <a:schemeClr val="bg1">
              <a:lumMod val="85000"/>
            </a:schemeClr>
          </a:solidFill>
        </p:spPr>
        <p:txBody>
          <a:bodyPr anchor="t">
            <a:normAutofit/>
          </a:bodyPr>
          <a:lstStyle/>
          <a:p>
            <a:pPr marL="0" indent="0">
              <a:buNone/>
            </a:pPr>
            <a:r>
              <a:rPr lang="en-GB" dirty="0">
                <a:solidFill>
                  <a:srgbClr val="000000"/>
                </a:solidFill>
              </a:rPr>
              <a:t>‘The only way to establish a common power that can defend [people] from the invasion of foreigners and the injuries of one another [</a:t>
            </a:r>
            <a:r>
              <a:rPr lang="mr-IN" dirty="0">
                <a:solidFill>
                  <a:srgbClr val="000000"/>
                </a:solidFill>
              </a:rPr>
              <a:t>…</a:t>
            </a:r>
            <a:r>
              <a:rPr lang="de-DE" dirty="0">
                <a:solidFill>
                  <a:srgbClr val="000000"/>
                </a:solidFill>
              </a:rPr>
              <a:t>] </a:t>
            </a:r>
            <a:r>
              <a:rPr lang="en-GB" dirty="0">
                <a:solidFill>
                  <a:srgbClr val="000000"/>
                </a:solidFill>
              </a:rPr>
              <a:t>is to confer all their power and strength on one man, or one assembly of men, so as to turn all their wills by a majority vote into a single will. [</a:t>
            </a:r>
            <a:r>
              <a:rPr lang="mr-IN" dirty="0">
                <a:solidFill>
                  <a:srgbClr val="000000"/>
                </a:solidFill>
              </a:rPr>
              <a:t>…</a:t>
            </a:r>
            <a:r>
              <a:rPr lang="en-GB" dirty="0">
                <a:solidFill>
                  <a:srgbClr val="000000"/>
                </a:solidFill>
              </a:rPr>
              <a:t>]  They are unified in that</a:t>
            </a:r>
            <a:r>
              <a:rPr lang="en-GB" b="1" dirty="0">
                <a:solidFill>
                  <a:srgbClr val="000000"/>
                </a:solidFill>
              </a:rPr>
              <a:t> they constitute one single person, created through a covenant </a:t>
            </a:r>
            <a:r>
              <a:rPr lang="en-GB" dirty="0">
                <a:solidFill>
                  <a:srgbClr val="000000"/>
                </a:solidFill>
              </a:rPr>
              <a:t>of every man with every other man [</a:t>
            </a:r>
            <a:r>
              <a:rPr lang="mr-IN" dirty="0">
                <a:solidFill>
                  <a:srgbClr val="000000"/>
                </a:solidFill>
              </a:rPr>
              <a:t>…</a:t>
            </a:r>
            <a:r>
              <a:rPr lang="en-GB" dirty="0">
                <a:solidFill>
                  <a:srgbClr val="000000"/>
                </a:solidFill>
              </a:rPr>
              <a:t>]. </a:t>
            </a:r>
            <a:r>
              <a:rPr lang="en-GB" b="1" dirty="0">
                <a:solidFill>
                  <a:srgbClr val="000000"/>
                </a:solidFill>
              </a:rPr>
              <a:t>He who carries this person is called SOVEREIGN</a:t>
            </a:r>
            <a:r>
              <a:rPr lang="en-GB" dirty="0">
                <a:solidFill>
                  <a:srgbClr val="000000"/>
                </a:solidFill>
              </a:rPr>
              <a:t>,</a:t>
            </a:r>
            <a:r>
              <a:rPr lang="en-GB" b="1" dirty="0">
                <a:solidFill>
                  <a:srgbClr val="000000"/>
                </a:solidFill>
              </a:rPr>
              <a:t> </a:t>
            </a:r>
            <a:r>
              <a:rPr lang="en-GB" dirty="0">
                <a:solidFill>
                  <a:srgbClr val="000000"/>
                </a:solidFill>
              </a:rPr>
              <a:t>and said to have sovereign power, and all the others are his SUBJECTS.‘</a:t>
            </a:r>
          </a:p>
          <a:p>
            <a:pPr marL="0" indent="0" algn="r">
              <a:buNone/>
            </a:pPr>
            <a:r>
              <a:rPr lang="en-GB" sz="2400" dirty="0">
                <a:solidFill>
                  <a:srgbClr val="000000"/>
                </a:solidFill>
              </a:rPr>
              <a:t>Hobbes, </a:t>
            </a:r>
            <a:r>
              <a:rPr lang="en-GB" sz="2400" i="1" dirty="0">
                <a:solidFill>
                  <a:srgbClr val="000000"/>
                </a:solidFill>
              </a:rPr>
              <a:t>Leviathan </a:t>
            </a:r>
            <a:r>
              <a:rPr lang="en-GB" sz="2400" dirty="0">
                <a:solidFill>
                  <a:srgbClr val="000000"/>
                </a:solidFill>
              </a:rPr>
              <a:t>(Ch.17</a:t>
            </a:r>
            <a:r>
              <a:rPr lang="en-GB" sz="2400" dirty="0"/>
              <a:t>)</a:t>
            </a:r>
            <a:endParaRPr lang="en-GB" sz="2400" dirty="0">
              <a:solidFill>
                <a:srgbClr val="000000"/>
              </a:solidFill>
            </a:endParaRPr>
          </a:p>
        </p:txBody>
      </p:sp>
    </p:spTree>
    <p:extLst>
      <p:ext uri="{BB962C8B-B14F-4D97-AF65-F5344CB8AC3E}">
        <p14:creationId xmlns:p14="http://schemas.microsoft.com/office/powerpoint/2010/main" val="30732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Isosceles Triangle 43"/>
          <p:cNvSpPr/>
          <p:nvPr/>
        </p:nvSpPr>
        <p:spPr>
          <a:xfrm>
            <a:off x="6770240" y="2202888"/>
            <a:ext cx="3853221" cy="2985848"/>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79ED303-B4B2-4E47-8420-958FB94AD4A0}"/>
              </a:ext>
            </a:extLst>
          </p:cNvPr>
          <p:cNvSpPr>
            <a:spLocks noGrp="1"/>
          </p:cNvSpPr>
          <p:nvPr>
            <p:ph type="title"/>
          </p:nvPr>
        </p:nvSpPr>
        <p:spPr>
          <a:xfrm>
            <a:off x="838200" y="1214558"/>
            <a:ext cx="10515600" cy="994360"/>
          </a:xfrm>
        </p:spPr>
        <p:txBody>
          <a:bodyPr/>
          <a:lstStyle/>
          <a:p>
            <a:r>
              <a:rPr lang="en-US" dirty="0"/>
              <a:t>The creation of the state (cont.)</a:t>
            </a:r>
          </a:p>
        </p:txBody>
      </p:sp>
      <p:sp>
        <p:nvSpPr>
          <p:cNvPr id="4" name="Rectangle 3">
            <a:extLst>
              <a:ext uri="{FF2B5EF4-FFF2-40B4-BE49-F238E27FC236}">
                <a16:creationId xmlns:a16="http://schemas.microsoft.com/office/drawing/2014/main" id="{E3A2DA0D-0C75-0147-9F4A-8923F4D978A5}"/>
              </a:ext>
            </a:extLst>
          </p:cNvPr>
          <p:cNvSpPr/>
          <p:nvPr/>
        </p:nvSpPr>
        <p:spPr>
          <a:xfrm>
            <a:off x="0" y="0"/>
            <a:ext cx="12192000" cy="1076446"/>
          </a:xfrm>
          <a:prstGeom prst="rect">
            <a:avLst/>
          </a:prstGeom>
          <a:solidFill>
            <a:srgbClr val="477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8">
            <a:extLst>
              <a:ext uri="{FF2B5EF4-FFF2-40B4-BE49-F238E27FC236}">
                <a16:creationId xmlns:a16="http://schemas.microsoft.com/office/drawing/2014/main" id="{F56F7F58-8FAE-B646-AA38-A933941C69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8" y="92115"/>
            <a:ext cx="3940616" cy="892215"/>
          </a:xfrm>
          <a:prstGeom prst="rect">
            <a:avLst/>
          </a:prstGeom>
        </p:spPr>
      </p:pic>
      <p:grpSp>
        <p:nvGrpSpPr>
          <p:cNvPr id="46" name="Group 45"/>
          <p:cNvGrpSpPr/>
          <p:nvPr/>
        </p:nvGrpSpPr>
        <p:grpSpPr>
          <a:xfrm>
            <a:off x="1913357" y="2599867"/>
            <a:ext cx="3057891" cy="2568050"/>
            <a:chOff x="1261975" y="2599867"/>
            <a:chExt cx="3057891" cy="256805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261975" y="3570823"/>
              <a:ext cx="347785" cy="695570"/>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2601449" y="4472347"/>
              <a:ext cx="347785" cy="695570"/>
            </a:xfrm>
            <a:prstGeom prst="rect">
              <a:avLst/>
            </a:prstGeom>
          </p:spPr>
        </p:pic>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3972081" y="3570823"/>
              <a:ext cx="347785" cy="695570"/>
            </a:xfrm>
            <a:prstGeom prst="rect">
              <a:avLst/>
            </a:prstGeom>
          </p:spPr>
        </p:pic>
        <p:sp>
          <p:nvSpPr>
            <p:cNvPr id="16" name="Left-Right Arrow 15"/>
            <p:cNvSpPr/>
            <p:nvPr/>
          </p:nvSpPr>
          <p:spPr>
            <a:xfrm>
              <a:off x="2005627" y="3741878"/>
              <a:ext cx="1573634" cy="325655"/>
            </a:xfrm>
            <a:prstGeom prst="lef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20" name="Left-Right Arrow 19"/>
            <p:cNvSpPr/>
            <p:nvPr/>
          </p:nvSpPr>
          <p:spPr>
            <a:xfrm rot="19695152">
              <a:off x="3013986" y="4308964"/>
              <a:ext cx="910686" cy="325655"/>
            </a:xfrm>
            <a:prstGeom prst="lef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21" name="Left-Right Arrow 20"/>
            <p:cNvSpPr/>
            <p:nvPr/>
          </p:nvSpPr>
          <p:spPr>
            <a:xfrm rot="2006499">
              <a:off x="1672771" y="4288580"/>
              <a:ext cx="910686" cy="325655"/>
            </a:xfrm>
            <a:prstGeom prst="lef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pic>
          <p:nvPicPr>
            <p:cNvPr id="22" name="Picture 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2601430" y="2599867"/>
              <a:ext cx="347785" cy="695570"/>
            </a:xfrm>
            <a:prstGeom prst="rect">
              <a:avLst/>
            </a:prstGeom>
          </p:spPr>
        </p:pic>
        <p:sp>
          <p:nvSpPr>
            <p:cNvPr id="25" name="Left-Right Arrow 24"/>
            <p:cNvSpPr/>
            <p:nvPr/>
          </p:nvSpPr>
          <p:spPr>
            <a:xfrm rot="19695152">
              <a:off x="1598562" y="3240065"/>
              <a:ext cx="910686" cy="325655"/>
            </a:xfrm>
            <a:prstGeom prst="lef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26" name="Left-Right Arrow 25"/>
            <p:cNvSpPr/>
            <p:nvPr/>
          </p:nvSpPr>
          <p:spPr>
            <a:xfrm rot="2006499">
              <a:off x="3042941" y="3252644"/>
              <a:ext cx="910686" cy="325655"/>
            </a:xfrm>
            <a:prstGeom prst="lef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27" name="Left-Right Arrow 26"/>
            <p:cNvSpPr/>
            <p:nvPr/>
          </p:nvSpPr>
          <p:spPr>
            <a:xfrm rot="16200000">
              <a:off x="2297326" y="3744014"/>
              <a:ext cx="965179" cy="325655"/>
            </a:xfrm>
            <a:prstGeom prst="lef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grpSp>
      <p:sp>
        <p:nvSpPr>
          <p:cNvPr id="28" name="TextBox 27"/>
          <p:cNvSpPr txBox="1"/>
          <p:nvPr/>
        </p:nvSpPr>
        <p:spPr>
          <a:xfrm>
            <a:off x="818840" y="5309467"/>
            <a:ext cx="5349641" cy="830997"/>
          </a:xfrm>
          <a:prstGeom prst="rect">
            <a:avLst/>
          </a:prstGeom>
          <a:noFill/>
        </p:spPr>
        <p:txBody>
          <a:bodyPr wrap="square" rtlCol="0">
            <a:spAutoFit/>
          </a:bodyPr>
          <a:lstStyle/>
          <a:p>
            <a:pPr algn="ctr"/>
            <a:r>
              <a:rPr lang="en-GB" sz="2400" dirty="0"/>
              <a:t>Individuals make mutual agreements in which they promise to obey a ‘sovereign’</a:t>
            </a:r>
          </a:p>
        </p:txBody>
      </p:sp>
      <p:sp>
        <p:nvSpPr>
          <p:cNvPr id="33" name="Right Arrow 32"/>
          <p:cNvSpPr/>
          <p:nvPr/>
        </p:nvSpPr>
        <p:spPr>
          <a:xfrm>
            <a:off x="5574577" y="3052914"/>
            <a:ext cx="1289361" cy="1743665"/>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p:cNvSpPr txBox="1"/>
          <p:nvPr/>
        </p:nvSpPr>
        <p:spPr>
          <a:xfrm>
            <a:off x="6168481" y="5318345"/>
            <a:ext cx="5257080" cy="830997"/>
          </a:xfrm>
          <a:prstGeom prst="rect">
            <a:avLst/>
          </a:prstGeom>
          <a:noFill/>
        </p:spPr>
        <p:txBody>
          <a:bodyPr wrap="square" rtlCol="0">
            <a:spAutoFit/>
          </a:bodyPr>
          <a:lstStyle/>
          <a:p>
            <a:pPr algn="ctr"/>
            <a:r>
              <a:rPr lang="en-GB" sz="2400" dirty="0"/>
              <a:t>This ‘social contract’ unites individuals and creates a common power (the state)</a:t>
            </a:r>
          </a:p>
        </p:txBody>
      </p:sp>
      <p:grpSp>
        <p:nvGrpSpPr>
          <p:cNvPr id="43" name="Group 42"/>
          <p:cNvGrpSpPr/>
          <p:nvPr/>
        </p:nvGrpSpPr>
        <p:grpSpPr>
          <a:xfrm>
            <a:off x="7820237" y="4351756"/>
            <a:ext cx="1753228" cy="697547"/>
            <a:chOff x="8499926" y="4351756"/>
            <a:chExt cx="1753228" cy="697547"/>
          </a:xfrm>
        </p:grpSpPr>
        <p:pic>
          <p:nvPicPr>
            <p:cNvPr id="36" name="Picture 3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499926" y="4352620"/>
              <a:ext cx="347785" cy="695570"/>
            </a:xfrm>
            <a:prstGeom prst="rect">
              <a:avLst/>
            </a:prstGeom>
          </p:spPr>
        </p:pic>
        <p:pic>
          <p:nvPicPr>
            <p:cNvPr id="38" name="Picture 3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8968407" y="4352620"/>
              <a:ext cx="347785" cy="695570"/>
            </a:xfrm>
            <a:prstGeom prst="rect">
              <a:avLst/>
            </a:prstGeom>
          </p:spPr>
        </p:pic>
        <p:pic>
          <p:nvPicPr>
            <p:cNvPr id="39" name="Picture 3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9436888" y="4353733"/>
              <a:ext cx="347785" cy="695570"/>
            </a:xfrm>
            <a:prstGeom prst="rect">
              <a:avLst/>
            </a:prstGeom>
          </p:spPr>
        </p:pic>
        <p:pic>
          <p:nvPicPr>
            <p:cNvPr id="40" name="Picture 3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9905369" y="4351756"/>
              <a:ext cx="347785" cy="695570"/>
            </a:xfrm>
            <a:prstGeom prst="rect">
              <a:avLst/>
            </a:prstGeom>
          </p:spPr>
        </p:pic>
      </p:grpSp>
      <p:grpSp>
        <p:nvGrpSpPr>
          <p:cNvPr id="45" name="Group 44"/>
          <p:cNvGrpSpPr/>
          <p:nvPr/>
        </p:nvGrpSpPr>
        <p:grpSpPr>
          <a:xfrm>
            <a:off x="8426048" y="2624947"/>
            <a:ext cx="541606" cy="1063470"/>
            <a:chOff x="9215876" y="2231967"/>
            <a:chExt cx="541606" cy="1063470"/>
          </a:xfrm>
        </p:grpSpPr>
        <p:pic>
          <p:nvPicPr>
            <p:cNvPr id="31" name="Picture 3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5876" y="2231967"/>
              <a:ext cx="541606" cy="344851"/>
            </a:xfrm>
            <a:prstGeom prst="rect">
              <a:avLst/>
            </a:prstGeom>
          </p:spPr>
        </p:pic>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9312787" y="2599867"/>
              <a:ext cx="347785" cy="695570"/>
            </a:xfrm>
            <a:prstGeom prst="rect">
              <a:avLst/>
            </a:prstGeom>
          </p:spPr>
        </p:pic>
      </p:grpSp>
      <p:sp>
        <p:nvSpPr>
          <p:cNvPr id="8" name="Rectangular Callout 7"/>
          <p:cNvSpPr/>
          <p:nvPr/>
        </p:nvSpPr>
        <p:spPr>
          <a:xfrm>
            <a:off x="1028567" y="2326671"/>
            <a:ext cx="1917578" cy="1020932"/>
          </a:xfrm>
          <a:prstGeom prst="wedgeRectCallout">
            <a:avLst>
              <a:gd name="adj1" fmla="val 61575"/>
              <a:gd name="adj2" fmla="val -1315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‘I hereby declare that I will obey the sovereign…’ </a:t>
            </a:r>
          </a:p>
        </p:txBody>
      </p:sp>
      <p:sp>
        <p:nvSpPr>
          <p:cNvPr id="47" name="TextBox 46"/>
          <p:cNvSpPr txBox="1"/>
          <p:nvPr/>
        </p:nvSpPr>
        <p:spPr>
          <a:xfrm>
            <a:off x="9011582" y="2614778"/>
            <a:ext cx="1524034" cy="461665"/>
          </a:xfrm>
          <a:prstGeom prst="rect">
            <a:avLst/>
          </a:prstGeom>
          <a:noFill/>
        </p:spPr>
        <p:txBody>
          <a:bodyPr wrap="square" rtlCol="0">
            <a:spAutoFit/>
          </a:bodyPr>
          <a:lstStyle/>
          <a:p>
            <a:r>
              <a:rPr lang="en-GB" sz="2400" dirty="0"/>
              <a:t>Sovereign</a:t>
            </a:r>
          </a:p>
        </p:txBody>
      </p:sp>
      <p:sp>
        <p:nvSpPr>
          <p:cNvPr id="48" name="TextBox 47"/>
          <p:cNvSpPr txBox="1"/>
          <p:nvPr/>
        </p:nvSpPr>
        <p:spPr>
          <a:xfrm>
            <a:off x="9617855" y="4235373"/>
            <a:ext cx="1262919" cy="461665"/>
          </a:xfrm>
          <a:prstGeom prst="rect">
            <a:avLst/>
          </a:prstGeom>
          <a:noFill/>
        </p:spPr>
        <p:txBody>
          <a:bodyPr wrap="square" rtlCol="0">
            <a:spAutoFit/>
          </a:bodyPr>
          <a:lstStyle/>
          <a:p>
            <a:r>
              <a:rPr lang="en-GB" sz="2400" dirty="0"/>
              <a:t>Subjects</a:t>
            </a:r>
          </a:p>
        </p:txBody>
      </p:sp>
    </p:spTree>
    <p:extLst>
      <p:ext uri="{BB962C8B-B14F-4D97-AF65-F5344CB8AC3E}">
        <p14:creationId xmlns:p14="http://schemas.microsoft.com/office/powerpoint/2010/main" val="3137118940"/>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EFFFF"/>
      </a:hlink>
      <a:folHlink>
        <a:srgbClr val="FEFFF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A74F06BD57ADF4D8A82C26B68AEB0D3" ma:contentTypeVersion="2" ma:contentTypeDescription="Create a new document." ma:contentTypeScope="" ma:versionID="29dddb068a1c07f0dccf54e963ae256f">
  <xsd:schema xmlns:xsd="http://www.w3.org/2001/XMLSchema" xmlns:xs="http://www.w3.org/2001/XMLSchema" xmlns:p="http://schemas.microsoft.com/office/2006/metadata/properties" xmlns:ns2="ccfcce87-18cc-4caf-a49f-00718ddbc375" targetNamespace="http://schemas.microsoft.com/office/2006/metadata/properties" ma:root="true" ma:fieldsID="8d03ff64236622e7e66df57f73a975a4" ns2:_="">
    <xsd:import namespace="ccfcce87-18cc-4caf-a49f-00718ddbc37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fcce87-18cc-4caf-a49f-00718ddbc3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0B1949-55D7-419A-B7E9-7A85CE9EE6A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ccfcce87-18cc-4caf-a49f-00718ddbc375"/>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F2FE1357-0488-4988-AF60-FC6C892BA6E6}">
  <ds:schemaRefs>
    <ds:schemaRef ds:uri="http://schemas.microsoft.com/sharepoint/v3/contenttype/forms"/>
  </ds:schemaRefs>
</ds:datastoreItem>
</file>

<file path=customXml/itemProps3.xml><?xml version="1.0" encoding="utf-8"?>
<ds:datastoreItem xmlns:ds="http://schemas.openxmlformats.org/officeDocument/2006/customXml" ds:itemID="{DD6339FD-29B4-4021-BFBB-07E07A1719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fcce87-18cc-4caf-a49f-00718ddbc3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3373</TotalTime>
  <Words>2282</Words>
  <Application>Microsoft Macintosh PowerPoint</Application>
  <PresentationFormat>Widescreen</PresentationFormat>
  <Paragraphs>121</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Mangal</vt:lpstr>
      <vt:lpstr>Office Theme</vt:lpstr>
      <vt:lpstr>Democracy in Theory and Practice</vt:lpstr>
      <vt:lpstr>Recap of last week</vt:lpstr>
      <vt:lpstr>Outline of this class</vt:lpstr>
      <vt:lpstr>The philosophical underpinnings of liberalism</vt:lpstr>
      <vt:lpstr>Absolutism</vt:lpstr>
      <vt:lpstr>Re-imagining the state: Hobbes’s Leviathan </vt:lpstr>
      <vt:lpstr>Hobbes on political authority</vt:lpstr>
      <vt:lpstr>The creation of the state</vt:lpstr>
      <vt:lpstr>The creation of the state (cont.)</vt:lpstr>
      <vt:lpstr>Locke on legitimate government</vt:lpstr>
      <vt:lpstr>Natural rights and consent</vt:lpstr>
      <vt:lpstr>Mill’s harm principle</vt:lpstr>
      <vt:lpstr>Constitutional checks and balances</vt:lpstr>
      <vt:lpstr>From liberalism to constitutionalism</vt:lpstr>
      <vt:lpstr>Constitutional limits of power</vt:lpstr>
      <vt:lpstr>Constitutional monarchy   British practices inspired debates on constitutional government in Europe and America. An influential account of British politics was provided by a French writer, Baron de Montesquieu (1689-1755), who praised the ‘balanced’ system of government in which legislation required the consent of King, Lords and Commons. The painting depicts the chapel of St. Stephen’s where the House of Commons convened until 1834. </vt:lpstr>
      <vt:lpstr>History of judicial independence</vt:lpstr>
      <vt:lpstr>Tyranny of the majority</vt:lpstr>
      <vt:lpstr>Mass democracy  Following the 1787 Constitutional Convention, the USA developed into the first large representative democracy. Voting rights were gradually extended and in 1828, non-property owning white men could vote in most US states. This painting depicts a crowd of men gathered around a polling place in Missouri.</vt:lpstr>
      <vt:lpstr>Liberalism and democracy</vt:lpstr>
      <vt:lpstr>The triumph of election</vt:lpstr>
      <vt:lpstr>The triumph of election</vt:lpstr>
      <vt:lpstr>Madison on representation</vt:lpstr>
      <vt:lpstr>Elections and consent</vt:lpstr>
      <vt:lpstr>Liberal arguments for universal suffrage</vt:lpstr>
      <vt:lpstr>Towards universal suffrage</vt:lpstr>
      <vt:lpstr>Summary and discussion</vt:lpstr>
      <vt:lpstr>Summary</vt:lpstr>
      <vt:lpstr>Discussion questions</vt:lpstr>
      <vt:lpstr>Reference list</vt:lpstr>
      <vt:lpstr>PowerPoint Presentation</vt:lpstr>
      <vt:lpstr>Centre for Open Learning The University of Edinburgh Paterson’s Land Holyrood Road Edinburgh EH8 8AQ  T: 0131 6504400 E: col@ed.ac.uk W: www.ed.ac.uk/open-learning  Facebook: www.facebook.com/uoeshortcourses Twitter: www.twitter.com/uoeshortcourses</vt:lpstr>
    </vt:vector>
  </TitlesOfParts>
  <Company>University of Edinburgh</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HOY Jenny</dc:creator>
  <cp:lastModifiedBy>CAMPBELL Lorna</cp:lastModifiedBy>
  <cp:revision>2491</cp:revision>
  <dcterms:created xsi:type="dcterms:W3CDTF">2017-12-12T15:18:38Z</dcterms:created>
  <dcterms:modified xsi:type="dcterms:W3CDTF">2020-02-19T15:02:14Z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0x010100CA74F06BD57ADF4D8A82C26B68AEB0D3</vt:lpwstr>
  </property>
</Properties>
</file>