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6" r:id="rId5"/>
    <p:sldId id="284" r:id="rId6"/>
    <p:sldId id="361" r:id="rId7"/>
    <p:sldId id="381" r:id="rId8"/>
    <p:sldId id="341" r:id="rId9"/>
    <p:sldId id="342" r:id="rId10"/>
    <p:sldId id="354" r:id="rId11"/>
    <p:sldId id="378" r:id="rId12"/>
    <p:sldId id="343" r:id="rId13"/>
    <p:sldId id="374" r:id="rId14"/>
    <p:sldId id="375" r:id="rId15"/>
    <p:sldId id="379" r:id="rId16"/>
    <p:sldId id="380" r:id="rId17"/>
    <p:sldId id="355" r:id="rId18"/>
    <p:sldId id="356" r:id="rId19"/>
    <p:sldId id="372" r:id="rId20"/>
    <p:sldId id="377" r:id="rId21"/>
    <p:sldId id="357" r:id="rId22"/>
    <p:sldId id="358" r:id="rId23"/>
    <p:sldId id="363" r:id="rId24"/>
    <p:sldId id="364" r:id="rId25"/>
    <p:sldId id="365" r:id="rId26"/>
    <p:sldId id="367" r:id="rId27"/>
    <p:sldId id="384" r:id="rId28"/>
    <p:sldId id="359" r:id="rId29"/>
    <p:sldId id="360" r:id="rId30"/>
    <p:sldId id="369" r:id="rId31"/>
    <p:sldId id="370" r:id="rId32"/>
    <p:sldId id="362" r:id="rId33"/>
    <p:sldId id="340" r:id="rId34"/>
    <p:sldId id="312" r:id="rId35"/>
    <p:sldId id="313" r:id="rId36"/>
    <p:sldId id="382" r:id="rId37"/>
    <p:sldId id="383" r:id="rId38"/>
    <p:sldId id="27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BCBF"/>
    <a:srgbClr val="477A7B"/>
    <a:srgbClr val="4083A8"/>
    <a:srgbClr val="67B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648520-3DDD-27C8-E9B6-6F90CF3CFA49}" v="1" dt="2019-09-27T12:01:42.621"/>
    <p1510:client id="{C312EC4D-38B0-A5A3-9C6D-E456C60FD80F}" v="15" dt="2019-09-27T12:05:26.4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79" autoAdjust="0"/>
    <p:restoredTop sz="94660"/>
  </p:normalViewPr>
  <p:slideViewPr>
    <p:cSldViewPr snapToGrid="0">
      <p:cViewPr varScale="1">
        <p:scale>
          <a:sx n="115" d="100"/>
          <a:sy n="115" d="100"/>
        </p:scale>
        <p:origin x="84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EDE Maximillian" userId="S::v1mjaede@ed.ac.uk::3fd7093e-6ba0-4bf6-a512-1221e326adc1" providerId="AD" clId="Web-{C0DFE0B0-FF25-AF06-4585-57837E084856}"/>
    <pc:docChg chg="modSld">
      <pc:chgData name="JAEDE Maximillian" userId="S::v1mjaede@ed.ac.uk::3fd7093e-6ba0-4bf6-a512-1221e326adc1" providerId="AD" clId="Web-{C0DFE0B0-FF25-AF06-4585-57837E084856}" dt="2019-03-08T19:00:25.699" v="11" actId="20577"/>
      <pc:docMkLst>
        <pc:docMk/>
      </pc:docMkLst>
      <pc:sldChg chg="modSp">
        <pc:chgData name="JAEDE Maximillian" userId="S::v1mjaede@ed.ac.uk::3fd7093e-6ba0-4bf6-a512-1221e326adc1" providerId="AD" clId="Web-{C0DFE0B0-FF25-AF06-4585-57837E084856}" dt="2019-03-08T19:00:24.996" v="9" actId="20577"/>
        <pc:sldMkLst>
          <pc:docMk/>
          <pc:sldMk cId="1336598919" sldId="312"/>
        </pc:sldMkLst>
        <pc:spChg chg="mod">
          <ac:chgData name="JAEDE Maximillian" userId="S::v1mjaede@ed.ac.uk::3fd7093e-6ba0-4bf6-a512-1221e326adc1" providerId="AD" clId="Web-{C0DFE0B0-FF25-AF06-4585-57837E084856}" dt="2019-03-08T19:00:24.996" v="9" actId="20577"/>
          <ac:spMkLst>
            <pc:docMk/>
            <pc:sldMk cId="1336598919" sldId="312"/>
            <ac:spMk id="3" creationId="{B239E2EB-60D9-BB4C-A3A8-5EE58407F4BD}"/>
          </ac:spMkLst>
        </pc:spChg>
      </pc:sldChg>
    </pc:docChg>
  </pc:docChgLst>
  <pc:docChgLst>
    <pc:chgData name="JAEDE Maximillian" userId="S::v1mjaede@ed.ac.uk::3fd7093e-6ba0-4bf6-a512-1221e326adc1" providerId="AD" clId="Web-{C312EC4D-38B0-A5A3-9C6D-E456C60FD80F}"/>
    <pc:docChg chg="modSld sldOrd">
      <pc:chgData name="JAEDE Maximillian" userId="S::v1mjaede@ed.ac.uk::3fd7093e-6ba0-4bf6-a512-1221e326adc1" providerId="AD" clId="Web-{C312EC4D-38B0-A5A3-9C6D-E456C60FD80F}" dt="2019-09-27T12:05:26.491" v="13" actId="20577"/>
      <pc:docMkLst>
        <pc:docMk/>
      </pc:docMkLst>
      <pc:sldChg chg="modSp ord">
        <pc:chgData name="JAEDE Maximillian" userId="S::v1mjaede@ed.ac.uk::3fd7093e-6ba0-4bf6-a512-1221e326adc1" providerId="AD" clId="Web-{C312EC4D-38B0-A5A3-9C6D-E456C60FD80F}" dt="2019-09-27T12:05:26.491" v="12" actId="20577"/>
        <pc:sldMkLst>
          <pc:docMk/>
          <pc:sldMk cId="2413466649" sldId="283"/>
        </pc:sldMkLst>
        <pc:spChg chg="mod">
          <ac:chgData name="JAEDE Maximillian" userId="S::v1mjaede@ed.ac.uk::3fd7093e-6ba0-4bf6-a512-1221e326adc1" providerId="AD" clId="Web-{C312EC4D-38B0-A5A3-9C6D-E456C60FD80F}" dt="2019-09-27T12:05:26.491" v="12" actId="20577"/>
          <ac:spMkLst>
            <pc:docMk/>
            <pc:sldMk cId="2413466649" sldId="283"/>
            <ac:spMk id="3" creationId="{B239E2EB-60D9-BB4C-A3A8-5EE58407F4BD}"/>
          </ac:spMkLst>
        </pc:spChg>
      </pc:sldChg>
      <pc:sldChg chg="modSp ord">
        <pc:chgData name="JAEDE Maximillian" userId="S::v1mjaede@ed.ac.uk::3fd7093e-6ba0-4bf6-a512-1221e326adc1" providerId="AD" clId="Web-{C312EC4D-38B0-A5A3-9C6D-E456C60FD80F}" dt="2019-09-27T12:05:10.053" v="9" actId="20577"/>
        <pc:sldMkLst>
          <pc:docMk/>
          <pc:sldMk cId="728400332" sldId="361"/>
        </pc:sldMkLst>
        <pc:spChg chg="mod">
          <ac:chgData name="JAEDE Maximillian" userId="S::v1mjaede@ed.ac.uk::3fd7093e-6ba0-4bf6-a512-1221e326adc1" providerId="AD" clId="Web-{C312EC4D-38B0-A5A3-9C6D-E456C60FD80F}" dt="2019-09-27T12:05:10.053" v="9" actId="20577"/>
          <ac:spMkLst>
            <pc:docMk/>
            <pc:sldMk cId="728400332" sldId="361"/>
            <ac:spMk id="2" creationId="{479ED303-B4B2-4E47-8420-958FB94AD4A0}"/>
          </ac:spMkLst>
        </pc:spChg>
      </pc:sldChg>
    </pc:docChg>
  </pc:docChgLst>
  <pc:docChgLst>
    <pc:chgData name="JAEDE Maximillian" userId="S::v1mjaede@ed.ac.uk::3fd7093e-6ba0-4bf6-a512-1221e326adc1" providerId="AD" clId="Web-{6B7FEB19-EC88-0E73-AF7F-A20E956887A2}"/>
    <pc:docChg chg="modSld">
      <pc:chgData name="JAEDE Maximillian" userId="S::v1mjaede@ed.ac.uk::3fd7093e-6ba0-4bf6-a512-1221e326adc1" providerId="AD" clId="Web-{6B7FEB19-EC88-0E73-AF7F-A20E956887A2}" dt="2019-05-08T14:42:28.944" v="4" actId="1076"/>
      <pc:docMkLst>
        <pc:docMk/>
      </pc:docMkLst>
      <pc:sldChg chg="modSp">
        <pc:chgData name="JAEDE Maximillian" userId="S::v1mjaede@ed.ac.uk::3fd7093e-6ba0-4bf6-a512-1221e326adc1" providerId="AD" clId="Web-{6B7FEB19-EC88-0E73-AF7F-A20E956887A2}" dt="2019-05-08T14:42:28.944" v="4" actId="1076"/>
        <pc:sldMkLst>
          <pc:docMk/>
          <pc:sldMk cId="1442831502" sldId="316"/>
        </pc:sldMkLst>
        <pc:spChg chg="mod">
          <ac:chgData name="JAEDE Maximillian" userId="S::v1mjaede@ed.ac.uk::3fd7093e-6ba0-4bf6-a512-1221e326adc1" providerId="AD" clId="Web-{6B7FEB19-EC88-0E73-AF7F-A20E956887A2}" dt="2019-05-08T14:42:28.944" v="4" actId="1076"/>
          <ac:spMkLst>
            <pc:docMk/>
            <pc:sldMk cId="1442831502" sldId="316"/>
            <ac:spMk id="6" creationId="{00000000-0000-0000-0000-000000000000}"/>
          </ac:spMkLst>
        </pc:spChg>
      </pc:sldChg>
    </pc:docChg>
  </pc:docChgLst>
  <pc:docChgLst>
    <pc:chgData name="JAEDE Maximillian" userId="S::v1mjaede@ed.ac.uk::3fd7093e-6ba0-4bf6-a512-1221e326adc1" providerId="AD" clId="Web-{8E648520-3DDD-27C8-E9B6-6F90CF3CFA49}"/>
    <pc:docChg chg="sldOrd">
      <pc:chgData name="JAEDE Maximillian" userId="S::v1mjaede@ed.ac.uk::3fd7093e-6ba0-4bf6-a512-1221e326adc1" providerId="AD" clId="Web-{8E648520-3DDD-27C8-E9B6-6F90CF3CFA49}" dt="2019-09-27T12:01:42.621" v="0"/>
      <pc:docMkLst>
        <pc:docMk/>
      </pc:docMkLst>
      <pc:sldChg chg="ord">
        <pc:chgData name="JAEDE Maximillian" userId="S::v1mjaede@ed.ac.uk::3fd7093e-6ba0-4bf6-a512-1221e326adc1" providerId="AD" clId="Web-{8E648520-3DDD-27C8-E9B6-6F90CF3CFA49}" dt="2019-09-27T12:01:42.621" v="0"/>
        <pc:sldMkLst>
          <pc:docMk/>
          <pc:sldMk cId="1442831502" sldId="31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29C3144-3E01-4823-A88C-9FE6B0EC82D9}" type="datetimeFigureOut">
              <a:rPr lang="en-GB" smtClean="0"/>
              <a:t>18/02/2020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95763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C3144-3E01-4823-A88C-9FE6B0EC82D9}" type="datetimeFigureOut">
              <a:rPr lang="en-GB" smtClean="0"/>
              <a:t>18/02/2020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70604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C3144-3E01-4823-A88C-9FE6B0EC82D9}" type="datetimeFigureOut">
              <a:rPr lang="en-GB" smtClean="0"/>
              <a:t>18/02/2020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3261028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C3144-3E01-4823-A88C-9FE6B0EC82D9}" type="datetimeFigureOut">
              <a:rPr lang="en-GB" smtClean="0"/>
              <a:t>18/02/2020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3816580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9C3144-3E01-4823-A88C-9FE6B0EC82D9}" type="datetimeFigureOut">
              <a:rPr lang="en-GB" smtClean="0"/>
              <a:t>18/02/2020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3653863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29C3144-3E01-4823-A88C-9FE6B0EC82D9}" type="datetimeFigureOut">
              <a:rPr lang="en-GB" smtClean="0"/>
              <a:t>18/02/2020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2338037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29C3144-3E01-4823-A88C-9FE6B0EC82D9}" type="datetimeFigureOut">
              <a:rPr lang="en-GB" smtClean="0"/>
              <a:t>18/02/2020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227685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29C3144-3E01-4823-A88C-9FE6B0EC82D9}" type="datetimeFigureOut">
              <a:rPr lang="en-GB" smtClean="0"/>
              <a:t>18/02/2020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2559992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C3144-3E01-4823-A88C-9FE6B0EC82D9}" type="datetimeFigureOut">
              <a:rPr lang="en-GB" smtClean="0"/>
              <a:t>18/02/2020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75787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9C3144-3E01-4823-A88C-9FE6B0EC82D9}" type="datetimeFigureOut">
              <a:rPr lang="en-GB" smtClean="0"/>
              <a:t>18/02/2020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2505142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9C3144-3E01-4823-A88C-9FE6B0EC82D9}" type="datetimeFigureOut">
              <a:rPr lang="en-GB" smtClean="0"/>
              <a:t>18/02/2020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848997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C3144-3E01-4823-A88C-9FE6B0EC82D9}" type="datetimeFigureOut">
              <a:rPr lang="en-GB" smtClean="0"/>
              <a:t>18/02/2020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A4FE5-DAAC-4D17-A758-982551312849}" type="slidenum">
              <a:rPr lang="en-GB" smtClean="0"/>
              <a:t>‹#›</a:t>
            </a:fld>
            <a:endParaRPr lang="en-GB"/>
          </a:p>
        </p:txBody>
      </p:sp>
    </p:spTree>
    <p:extLst>
      <p:ext uri="{BB962C8B-B14F-4D97-AF65-F5344CB8AC3E}">
        <p14:creationId xmlns:p14="http://schemas.microsoft.com/office/powerpoint/2010/main" val="3365819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hyperlink" Target="http://www.ed.ac.uk/open-learnin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www.twitter.com/uoeshortcourses" TargetMode="External"/><Relationship Id="rId4" Type="http://schemas.openxmlformats.org/officeDocument/2006/relationships/hyperlink" Target="http://www.facebook.com/uoeshortcourse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Content Placeholder 8">
            <a:extLst>
              <a:ext uri="{FF2B5EF4-FFF2-40B4-BE49-F238E27FC236}">
                <a16:creationId xmlns:a16="http://schemas.microsoft.com/office/drawing/2014/main" id="{7154EE02-B9FD-E647-A8CC-3F03496DB2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471" y="5664611"/>
            <a:ext cx="3918216" cy="887143"/>
          </a:xfrm>
          <a:prstGeom prst="rect">
            <a:avLst/>
          </a:prstGeom>
        </p:spPr>
      </p:pic>
      <p:sp>
        <p:nvSpPr>
          <p:cNvPr id="8" name="Title 7">
            <a:extLst>
              <a:ext uri="{FF2B5EF4-FFF2-40B4-BE49-F238E27FC236}">
                <a16:creationId xmlns:a16="http://schemas.microsoft.com/office/drawing/2014/main" id="{6B4FC342-7715-834E-9B3E-6AB10742D3A5}"/>
              </a:ext>
            </a:extLst>
          </p:cNvPr>
          <p:cNvSpPr>
            <a:spLocks noGrp="1"/>
          </p:cNvSpPr>
          <p:nvPr>
            <p:ph type="ctrTitle"/>
          </p:nvPr>
        </p:nvSpPr>
        <p:spPr/>
        <p:txBody>
          <a:bodyPr/>
          <a:lstStyle/>
          <a:p>
            <a:r>
              <a:rPr lang="en-US" dirty="0">
                <a:solidFill>
                  <a:schemeClr val="bg1"/>
                </a:solidFill>
              </a:rPr>
              <a:t>Democracy in Theory</a:t>
            </a:r>
            <a:br>
              <a:rPr lang="en-US" dirty="0">
                <a:solidFill>
                  <a:schemeClr val="bg1"/>
                </a:solidFill>
              </a:rPr>
            </a:br>
            <a:r>
              <a:rPr lang="en-US" dirty="0">
                <a:solidFill>
                  <a:schemeClr val="bg1"/>
                </a:solidFill>
              </a:rPr>
              <a:t>and Practice</a:t>
            </a:r>
          </a:p>
        </p:txBody>
      </p:sp>
      <p:sp>
        <p:nvSpPr>
          <p:cNvPr id="9" name="Subtitle 8">
            <a:extLst>
              <a:ext uri="{FF2B5EF4-FFF2-40B4-BE49-F238E27FC236}">
                <a16:creationId xmlns:a16="http://schemas.microsoft.com/office/drawing/2014/main" id="{A6B1C9DB-C3D1-9F46-8B5F-091A58585044}"/>
              </a:ext>
            </a:extLst>
          </p:cNvPr>
          <p:cNvSpPr>
            <a:spLocks noGrp="1"/>
          </p:cNvSpPr>
          <p:nvPr>
            <p:ph type="subTitle" idx="1"/>
          </p:nvPr>
        </p:nvSpPr>
        <p:spPr/>
        <p:txBody>
          <a:bodyPr>
            <a:normAutofit/>
          </a:bodyPr>
          <a:lstStyle/>
          <a:p>
            <a:r>
              <a:rPr lang="en-US" sz="3600" dirty="0">
                <a:solidFill>
                  <a:schemeClr val="bg1"/>
                </a:solidFill>
              </a:rPr>
              <a:t>3. Classic Models: Civic Republicanism</a:t>
            </a:r>
          </a:p>
        </p:txBody>
      </p:sp>
      <p:sp>
        <p:nvSpPr>
          <p:cNvPr id="5" name="TextBox 4"/>
          <p:cNvSpPr txBox="1"/>
          <p:nvPr/>
        </p:nvSpPr>
        <p:spPr>
          <a:xfrm>
            <a:off x="8323551" y="5991689"/>
            <a:ext cx="3174821" cy="400110"/>
          </a:xfrm>
          <a:prstGeom prst="rect">
            <a:avLst/>
          </a:prstGeom>
          <a:noFill/>
        </p:spPr>
        <p:txBody>
          <a:bodyPr wrap="square" rtlCol="0">
            <a:spAutoFit/>
          </a:bodyPr>
          <a:lstStyle/>
          <a:p>
            <a:pPr algn="r"/>
            <a:r>
              <a:rPr lang="en-GB" sz="2000" dirty="0" smtClean="0">
                <a:solidFill>
                  <a:schemeClr val="bg1"/>
                </a:solidFill>
              </a:rPr>
              <a:t>Dr Max Jaede, 2020</a:t>
            </a:r>
            <a:endParaRPr lang="en-GB" sz="2000" dirty="0">
              <a:solidFill>
                <a:schemeClr val="bg1"/>
              </a:solidFill>
            </a:endParaRPr>
          </a:p>
        </p:txBody>
      </p:sp>
    </p:spTree>
    <p:extLst>
      <p:ext uri="{BB962C8B-B14F-4D97-AF65-F5344CB8AC3E}">
        <p14:creationId xmlns:p14="http://schemas.microsoft.com/office/powerpoint/2010/main" val="305589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Italian city-republics</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a:t>During the medieval and Renaissance periods, Italian cities such as Florence, Siena and Venice asserted their independence from the Papal State and the Holy Roman Empire</a:t>
            </a:r>
          </a:p>
          <a:p>
            <a:r>
              <a:rPr lang="en-GB" dirty="0"/>
              <a:t>They established different forms republican government, generally with a </a:t>
            </a:r>
            <a:r>
              <a:rPr lang="en-GB" b="1" dirty="0"/>
              <a:t>‘mixed constitution’</a:t>
            </a:r>
          </a:p>
          <a:p>
            <a:pPr lvl="1"/>
            <a:r>
              <a:rPr lang="en-GB" dirty="0"/>
              <a:t>E.g., Venice’s system of government combined monarchical (</a:t>
            </a:r>
            <a:r>
              <a:rPr lang="en-GB" i="1" dirty="0"/>
              <a:t>Doge</a:t>
            </a:r>
            <a:r>
              <a:rPr lang="en-GB" dirty="0"/>
              <a:t>, the chief magistrate elected for life), aristocratic (Senate with 60 members) and ‘democratic’ elements (Great Council with more than 2000 members, though all of them were members of the nobility)</a:t>
            </a:r>
          </a:p>
          <a:p>
            <a:endParaRPr lang="en-GB"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2686137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Anglo-American republicanism</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4236033"/>
          </a:xfrm>
        </p:spPr>
        <p:txBody>
          <a:bodyPr>
            <a:normAutofit/>
          </a:bodyPr>
          <a:lstStyle/>
          <a:p>
            <a:r>
              <a:rPr lang="en-GB" dirty="0"/>
              <a:t>During the </a:t>
            </a:r>
            <a:r>
              <a:rPr lang="en-GB" dirty="0" smtClean="0"/>
              <a:t>British Civil Wars between </a:t>
            </a:r>
            <a:r>
              <a:rPr lang="en-GB" dirty="0"/>
              <a:t>1639 and 1651, republican arguments were made against Charles I’s claims to absolute power</a:t>
            </a:r>
          </a:p>
          <a:p>
            <a:r>
              <a:rPr lang="en-GB" dirty="0"/>
              <a:t>Republican ideas inspired the short-lived </a:t>
            </a:r>
            <a:r>
              <a:rPr lang="en-GB" b="1" dirty="0"/>
              <a:t>‘Commonwealth and Free State’</a:t>
            </a:r>
            <a:r>
              <a:rPr lang="en-GB" dirty="0"/>
              <a:t> (erected in 1649 and led by a Council of State, </a:t>
            </a:r>
            <a:r>
              <a:rPr lang="en-GB" dirty="0" smtClean="0"/>
              <a:t>until Oliver Cromwell </a:t>
            </a:r>
            <a:r>
              <a:rPr lang="en-GB" dirty="0"/>
              <a:t>seized power in 1653)</a:t>
            </a:r>
          </a:p>
          <a:p>
            <a:r>
              <a:rPr lang="en-GB" dirty="0"/>
              <a:t>James Harrington’s </a:t>
            </a:r>
            <a:r>
              <a:rPr lang="en-US" i="1" dirty="0"/>
              <a:t>The Commonwealth of Oceana </a:t>
            </a:r>
            <a:r>
              <a:rPr lang="en-GB" dirty="0"/>
              <a:t>(1656) is a key work of English republicanism</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1794634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016470" y="1269501"/>
            <a:ext cx="3414170" cy="4890611"/>
          </a:xfrm>
          <a:noFill/>
        </p:spPr>
        <p:txBody>
          <a:bodyPr>
            <a:normAutofit/>
          </a:bodyPr>
          <a:lstStyle/>
          <a:p>
            <a:r>
              <a:rPr lang="en-GB" sz="3600" dirty="0"/>
              <a:t>The American </a:t>
            </a:r>
            <a:r>
              <a:rPr lang="en-GB" sz="3600" dirty="0" smtClean="0"/>
              <a:t>Revolution</a:t>
            </a:r>
            <a:r>
              <a:rPr lang="en-GB" sz="3600" dirty="0"/>
              <a:t/>
            </a:r>
            <a:br>
              <a:rPr lang="en-GB" sz="3600" dirty="0"/>
            </a:br>
            <a:r>
              <a:rPr lang="en-GB" sz="1600" dirty="0"/>
              <a:t> </a:t>
            </a:r>
            <a:r>
              <a:rPr lang="en-GB" sz="2000" dirty="0"/>
              <a:t/>
            </a:r>
            <a:br>
              <a:rPr lang="en-GB" sz="2000" dirty="0"/>
            </a:br>
            <a:r>
              <a:rPr lang="en-GB" sz="1800" dirty="0" smtClean="0"/>
              <a:t>Classical republican </a:t>
            </a:r>
            <a:r>
              <a:rPr lang="en-GB" sz="1800" dirty="0"/>
              <a:t>ideas gained prominence </a:t>
            </a:r>
            <a:r>
              <a:rPr lang="en-GB" sz="1800" dirty="0" smtClean="0"/>
              <a:t>during </a:t>
            </a:r>
            <a:r>
              <a:rPr lang="en-GB" sz="1800" dirty="0"/>
              <a:t>the American war for independence between 1765 and 1783, resulting in the independence of the thirteen founding states. One of the key events was the protest against the British Tea Act in 1773.</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
        <p:nvSpPr>
          <p:cNvPr id="10" name="TextBox 9"/>
          <p:cNvSpPr txBox="1"/>
          <p:nvPr/>
        </p:nvSpPr>
        <p:spPr>
          <a:xfrm>
            <a:off x="621790" y="5924903"/>
            <a:ext cx="6930353" cy="461665"/>
          </a:xfrm>
          <a:prstGeom prst="rect">
            <a:avLst/>
          </a:prstGeom>
          <a:noFill/>
        </p:spPr>
        <p:txBody>
          <a:bodyPr wrap="square" rtlCol="0">
            <a:spAutoFit/>
          </a:bodyPr>
          <a:lstStyle/>
          <a:p>
            <a:r>
              <a:rPr lang="en-US" sz="1200" dirty="0"/>
              <a:t>US Postage </a:t>
            </a:r>
            <a:r>
              <a:rPr lang="en-US" sz="1200" dirty="0" smtClean="0"/>
              <a:t>Stamps</a:t>
            </a:r>
            <a:r>
              <a:rPr lang="en-US" sz="1200" dirty="0"/>
              <a:t>, Boston Tea Party, 1973, </a:t>
            </a:r>
            <a:r>
              <a:rPr lang="en-GB" sz="1200" dirty="0">
                <a:latin typeface="Calibri"/>
                <a:cs typeface="Calibri"/>
              </a:rPr>
              <a:t>image in the public domain, </a:t>
            </a:r>
            <a:r>
              <a:rPr lang="en-US" sz="1200" dirty="0">
                <a:cs typeface="Calibri"/>
              </a:rPr>
              <a:t>https://commons.wikimedia.org</a:t>
            </a:r>
            <a:r>
              <a:rPr lang="en-US" sz="1200" dirty="0" smtClean="0">
                <a:cs typeface="Calibri"/>
              </a:rPr>
              <a:t>/</a:t>
            </a:r>
            <a:br>
              <a:rPr lang="en-US" sz="1200" dirty="0" smtClean="0">
                <a:cs typeface="Calibri"/>
              </a:rPr>
            </a:br>
            <a:r>
              <a:rPr lang="en-US" sz="1200" dirty="0" smtClean="0">
                <a:cs typeface="Calibri"/>
              </a:rPr>
              <a:t>wiki/File:Boston_Tea_Party-1973_issue-3c.jpg</a:t>
            </a:r>
            <a:endParaRPr lang="en-GB" sz="1200" dirty="0">
              <a:latin typeface="Calibri"/>
              <a:cs typeface="Calibri"/>
            </a:endParaRPr>
          </a:p>
        </p:txBody>
      </p:sp>
      <p:pic>
        <p:nvPicPr>
          <p:cNvPr id="7" name="Picture 6" descr="Boston_Tea_Party-1973_issue-3c.jpg"/>
          <p:cNvPicPr>
            <a:picLocks noChangeAspect="1"/>
          </p:cNvPicPr>
          <p:nvPr/>
        </p:nvPicPr>
        <p:blipFill rotWithShape="1">
          <a:blip r:embed="rId3" cstate="print">
            <a:extLst>
              <a:ext uri="{28A0092B-C50C-407E-A947-70E740481C1C}">
                <a14:useLocalDpi xmlns:a14="http://schemas.microsoft.com/office/drawing/2010/main" val="0"/>
              </a:ext>
            </a:extLst>
          </a:blip>
          <a:srcRect l="1043"/>
          <a:stretch/>
        </p:blipFill>
        <p:spPr>
          <a:xfrm>
            <a:off x="723803" y="1558784"/>
            <a:ext cx="6830601" cy="4326335"/>
          </a:xfrm>
          <a:prstGeom prst="rect">
            <a:avLst/>
          </a:prstGeom>
        </p:spPr>
      </p:pic>
    </p:spTree>
    <p:extLst>
      <p:ext uri="{BB962C8B-B14F-4D97-AF65-F5344CB8AC3E}">
        <p14:creationId xmlns:p14="http://schemas.microsoft.com/office/powerpoint/2010/main" val="2215837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Republicanism and liberalism</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4236033"/>
          </a:xfrm>
        </p:spPr>
        <p:txBody>
          <a:bodyPr>
            <a:normAutofit/>
          </a:bodyPr>
          <a:lstStyle/>
          <a:p>
            <a:r>
              <a:rPr lang="en-GB" dirty="0"/>
              <a:t>The </a:t>
            </a:r>
            <a:r>
              <a:rPr lang="en-GB" b="1" dirty="0"/>
              <a:t>American </a:t>
            </a:r>
            <a:r>
              <a:rPr lang="en-GB" b="1" dirty="0" smtClean="0"/>
              <a:t>founders</a:t>
            </a:r>
            <a:r>
              <a:rPr lang="en-GB" dirty="0" smtClean="0"/>
              <a:t>, </a:t>
            </a:r>
            <a:r>
              <a:rPr lang="en-GB" dirty="0"/>
              <a:t>including John Adams (1735-1826), Alexander Hamilton (1757-1804) and James Madison (1751-1836) </a:t>
            </a:r>
            <a:r>
              <a:rPr lang="en-GB" dirty="0" smtClean="0"/>
              <a:t>drew </a:t>
            </a:r>
            <a:r>
              <a:rPr lang="en-GB" dirty="0"/>
              <a:t>on the republican tradition</a:t>
            </a:r>
          </a:p>
          <a:p>
            <a:r>
              <a:rPr lang="en-US" dirty="0"/>
              <a:t>However, the founders’ thought combined both classical republican and liberal elements (more on this next week!)</a:t>
            </a:r>
            <a:endParaRPr lang="en-GB"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2886228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76C9C8-40C6-EA48-ACB8-20B35E9A6780}"/>
              </a:ext>
            </a:extLst>
          </p:cNvPr>
          <p:cNvSpPr/>
          <p:nvPr/>
        </p:nvSpPr>
        <p:spPr>
          <a:xfrm>
            <a:off x="-9356" y="0"/>
            <a:ext cx="2268639" cy="6858000"/>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9B4464-F678-C940-8A90-7FDFE40EA4B4}"/>
              </a:ext>
            </a:extLst>
          </p:cNvPr>
          <p:cNvSpPr>
            <a:spLocks noGrp="1"/>
          </p:cNvSpPr>
          <p:nvPr>
            <p:ph type="title"/>
          </p:nvPr>
        </p:nvSpPr>
        <p:spPr>
          <a:xfrm>
            <a:off x="2541802" y="2575666"/>
            <a:ext cx="8811998" cy="1325563"/>
          </a:xfrm>
        </p:spPr>
        <p:txBody>
          <a:bodyPr/>
          <a:lstStyle/>
          <a:p>
            <a:pPr lvl="0"/>
            <a:r>
              <a:rPr lang="en-GB" dirty="0"/>
              <a:t>Republican ideals of citizenship and civic virtue</a:t>
            </a:r>
          </a:p>
        </p:txBody>
      </p:sp>
      <p:pic>
        <p:nvPicPr>
          <p:cNvPr id="5" name="Picture 4">
            <a:extLst>
              <a:ext uri="{FF2B5EF4-FFF2-40B4-BE49-F238E27FC236}">
                <a16:creationId xmlns:a16="http://schemas.microsoft.com/office/drawing/2014/main" id="{B4C60DD8-C1FA-2D43-AFE6-7B37B93D7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861" y="153204"/>
            <a:ext cx="1720204" cy="1672421"/>
          </a:xfrm>
          <a:prstGeom prst="rect">
            <a:avLst/>
          </a:prstGeom>
        </p:spPr>
      </p:pic>
    </p:spTree>
    <p:extLst>
      <p:ext uri="{BB962C8B-B14F-4D97-AF65-F5344CB8AC3E}">
        <p14:creationId xmlns:p14="http://schemas.microsoft.com/office/powerpoint/2010/main" val="4116876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The concept of civic virtue</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US" dirty="0"/>
              <a:t>All republicans stress the importance of active citizenship and civic virtue, meaning personal qualities associated with a good life or the effective functioning of the republic</a:t>
            </a:r>
            <a:endParaRPr lang="en-GB" dirty="0"/>
          </a:p>
          <a:p>
            <a:r>
              <a:rPr lang="en-GB" dirty="0"/>
              <a:t>Virtue in this sense (Latin </a:t>
            </a:r>
            <a:r>
              <a:rPr lang="en-GB" i="1" dirty="0" err="1" smtClean="0"/>
              <a:t>virtus</a:t>
            </a:r>
            <a:r>
              <a:rPr lang="en-GB" dirty="0" smtClean="0"/>
              <a:t>; Italian </a:t>
            </a:r>
            <a:r>
              <a:rPr lang="it-IT" i="1" dirty="0"/>
              <a:t>virtù</a:t>
            </a:r>
            <a:r>
              <a:rPr lang="it-IT" dirty="0"/>
              <a:t>) </a:t>
            </a:r>
            <a:r>
              <a:rPr lang="en-GB" dirty="0"/>
              <a:t>often implies a partial view on </a:t>
            </a:r>
            <a:r>
              <a:rPr lang="en-GB" dirty="0" smtClean="0"/>
              <a:t>morality, </a:t>
            </a:r>
            <a:r>
              <a:rPr lang="en-GB" dirty="0"/>
              <a:t>focussing on </a:t>
            </a:r>
            <a:r>
              <a:rPr lang="en-US" b="1" dirty="0"/>
              <a:t>prudence, justice, fortitude and </a:t>
            </a:r>
            <a:r>
              <a:rPr lang="en-US" b="1" dirty="0" smtClean="0"/>
              <a:t>temperance</a:t>
            </a:r>
            <a:endParaRPr lang="en-GB"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
        <p:nvSpPr>
          <p:cNvPr id="6" name="TextBox 5"/>
          <p:cNvSpPr txBox="1"/>
          <p:nvPr/>
        </p:nvSpPr>
        <p:spPr>
          <a:xfrm>
            <a:off x="3174288" y="5072884"/>
            <a:ext cx="6931655" cy="667172"/>
          </a:xfrm>
          <a:prstGeom prst="rect">
            <a:avLst/>
          </a:prstGeom>
          <a:solidFill>
            <a:schemeClr val="accent4">
              <a:lumMod val="60000"/>
              <a:lumOff val="40000"/>
            </a:schemeClr>
          </a:solidFill>
        </p:spPr>
        <p:txBody>
          <a:bodyPr wrap="square" lIns="144000" tIns="93600" rIns="144000" bIns="140400" rtlCol="0" anchor="ctr">
            <a:spAutoFit/>
          </a:bodyPr>
          <a:lstStyle/>
          <a:p>
            <a:r>
              <a:rPr lang="en-GB" sz="2800" dirty="0" smtClean="0"/>
              <a:t>Can you think of other, ‘non-political’ virtues?</a:t>
            </a:r>
            <a:endParaRPr lang="en-GB" sz="2800" dirty="0"/>
          </a:p>
        </p:txBody>
      </p:sp>
    </p:spTree>
    <p:extLst>
      <p:ext uri="{BB962C8B-B14F-4D97-AF65-F5344CB8AC3E}">
        <p14:creationId xmlns:p14="http://schemas.microsoft.com/office/powerpoint/2010/main" val="2645348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GB" dirty="0"/>
              <a:t>Citizen participation and the good life</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4290651"/>
          </a:xfrm>
        </p:spPr>
        <p:txBody>
          <a:bodyPr>
            <a:normAutofit/>
          </a:bodyPr>
          <a:lstStyle/>
          <a:p>
            <a:r>
              <a:rPr lang="en-GB" dirty="0"/>
              <a:t>Some </a:t>
            </a:r>
            <a:r>
              <a:rPr lang="en-GB" dirty="0" smtClean="0"/>
              <a:t>civic republican </a:t>
            </a:r>
            <a:r>
              <a:rPr lang="en-GB" dirty="0"/>
              <a:t>thinkers have argued that political participation has </a:t>
            </a:r>
            <a:r>
              <a:rPr lang="en-GB" i="1" dirty="0"/>
              <a:t>intrinsic</a:t>
            </a:r>
            <a:r>
              <a:rPr lang="en-GB" dirty="0"/>
              <a:t> value </a:t>
            </a:r>
            <a:r>
              <a:rPr lang="en-GB" dirty="0" smtClean="0"/>
              <a:t>– that </a:t>
            </a:r>
            <a:r>
              <a:rPr lang="en-GB" dirty="0"/>
              <a:t>is, it is an end in itself, not a means to other </a:t>
            </a:r>
            <a:r>
              <a:rPr lang="en-GB" dirty="0" smtClean="0"/>
              <a:t>ends</a:t>
            </a:r>
          </a:p>
          <a:p>
            <a:r>
              <a:rPr lang="en-GB" sz="2800" dirty="0" smtClean="0"/>
              <a:t>One </a:t>
            </a:r>
            <a:r>
              <a:rPr lang="en-GB" sz="2800" dirty="0"/>
              <a:t>version of this argument is that individuals can only fully develop as human beings if they participate in </a:t>
            </a:r>
            <a:r>
              <a:rPr lang="en-GB" sz="2800" dirty="0" smtClean="0"/>
              <a:t>politics</a:t>
            </a:r>
          </a:p>
          <a:p>
            <a:r>
              <a:rPr lang="en-GB" sz="2800" dirty="0" smtClean="0"/>
              <a:t>In </a:t>
            </a:r>
            <a:r>
              <a:rPr lang="en-GB" sz="2800" dirty="0"/>
              <a:t>other words, active citizenship is considered to be an essential part of a morally good </a:t>
            </a:r>
            <a:r>
              <a:rPr lang="en-GB" sz="2800" dirty="0" smtClean="0"/>
              <a:t>life</a:t>
            </a:r>
            <a:endParaRPr lang="en-GB" sz="2800" b="1"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3651755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GB" dirty="0"/>
              <a:t>Civic virtue and corruption</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US" dirty="0"/>
              <a:t>A second strand of republican thought holds that high levels of </a:t>
            </a:r>
            <a:r>
              <a:rPr lang="en-US" dirty="0" smtClean="0"/>
              <a:t>citizen participation in government and </a:t>
            </a:r>
            <a:r>
              <a:rPr lang="en-US" dirty="0"/>
              <a:t>civic virtue are </a:t>
            </a:r>
            <a:r>
              <a:rPr lang="en-US" i="1" dirty="0"/>
              <a:t>instrumental </a:t>
            </a:r>
            <a:r>
              <a:rPr lang="en-US" dirty="0"/>
              <a:t>to </a:t>
            </a:r>
            <a:r>
              <a:rPr lang="en-US" b="1" dirty="0"/>
              <a:t>protecting </a:t>
            </a:r>
            <a:r>
              <a:rPr lang="en-US" b="1" dirty="0" smtClean="0"/>
              <a:t>a republic against </a:t>
            </a:r>
            <a:r>
              <a:rPr lang="en-US" b="1" dirty="0"/>
              <a:t>oppressive government and </a:t>
            </a:r>
            <a:r>
              <a:rPr lang="en-US" b="1" dirty="0" smtClean="0"/>
              <a:t>corruption</a:t>
            </a:r>
            <a:endParaRPr lang="en-US" dirty="0" smtClean="0"/>
          </a:p>
          <a:p>
            <a:r>
              <a:rPr lang="en-US" dirty="0" smtClean="0"/>
              <a:t>In this context, corruption means </a:t>
            </a:r>
            <a:r>
              <a:rPr lang="en-US" dirty="0"/>
              <a:t>government for private benefit, </a:t>
            </a:r>
            <a:r>
              <a:rPr lang="en-US" dirty="0" smtClean="0"/>
              <a:t>rather than the common good</a:t>
            </a:r>
            <a:endParaRPr lang="en-US"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2743872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76C9C8-40C6-EA48-ACB8-20B35E9A6780}"/>
              </a:ext>
            </a:extLst>
          </p:cNvPr>
          <p:cNvSpPr/>
          <p:nvPr/>
        </p:nvSpPr>
        <p:spPr>
          <a:xfrm>
            <a:off x="-9356" y="0"/>
            <a:ext cx="2268639" cy="6858000"/>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9B4464-F678-C940-8A90-7FDFE40EA4B4}"/>
              </a:ext>
            </a:extLst>
          </p:cNvPr>
          <p:cNvSpPr>
            <a:spLocks noGrp="1"/>
          </p:cNvSpPr>
          <p:nvPr>
            <p:ph type="title"/>
          </p:nvPr>
        </p:nvSpPr>
        <p:spPr>
          <a:xfrm>
            <a:off x="2541802" y="2575666"/>
            <a:ext cx="8811998" cy="1325563"/>
          </a:xfrm>
        </p:spPr>
        <p:txBody>
          <a:bodyPr/>
          <a:lstStyle/>
          <a:p>
            <a:r>
              <a:rPr lang="en-GB" dirty="0"/>
              <a:t>Republicanism and democracy</a:t>
            </a:r>
            <a:endParaRPr lang="en-US" dirty="0"/>
          </a:p>
        </p:txBody>
      </p:sp>
      <p:pic>
        <p:nvPicPr>
          <p:cNvPr id="5" name="Picture 4">
            <a:extLst>
              <a:ext uri="{FF2B5EF4-FFF2-40B4-BE49-F238E27FC236}">
                <a16:creationId xmlns:a16="http://schemas.microsoft.com/office/drawing/2014/main" id="{B4C60DD8-C1FA-2D43-AFE6-7B37B93D7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861" y="153204"/>
            <a:ext cx="1720204" cy="1672421"/>
          </a:xfrm>
          <a:prstGeom prst="rect">
            <a:avLst/>
          </a:prstGeom>
        </p:spPr>
      </p:pic>
    </p:spTree>
    <p:extLst>
      <p:ext uri="{BB962C8B-B14F-4D97-AF65-F5344CB8AC3E}">
        <p14:creationId xmlns:p14="http://schemas.microsoft.com/office/powerpoint/2010/main" val="1538383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Nobles and plebs</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cy-GB" dirty="0"/>
              <a:t>At the heart of classical republican thought is the </a:t>
            </a:r>
            <a:r>
              <a:rPr lang="cy-GB" b="1" dirty="0"/>
              <a:t>social</a:t>
            </a:r>
            <a:r>
              <a:rPr lang="cy-GB" dirty="0"/>
              <a:t> </a:t>
            </a:r>
            <a:r>
              <a:rPr lang="cy-GB" b="1" dirty="0"/>
              <a:t>distinction </a:t>
            </a:r>
            <a:r>
              <a:rPr lang="cy-GB" dirty="0"/>
              <a:t>between ‘nobles’ (a patrician class) and ‘plebs’ (all other citizens)</a:t>
            </a:r>
          </a:p>
          <a:p>
            <a:r>
              <a:rPr lang="de-DE" dirty="0"/>
              <a:t>R</a:t>
            </a:r>
            <a:r>
              <a:rPr lang="en-US" dirty="0"/>
              <a:t>o</a:t>
            </a:r>
            <a:r>
              <a:rPr lang="de-DE" dirty="0"/>
              <a:t>man </a:t>
            </a:r>
            <a:r>
              <a:rPr lang="cy-GB" dirty="0"/>
              <a:t>and Rennaissance republican thinkers such as Cicero </a:t>
            </a:r>
            <a:r>
              <a:rPr lang="cy-GB" dirty="0" smtClean="0"/>
              <a:t>and Francesco </a:t>
            </a:r>
            <a:r>
              <a:rPr lang="it-IT" dirty="0" smtClean="0"/>
              <a:t>Guicciardini </a:t>
            </a:r>
            <a:r>
              <a:rPr lang="it-IT" dirty="0"/>
              <a:t>(1483-1540)</a:t>
            </a:r>
            <a:r>
              <a:rPr lang="cy-GB" dirty="0"/>
              <a:t> </a:t>
            </a:r>
            <a:r>
              <a:rPr lang="cy-GB" dirty="0" smtClean="0"/>
              <a:t>sought </a:t>
            </a:r>
            <a:r>
              <a:rPr lang="cy-GB" dirty="0"/>
              <a:t>to limit the influence of poorer citizens</a:t>
            </a:r>
          </a:p>
          <a:p>
            <a:r>
              <a:rPr lang="cy-GB" dirty="0"/>
              <a:t>James </a:t>
            </a:r>
            <a:r>
              <a:rPr lang="cy-GB" dirty="0" smtClean="0"/>
              <a:t>Madison</a:t>
            </a:r>
            <a:r>
              <a:rPr lang="cy-GB" dirty="0"/>
              <a:t> </a:t>
            </a:r>
            <a:r>
              <a:rPr lang="cy-GB" dirty="0" smtClean="0"/>
              <a:t>was </a:t>
            </a:r>
            <a:r>
              <a:rPr lang="cy-GB" dirty="0"/>
              <a:t>critical of ‘pure democracy’ and argued for a </a:t>
            </a:r>
            <a:r>
              <a:rPr lang="cy-GB" b="1" dirty="0"/>
              <a:t>‘natural aristocracy’ </a:t>
            </a:r>
            <a:r>
              <a:rPr lang="cy-GB" dirty="0"/>
              <a:t>of elected representatives</a:t>
            </a:r>
          </a:p>
          <a:p>
            <a:endParaRPr lang="cy-GB"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3522598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Recap of last week</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a:t>Ancient Athens provides an early and influential example of direct democracy</a:t>
            </a:r>
          </a:p>
          <a:p>
            <a:r>
              <a:rPr lang="en-GB" dirty="0"/>
              <a:t>Throughout much of European history, Athenian democracy was viewed in a very negative light</a:t>
            </a:r>
          </a:p>
          <a:p>
            <a:r>
              <a:rPr lang="en-GB" dirty="0">
                <a:cs typeface="Calibri"/>
              </a:rPr>
              <a:t>Athenian democracy has been criticised for its ineffectiveness, instability, and the </a:t>
            </a:r>
            <a:r>
              <a:rPr lang="en-US" dirty="0">
                <a:cs typeface="Calibri"/>
              </a:rPr>
              <a:t>exclusiveness of citizenship</a:t>
            </a:r>
            <a:endParaRPr lang="en-GB" dirty="0">
              <a:cs typeface="Calibri"/>
            </a:endParaRP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2229678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Restrictions of citizenship</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a:t>In early modern city-republics, </a:t>
            </a:r>
            <a:r>
              <a:rPr lang="en-GB" b="1" dirty="0"/>
              <a:t>‘the people’</a:t>
            </a:r>
            <a:r>
              <a:rPr lang="en-GB" dirty="0"/>
              <a:t> generally excluded large parts of the population</a:t>
            </a:r>
          </a:p>
          <a:p>
            <a:r>
              <a:rPr lang="en-GB" dirty="0"/>
              <a:t>Although classical republicans sought to limit the corrupting influence of wealth, citizenship was limited to </a:t>
            </a:r>
            <a:r>
              <a:rPr lang="en-GB" b="1" dirty="0"/>
              <a:t>property-owning, ‘independent’ </a:t>
            </a:r>
            <a:r>
              <a:rPr lang="en-GB" b="1" dirty="0" smtClean="0"/>
              <a:t>individuals</a:t>
            </a:r>
            <a:r>
              <a:rPr lang="en-GB" dirty="0" smtClean="0"/>
              <a:t> </a:t>
            </a:r>
            <a:r>
              <a:rPr lang="en-GB" dirty="0"/>
              <a:t>who could defend their freedom and were considered to have a stake in the republic</a:t>
            </a:r>
          </a:p>
          <a:p>
            <a:r>
              <a:rPr lang="en-GB" dirty="0" smtClean="0"/>
              <a:t>The interests </a:t>
            </a:r>
            <a:r>
              <a:rPr lang="en-GB" dirty="0"/>
              <a:t>of women and children were subsumed under those of male citizens</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2833870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Wollstonecraft on women’s rights</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9"/>
            <a:ext cx="10515600" cy="3962940"/>
          </a:xfrm>
        </p:spPr>
        <p:txBody>
          <a:bodyPr>
            <a:normAutofit/>
          </a:bodyPr>
          <a:lstStyle/>
          <a:p>
            <a:r>
              <a:rPr lang="en-GB" dirty="0"/>
              <a:t>Mary Wollstonecraft (1759-1797), an English</a:t>
            </a:r>
            <a:br>
              <a:rPr lang="en-GB" dirty="0"/>
            </a:br>
            <a:r>
              <a:rPr lang="en-GB" dirty="0"/>
              <a:t>philosopher and early advocate of women’s rights, was</a:t>
            </a:r>
            <a:br>
              <a:rPr lang="en-GB" dirty="0"/>
            </a:br>
            <a:r>
              <a:rPr lang="en-GB" dirty="0"/>
              <a:t>indebted to republican thinking</a:t>
            </a:r>
          </a:p>
          <a:p>
            <a:r>
              <a:rPr lang="en-US" dirty="0"/>
              <a:t>In her view, women were taught feminine virtues rather</a:t>
            </a:r>
            <a:br>
              <a:rPr lang="en-US" dirty="0"/>
            </a:br>
            <a:r>
              <a:rPr lang="en-US" dirty="0"/>
              <a:t>than allowed to have any role in public life, and thus</a:t>
            </a:r>
            <a:br>
              <a:rPr lang="en-US" dirty="0"/>
            </a:br>
            <a:r>
              <a:rPr lang="en-US" dirty="0"/>
              <a:t>brought up to be dependent</a:t>
            </a:r>
            <a:endParaRPr lang="en-GB" dirty="0"/>
          </a:p>
          <a:p>
            <a:r>
              <a:rPr lang="en-US" dirty="0"/>
              <a:t>Poverty is less of a threat to liberty than dependency: ‘</a:t>
            </a:r>
            <a:r>
              <a:rPr lang="en-US" b="1" dirty="0"/>
              <a:t>Liberty is the mother of virtue</a:t>
            </a:r>
            <a:r>
              <a:rPr lang="en-US" dirty="0"/>
              <a:t>, and [</a:t>
            </a:r>
            <a:r>
              <a:rPr lang="mr-IN" dirty="0"/>
              <a:t>…</a:t>
            </a:r>
            <a:r>
              <a:rPr lang="de-DE" dirty="0"/>
              <a:t>] </a:t>
            </a:r>
            <a:r>
              <a:rPr lang="en-US" dirty="0"/>
              <a:t>women are, by their very constitution, slaves.’ (</a:t>
            </a:r>
            <a:r>
              <a:rPr lang="en-US" i="1" dirty="0"/>
              <a:t>Vindication of the Rights of Woman</a:t>
            </a:r>
            <a:r>
              <a:rPr lang="en-US" dirty="0"/>
              <a:t>, Ch.2)</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pic>
        <p:nvPicPr>
          <p:cNvPr id="7" name="Picture 6" descr="Mary_Wollstonecraft.jpg"/>
          <p:cNvPicPr>
            <a:picLocks noChangeAspect="1"/>
          </p:cNvPicPr>
          <p:nvPr/>
        </p:nvPicPr>
        <p:blipFill rotWithShape="1">
          <a:blip r:embed="rId3" cstate="print">
            <a:extLst>
              <a:ext uri="{28A0092B-C50C-407E-A947-70E740481C1C}">
                <a14:useLocalDpi xmlns:a14="http://schemas.microsoft.com/office/drawing/2010/main" val="0"/>
              </a:ext>
            </a:extLst>
          </a:blip>
          <a:srcRect l="20122" t="11154" r="20783" b="27741"/>
          <a:stretch/>
        </p:blipFill>
        <p:spPr>
          <a:xfrm>
            <a:off x="9477735" y="1870675"/>
            <a:ext cx="1884622" cy="2485129"/>
          </a:xfrm>
          <a:prstGeom prst="rect">
            <a:avLst/>
          </a:prstGeom>
        </p:spPr>
      </p:pic>
      <p:sp>
        <p:nvSpPr>
          <p:cNvPr id="8" name="TextBox 7"/>
          <p:cNvSpPr txBox="1"/>
          <p:nvPr/>
        </p:nvSpPr>
        <p:spPr>
          <a:xfrm rot="16200000">
            <a:off x="10289070" y="2943963"/>
            <a:ext cx="2485131" cy="338554"/>
          </a:xfrm>
          <a:prstGeom prst="rect">
            <a:avLst/>
          </a:prstGeom>
          <a:noFill/>
        </p:spPr>
        <p:txBody>
          <a:bodyPr wrap="square" lIns="0"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cs typeface="Calibri"/>
              </a:rPr>
              <a:t>Mary </a:t>
            </a:r>
            <a:r>
              <a:rPr lang="en-GB" sz="800" dirty="0" smtClean="0">
                <a:cs typeface="Calibri"/>
              </a:rPr>
              <a:t>Wollstonecraft, by John Williamson</a:t>
            </a:r>
            <a:r>
              <a:rPr lang="en-GB" sz="800" dirty="0" smtClean="0">
                <a:cs typeface="Calibri"/>
              </a:rPr>
              <a:t>, image in the public domain, </a:t>
            </a:r>
            <a:r>
              <a:rPr lang="en-GB" sz="800" dirty="0" smtClean="0">
                <a:cs typeface="Calibri"/>
              </a:rPr>
              <a:t>via Wikimedia Commons</a:t>
            </a:r>
            <a:endParaRPr lang="en-GB" sz="800" dirty="0">
              <a:latin typeface="Calibri"/>
              <a:cs typeface="Calibri"/>
            </a:endParaRPr>
          </a:p>
        </p:txBody>
      </p:sp>
    </p:spTree>
    <p:extLst>
      <p:ext uri="{BB962C8B-B14F-4D97-AF65-F5344CB8AC3E}">
        <p14:creationId xmlns:p14="http://schemas.microsoft.com/office/powerpoint/2010/main" val="28338707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The will of the people</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a:t>The republican understanding of </a:t>
            </a:r>
            <a:r>
              <a:rPr lang="en-GB" b="1" dirty="0"/>
              <a:t>popular sovereignty </a:t>
            </a:r>
            <a:r>
              <a:rPr lang="en-GB" dirty="0"/>
              <a:t>is based on ideals of political participation and civic nationalism, as opposed to ethnic nationalism</a:t>
            </a:r>
          </a:p>
          <a:p>
            <a:r>
              <a:rPr lang="en-GB" dirty="0"/>
              <a:t>On this view, the ‘will of the people’ is an expression of citizens asserting their liberty by exercising self-government</a:t>
            </a:r>
          </a:p>
          <a:p>
            <a:r>
              <a:rPr lang="en-GB" dirty="0"/>
              <a:t>In </a:t>
            </a:r>
            <a:r>
              <a:rPr lang="en-GB" dirty="0" smtClean="0"/>
              <a:t>political practice</a:t>
            </a:r>
            <a:r>
              <a:rPr lang="en-GB" dirty="0"/>
              <a:t>, </a:t>
            </a:r>
            <a:r>
              <a:rPr lang="en-GB" b="1" dirty="0" smtClean="0"/>
              <a:t>elites </a:t>
            </a:r>
            <a:r>
              <a:rPr lang="en-GB" b="1" dirty="0"/>
              <a:t>may claim to represent the popular </a:t>
            </a:r>
            <a:r>
              <a:rPr lang="en-GB" b="1" dirty="0" smtClean="0"/>
              <a:t>will</a:t>
            </a:r>
            <a:r>
              <a:rPr lang="en-GB" dirty="0" smtClean="0"/>
              <a:t> </a:t>
            </a:r>
            <a:r>
              <a:rPr lang="en-GB" dirty="0"/>
              <a:t>and persecute political opponents and minorities as ‘enemies of the people’</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2833870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Rousseau on sovereignty</a:t>
            </a:r>
            <a:endParaRPr lang="en-GB" dirty="0"/>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a:t>Jean-Jacques Rousseau (1712-1778) was a citizen of the</a:t>
            </a:r>
            <a:br>
              <a:rPr lang="en-GB" dirty="0"/>
            </a:br>
            <a:r>
              <a:rPr lang="en-GB" dirty="0"/>
              <a:t>city-republic of Geneva</a:t>
            </a:r>
          </a:p>
          <a:p>
            <a:r>
              <a:rPr lang="en-GB" dirty="0"/>
              <a:t>He drew a distinction between the </a:t>
            </a:r>
            <a:r>
              <a:rPr lang="en-GB" b="1" dirty="0"/>
              <a:t>‘will of all’</a:t>
            </a:r>
            <a:r>
              <a:rPr lang="en-GB" dirty="0"/>
              <a:t> (sum of</a:t>
            </a:r>
            <a:br>
              <a:rPr lang="en-GB" dirty="0"/>
            </a:br>
            <a:r>
              <a:rPr lang="en-GB" dirty="0"/>
              <a:t>private interests) and the </a:t>
            </a:r>
            <a:r>
              <a:rPr lang="en-GB" b="1" dirty="0"/>
              <a:t>‘general will’</a:t>
            </a:r>
            <a:r>
              <a:rPr lang="en-GB" dirty="0"/>
              <a:t> (the common</a:t>
            </a:r>
            <a:br>
              <a:rPr lang="en-GB" dirty="0"/>
            </a:br>
            <a:r>
              <a:rPr lang="en-GB" dirty="0"/>
              <a:t>good)</a:t>
            </a:r>
          </a:p>
          <a:p>
            <a:r>
              <a:rPr lang="en-GB" dirty="0"/>
              <a:t>Rousseau also argued that the general will cannot be</a:t>
            </a:r>
            <a:br>
              <a:rPr lang="en-GB" dirty="0"/>
            </a:br>
            <a:r>
              <a:rPr lang="en-GB" dirty="0"/>
              <a:t>represented: ‘</a:t>
            </a:r>
            <a:r>
              <a:rPr lang="en-GB" b="1" dirty="0"/>
              <a:t>The people’s deputies are not, and could not be, its representatives</a:t>
            </a:r>
            <a:r>
              <a:rPr lang="en-GB" dirty="0"/>
              <a:t>; they are merely its agents; and cannot decide anything finally.’ (</a:t>
            </a:r>
            <a:r>
              <a:rPr lang="en-GB" i="1" dirty="0"/>
              <a:t>S</a:t>
            </a:r>
            <a:r>
              <a:rPr lang="en-US" i="1" dirty="0"/>
              <a:t>o</a:t>
            </a:r>
            <a:r>
              <a:rPr lang="en-GB" i="1" dirty="0" err="1"/>
              <a:t>cial</a:t>
            </a:r>
            <a:r>
              <a:rPr lang="en-GB" i="1" dirty="0"/>
              <a:t> Contract</a:t>
            </a:r>
            <a:r>
              <a:rPr lang="en-GB" dirty="0"/>
              <a:t>, Book 3, 15)</a:t>
            </a:r>
            <a:endParaRPr lang="en-GB"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pic>
        <p:nvPicPr>
          <p:cNvPr id="6" name="Picture 5" descr="Maurice_Quentin_de_La_Tour_-_Portrait_of_Jean-Jacques_Rousseau_-_WGA12360.jpg"/>
          <p:cNvPicPr>
            <a:picLocks noChangeAspect="1"/>
          </p:cNvPicPr>
          <p:nvPr/>
        </p:nvPicPr>
        <p:blipFill rotWithShape="1">
          <a:blip r:embed="rId3" cstate="print">
            <a:extLst>
              <a:ext uri="{28A0092B-C50C-407E-A947-70E740481C1C}">
                <a14:useLocalDpi xmlns:a14="http://schemas.microsoft.com/office/drawing/2010/main" val="0"/>
              </a:ext>
            </a:extLst>
          </a:blip>
          <a:srcRect l="10340" t="3673" r="9697" b="12996"/>
          <a:stretch/>
        </p:blipFill>
        <p:spPr>
          <a:xfrm>
            <a:off x="9450420" y="1870672"/>
            <a:ext cx="1911935" cy="2499011"/>
          </a:xfrm>
          <a:prstGeom prst="rect">
            <a:avLst/>
          </a:prstGeom>
        </p:spPr>
      </p:pic>
      <p:sp>
        <p:nvSpPr>
          <p:cNvPr id="7" name="TextBox 6"/>
          <p:cNvSpPr txBox="1"/>
          <p:nvPr/>
        </p:nvSpPr>
        <p:spPr>
          <a:xfrm rot="16200000">
            <a:off x="10280512" y="2943280"/>
            <a:ext cx="2485131" cy="338554"/>
          </a:xfrm>
          <a:prstGeom prst="rect">
            <a:avLst/>
          </a:prstGeom>
          <a:noFill/>
        </p:spPr>
        <p:txBody>
          <a:bodyPr wrap="square" lIns="0"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smtClean="0">
                <a:cs typeface="Calibri"/>
              </a:rPr>
              <a:t>Jean-Jacques Rousseau, </a:t>
            </a:r>
            <a:r>
              <a:rPr lang="en-GB" sz="800" dirty="0" smtClean="0">
                <a:cs typeface="Calibri"/>
              </a:rPr>
              <a:t>by </a:t>
            </a:r>
            <a:r>
              <a:rPr lang="en-GB" sz="800" dirty="0" smtClean="0">
                <a:cs typeface="Calibri"/>
              </a:rPr>
              <a:t>Maurice Quentin de La Tour, image in the public domain</a:t>
            </a:r>
            <a:r>
              <a:rPr lang="en-GB" sz="800" dirty="0" smtClean="0">
                <a:cs typeface="Calibri"/>
              </a:rPr>
              <a:t>, via Wikimedia Commons</a:t>
            </a:r>
            <a:endParaRPr lang="en-GB" sz="800" dirty="0">
              <a:latin typeface="Calibri"/>
              <a:cs typeface="Calibri"/>
            </a:endParaRPr>
          </a:p>
        </p:txBody>
      </p:sp>
    </p:spTree>
    <p:extLst>
      <p:ext uri="{BB962C8B-B14F-4D97-AF65-F5344CB8AC3E}">
        <p14:creationId xmlns:p14="http://schemas.microsoft.com/office/powerpoint/2010/main" val="42526142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GB" dirty="0"/>
              <a:t>Militarism</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a:t>As part of their arguments for a vigilant citizenry, republicans insisted on the need of a citizen militia, and advocated military service as a type of civic education</a:t>
            </a:r>
          </a:p>
          <a:p>
            <a:r>
              <a:rPr lang="en-GB" dirty="0"/>
              <a:t>Critics argue that the republican tradition adheres to a </a:t>
            </a:r>
            <a:r>
              <a:rPr lang="en-GB" b="1" dirty="0"/>
              <a:t>militaristic ideal of the citizen-solder</a:t>
            </a:r>
            <a:endParaRPr lang="en-GB" dirty="0"/>
          </a:p>
          <a:p>
            <a:r>
              <a:rPr lang="en-GB" dirty="0"/>
              <a:t>Republicans also justified the </a:t>
            </a:r>
            <a:r>
              <a:rPr lang="en-GB" b="1" dirty="0"/>
              <a:t>imperial domination </a:t>
            </a:r>
            <a:r>
              <a:rPr lang="en-GB" dirty="0"/>
              <a:t>of other countries as a source of glory and power, e.g. Rome’s expanding empire or Florence’s hegemony over Tuscany</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469046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76C9C8-40C6-EA48-ACB8-20B35E9A6780}"/>
              </a:ext>
            </a:extLst>
          </p:cNvPr>
          <p:cNvSpPr/>
          <p:nvPr/>
        </p:nvSpPr>
        <p:spPr>
          <a:xfrm>
            <a:off x="-9356" y="13655"/>
            <a:ext cx="2268639" cy="6858000"/>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9B4464-F678-C940-8A90-7FDFE40EA4B4}"/>
              </a:ext>
            </a:extLst>
          </p:cNvPr>
          <p:cNvSpPr>
            <a:spLocks noGrp="1"/>
          </p:cNvSpPr>
          <p:nvPr>
            <p:ph type="title"/>
          </p:nvPr>
        </p:nvSpPr>
        <p:spPr>
          <a:xfrm>
            <a:off x="2541802" y="2575666"/>
            <a:ext cx="8811998" cy="1325563"/>
          </a:xfrm>
        </p:spPr>
        <p:txBody>
          <a:bodyPr/>
          <a:lstStyle/>
          <a:p>
            <a:r>
              <a:rPr lang="en-US" dirty="0"/>
              <a:t>The 20</a:t>
            </a:r>
            <a:r>
              <a:rPr lang="en-US" baseline="30000" dirty="0"/>
              <a:t>th</a:t>
            </a:r>
            <a:r>
              <a:rPr lang="en-US" dirty="0"/>
              <a:t> century revival of civic republicanism</a:t>
            </a:r>
          </a:p>
        </p:txBody>
      </p:sp>
      <p:pic>
        <p:nvPicPr>
          <p:cNvPr id="5" name="Picture 4">
            <a:extLst>
              <a:ext uri="{FF2B5EF4-FFF2-40B4-BE49-F238E27FC236}">
                <a16:creationId xmlns:a16="http://schemas.microsoft.com/office/drawing/2014/main" id="{B4C60DD8-C1FA-2D43-AFE6-7B37B93D7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861" y="153204"/>
            <a:ext cx="1720204" cy="1672421"/>
          </a:xfrm>
          <a:prstGeom prst="rect">
            <a:avLst/>
          </a:prstGeom>
        </p:spPr>
      </p:pic>
    </p:spTree>
    <p:extLst>
      <p:ext uri="{BB962C8B-B14F-4D97-AF65-F5344CB8AC3E}">
        <p14:creationId xmlns:p14="http://schemas.microsoft.com/office/powerpoint/2010/main" val="1538383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Civic republicanism today</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a:t>In the second half of the 20</a:t>
            </a:r>
            <a:r>
              <a:rPr lang="en-GB" baseline="30000" dirty="0"/>
              <a:t>th</a:t>
            </a:r>
            <a:r>
              <a:rPr lang="en-GB" dirty="0"/>
              <a:t> century, civic republicanism has been ‘rediscovered’ by historians and political theorists as </a:t>
            </a:r>
            <a:r>
              <a:rPr lang="en-GB" b="1" dirty="0"/>
              <a:t>an alternative to liberalism and socialism</a:t>
            </a:r>
          </a:p>
          <a:p>
            <a:r>
              <a:rPr lang="en-GB" dirty="0"/>
              <a:t>Themes in the revival of </a:t>
            </a:r>
            <a:r>
              <a:rPr lang="en-GB" dirty="0" smtClean="0"/>
              <a:t>civic republicanism</a:t>
            </a:r>
            <a:r>
              <a:rPr lang="en-GB" dirty="0"/>
              <a:t>:</a:t>
            </a:r>
          </a:p>
          <a:p>
            <a:pPr lvl="1"/>
            <a:r>
              <a:rPr lang="en-GB" sz="2800" dirty="0"/>
              <a:t>The intrinsic value of political participation and </a:t>
            </a:r>
            <a:r>
              <a:rPr lang="en-GB" sz="2800" dirty="0" smtClean="0"/>
              <a:t>a supposed decline </a:t>
            </a:r>
            <a:r>
              <a:rPr lang="en-GB" sz="2800" dirty="0"/>
              <a:t>of the public sphere</a:t>
            </a:r>
          </a:p>
          <a:p>
            <a:pPr lvl="1"/>
            <a:r>
              <a:rPr lang="en-GB" sz="2800" dirty="0"/>
              <a:t>A concern with the common good, as opposed to private interests</a:t>
            </a:r>
          </a:p>
          <a:p>
            <a:pPr lvl="1"/>
            <a:r>
              <a:rPr lang="en-GB" sz="2800" dirty="0"/>
              <a:t>Freedom as </a:t>
            </a:r>
            <a:r>
              <a:rPr lang="en-GB" sz="2800" dirty="0" smtClean="0"/>
              <a:t>‘non</a:t>
            </a:r>
            <a:r>
              <a:rPr lang="en-GB" sz="2800" dirty="0"/>
              <a:t>-</a:t>
            </a:r>
            <a:r>
              <a:rPr lang="en-GB" sz="2800" dirty="0" smtClean="0"/>
              <a:t>domination’</a:t>
            </a:r>
            <a:endParaRPr lang="en-GB" sz="2800"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3522598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Freedom as non-domination</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a:t>Philip Pettit (1945-) is one of the main philosophical</a:t>
            </a:r>
            <a:br>
              <a:rPr lang="en-GB" dirty="0"/>
            </a:br>
            <a:r>
              <a:rPr lang="en-GB" dirty="0"/>
              <a:t>proponents of republicanism</a:t>
            </a:r>
          </a:p>
          <a:p>
            <a:r>
              <a:rPr lang="en-GB" dirty="0"/>
              <a:t>In his interpretation, the republican tradition’s main</a:t>
            </a:r>
            <a:br>
              <a:rPr lang="en-GB" dirty="0"/>
            </a:br>
            <a:r>
              <a:rPr lang="en-GB" dirty="0"/>
              <a:t>concern was with </a:t>
            </a:r>
            <a:r>
              <a:rPr lang="en-GB" b="1" dirty="0"/>
              <a:t>avoiding the evils of domination, not</a:t>
            </a:r>
            <a:br>
              <a:rPr lang="en-GB" b="1" dirty="0"/>
            </a:br>
            <a:r>
              <a:rPr lang="en-GB" b="1" dirty="0"/>
              <a:t>self-government as an end in itself</a:t>
            </a:r>
          </a:p>
          <a:p>
            <a:r>
              <a:rPr lang="en-GB" dirty="0"/>
              <a:t>Political participation is ‘a means of furthering liberty’</a:t>
            </a:r>
            <a:br>
              <a:rPr lang="en-GB" dirty="0"/>
            </a:br>
            <a:r>
              <a:rPr lang="en-GB" dirty="0"/>
              <a:t>(Pettit, 1997, p.30)</a:t>
            </a:r>
          </a:p>
          <a:p>
            <a:r>
              <a:rPr lang="en-GB" dirty="0"/>
              <a:t>The ideal of freedom as non-domination can be distinguished from ‘positive liberty’ and ‘negative liberty</a:t>
            </a:r>
            <a:r>
              <a:rPr lang="en-GB" dirty="0" smtClean="0"/>
              <a:t>’</a:t>
            </a:r>
            <a:endParaRPr lang="en-GB"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pic>
        <p:nvPicPr>
          <p:cNvPr id="7" name="Picture 6" descr="3920778334_637e636483_z.jpg"/>
          <p:cNvPicPr>
            <a:picLocks noChangeAspect="1"/>
          </p:cNvPicPr>
          <p:nvPr/>
        </p:nvPicPr>
        <p:blipFill rotWithShape="1">
          <a:blip r:embed="rId3">
            <a:extLst>
              <a:ext uri="{28A0092B-C50C-407E-A947-70E740481C1C}">
                <a14:useLocalDpi xmlns:a14="http://schemas.microsoft.com/office/drawing/2010/main" val="0"/>
              </a:ext>
            </a:extLst>
          </a:blip>
          <a:srcRect l="41796" r="21536" b="27001"/>
          <a:stretch/>
        </p:blipFill>
        <p:spPr>
          <a:xfrm>
            <a:off x="9491390" y="1870673"/>
            <a:ext cx="1870965" cy="2485129"/>
          </a:xfrm>
          <a:prstGeom prst="rect">
            <a:avLst/>
          </a:prstGeom>
        </p:spPr>
      </p:pic>
      <p:sp>
        <p:nvSpPr>
          <p:cNvPr id="8" name="TextBox 7"/>
          <p:cNvSpPr txBox="1"/>
          <p:nvPr/>
        </p:nvSpPr>
        <p:spPr>
          <a:xfrm rot="16200000">
            <a:off x="10289068" y="2943960"/>
            <a:ext cx="2485130" cy="338554"/>
          </a:xfrm>
          <a:prstGeom prst="rect">
            <a:avLst/>
          </a:prstGeom>
          <a:noFill/>
        </p:spPr>
        <p:txBody>
          <a:bodyPr wrap="square" lIns="0"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cs typeface="Calibri"/>
              </a:rPr>
              <a:t>Philip Pettit, by Francesca Minonne, 2009, CC BY-NC-SA 2.0, via </a:t>
            </a:r>
            <a:r>
              <a:rPr lang="en-GB" sz="800" dirty="0" smtClean="0">
                <a:cs typeface="Calibri"/>
              </a:rPr>
              <a:t>Flickr</a:t>
            </a:r>
            <a:endParaRPr lang="en-GB" sz="800" dirty="0">
              <a:latin typeface="Calibri"/>
              <a:cs typeface="Calibri"/>
            </a:endParaRPr>
          </a:p>
        </p:txBody>
      </p:sp>
    </p:spTree>
    <p:extLst>
      <p:ext uri="{BB962C8B-B14F-4D97-AF65-F5344CB8AC3E}">
        <p14:creationId xmlns:p14="http://schemas.microsoft.com/office/powerpoint/2010/main" val="1398767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normAutofit/>
          </a:bodyPr>
          <a:lstStyle/>
          <a:p>
            <a:r>
              <a:rPr lang="en-US" dirty="0"/>
              <a:t>Pettit on non-domination</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
        <p:nvSpPr>
          <p:cNvPr id="7"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42019" y="2222725"/>
            <a:ext cx="10511782" cy="3812588"/>
          </a:xfrm>
          <a:solidFill>
            <a:schemeClr val="bg1">
              <a:lumMod val="85000"/>
            </a:schemeClr>
          </a:solidFill>
        </p:spPr>
        <p:txBody>
          <a:bodyPr anchor="t">
            <a:normAutofit/>
          </a:bodyPr>
          <a:lstStyle/>
          <a:p>
            <a:pPr marL="0" indent="0">
              <a:buNone/>
            </a:pPr>
            <a:r>
              <a:rPr lang="en-GB" dirty="0">
                <a:solidFill>
                  <a:srgbClr val="000000"/>
                </a:solidFill>
              </a:rPr>
              <a:t>‘</a:t>
            </a:r>
            <a:r>
              <a:rPr lang="en-US" dirty="0"/>
              <a:t>Domination [</a:t>
            </a:r>
            <a:r>
              <a:rPr lang="mr-IN" dirty="0"/>
              <a:t>…</a:t>
            </a:r>
            <a:r>
              <a:rPr lang="de-DE" dirty="0"/>
              <a:t>] </a:t>
            </a:r>
            <a:r>
              <a:rPr lang="en-US" dirty="0"/>
              <a:t>is exemplified by the relationship of master to slave or master to servant. Such a relationship means, at the limit, </a:t>
            </a:r>
            <a:r>
              <a:rPr lang="en-US" b="1" dirty="0"/>
              <a:t>that the dominating party can interfere </a:t>
            </a:r>
            <a:r>
              <a:rPr lang="en-US" dirty="0"/>
              <a:t>on an arbitrary basis with the choices of the dominated: can interfere, in particular, </a:t>
            </a:r>
            <a:r>
              <a:rPr lang="en-US" b="1" dirty="0"/>
              <a:t>on the basis of an interest or an opinion that need not be shared by the person affected</a:t>
            </a:r>
            <a:r>
              <a:rPr lang="en-US" dirty="0"/>
              <a:t>. The dominating party can practice interference, then, at will and with impunity: they do not have to seek anyone’s leave and they do not have to incur any scrutiny or penalty.</a:t>
            </a:r>
            <a:r>
              <a:rPr lang="en-GB" dirty="0">
                <a:solidFill>
                  <a:srgbClr val="000000"/>
                </a:solidFill>
              </a:rPr>
              <a:t>’</a:t>
            </a:r>
          </a:p>
          <a:p>
            <a:pPr marL="0" indent="0" algn="r">
              <a:spcBef>
                <a:spcPts val="1600"/>
              </a:spcBef>
              <a:buNone/>
            </a:pPr>
            <a:r>
              <a:rPr lang="en-GB" sz="2400" dirty="0" smtClean="0">
                <a:solidFill>
                  <a:srgbClr val="000000"/>
                </a:solidFill>
              </a:rPr>
              <a:t>Philip Pettit (</a:t>
            </a:r>
            <a:r>
              <a:rPr lang="en-GB" sz="2400" dirty="0">
                <a:solidFill>
                  <a:srgbClr val="000000"/>
                </a:solidFill>
              </a:rPr>
              <a:t>1997, p.22)</a:t>
            </a:r>
          </a:p>
        </p:txBody>
      </p:sp>
    </p:spTree>
    <p:extLst>
      <p:ext uri="{BB962C8B-B14F-4D97-AF65-F5344CB8AC3E}">
        <p14:creationId xmlns:p14="http://schemas.microsoft.com/office/powerpoint/2010/main" val="3528288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Non-domination and social inequalities</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a:t>Pettit’s theory of non-domination has a </a:t>
            </a:r>
            <a:r>
              <a:rPr lang="en-GB" b="1" dirty="0"/>
              <a:t>wider application beyond politics </a:t>
            </a:r>
            <a:r>
              <a:rPr lang="en-GB" dirty="0"/>
              <a:t>narrowly defined, e.g.:</a:t>
            </a:r>
          </a:p>
          <a:p>
            <a:pPr lvl="1"/>
            <a:r>
              <a:rPr lang="en-GB" sz="2800" dirty="0"/>
              <a:t>Domination of women in personal relationships</a:t>
            </a:r>
          </a:p>
          <a:p>
            <a:pPr lvl="1"/>
            <a:r>
              <a:rPr lang="en-GB" sz="2800" dirty="0"/>
              <a:t>Domination of workers by their employers</a:t>
            </a:r>
          </a:p>
          <a:p>
            <a:r>
              <a:rPr lang="en-GB" dirty="0"/>
              <a:t>But, republican theorists tend to focus on individual agents, rather than structural forms of domination and </a:t>
            </a:r>
            <a:r>
              <a:rPr lang="en-GB" dirty="0" smtClean="0"/>
              <a:t>oppression</a:t>
            </a:r>
            <a:endParaRPr lang="en-GB"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4155398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smtClean="0"/>
              <a:t>Different meanings </a:t>
            </a:r>
            <a:r>
              <a:rPr lang="en-US" dirty="0"/>
              <a:t>of </a:t>
            </a:r>
            <a:r>
              <a:rPr lang="en-US" dirty="0" smtClean="0"/>
              <a:t>‘republicanism’</a:t>
            </a:r>
            <a:endParaRPr lang="en-US" dirty="0"/>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a:t>In democratic theory, </a:t>
            </a:r>
            <a:r>
              <a:rPr lang="en-GB" dirty="0" smtClean="0"/>
              <a:t>‘civic republicanism’ </a:t>
            </a:r>
            <a:r>
              <a:rPr lang="en-GB" dirty="0"/>
              <a:t>refers to </a:t>
            </a:r>
            <a:r>
              <a:rPr lang="en-GB" b="1" dirty="0"/>
              <a:t>a tradition of </a:t>
            </a:r>
            <a:r>
              <a:rPr lang="en-GB" b="1" dirty="0" smtClean="0"/>
              <a:t>thought </a:t>
            </a:r>
            <a:r>
              <a:rPr lang="en-GB" dirty="0"/>
              <a:t>which </a:t>
            </a:r>
            <a:r>
              <a:rPr lang="en-GB" dirty="0" smtClean="0"/>
              <a:t>stresses the </a:t>
            </a:r>
            <a:r>
              <a:rPr lang="en-US" dirty="0"/>
              <a:t>importance of </a:t>
            </a:r>
            <a:r>
              <a:rPr lang="en-US" dirty="0" smtClean="0"/>
              <a:t>political participation </a:t>
            </a:r>
            <a:r>
              <a:rPr lang="en-US" dirty="0"/>
              <a:t>and civic virtue</a:t>
            </a:r>
            <a:endParaRPr lang="en-GB" dirty="0"/>
          </a:p>
          <a:p>
            <a:r>
              <a:rPr lang="en-GB" dirty="0"/>
              <a:t>This meaning needs to be distinguished from:</a:t>
            </a:r>
          </a:p>
          <a:p>
            <a:pPr marL="1371600" lvl="3" indent="0">
              <a:spcBef>
                <a:spcPts val="1100"/>
              </a:spcBef>
              <a:spcAft>
                <a:spcPts val="2400"/>
              </a:spcAft>
              <a:buNone/>
            </a:pPr>
            <a:r>
              <a:rPr lang="en-GB" sz="2400" dirty="0"/>
              <a:t>Republicanism in a narrow sense as a preference for non-monarchical government</a:t>
            </a:r>
          </a:p>
          <a:p>
            <a:pPr marL="1371600" lvl="3" indent="0">
              <a:spcAft>
                <a:spcPts val="2400"/>
              </a:spcAft>
              <a:buNone/>
            </a:pPr>
            <a:r>
              <a:rPr lang="en-US" sz="2400" dirty="0"/>
              <a:t>The political movement for the unity and independence of Ireland</a:t>
            </a:r>
            <a:endParaRPr lang="en-GB" sz="2400" dirty="0"/>
          </a:p>
          <a:p>
            <a:pPr marL="1371600" lvl="3" indent="0">
              <a:spcAft>
                <a:spcPts val="2400"/>
              </a:spcAft>
              <a:buNone/>
            </a:pPr>
            <a:r>
              <a:rPr lang="en-GB" sz="2400" dirty="0"/>
              <a:t>The Republican party in the US</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pic>
        <p:nvPicPr>
          <p:cNvPr id="6" name="Picture 5" descr="1024px-Anti-Monarchy.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9128" y="4062642"/>
            <a:ext cx="679202" cy="679202"/>
          </a:xfrm>
          <a:prstGeom prst="rect">
            <a:avLst/>
          </a:prstGeom>
        </p:spPr>
      </p:pic>
      <p:pic>
        <p:nvPicPr>
          <p:cNvPr id="7" name="Picture 6" descr="2000px-Republicanlogo.svg.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2086" y="5685403"/>
            <a:ext cx="680631" cy="591128"/>
          </a:xfrm>
          <a:prstGeom prst="rect">
            <a:avLst/>
          </a:prstGeom>
        </p:spPr>
      </p:pic>
      <p:pic>
        <p:nvPicPr>
          <p:cNvPr id="8" name="Picture 7" descr="1280px-Flag_of_Ireland.svg.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7965" y="5001571"/>
            <a:ext cx="597408" cy="410450"/>
          </a:xfrm>
          <a:prstGeom prst="rect">
            <a:avLst/>
          </a:prstGeom>
        </p:spPr>
      </p:pic>
    </p:spTree>
    <p:extLst>
      <p:ext uri="{BB962C8B-B14F-4D97-AF65-F5344CB8AC3E}">
        <p14:creationId xmlns:p14="http://schemas.microsoft.com/office/powerpoint/2010/main" val="728400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76C9C8-40C6-EA48-ACB8-20B35E9A6780}"/>
              </a:ext>
            </a:extLst>
          </p:cNvPr>
          <p:cNvSpPr/>
          <p:nvPr/>
        </p:nvSpPr>
        <p:spPr>
          <a:xfrm>
            <a:off x="-9356" y="0"/>
            <a:ext cx="2268639" cy="6858000"/>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9B4464-F678-C940-8A90-7FDFE40EA4B4}"/>
              </a:ext>
            </a:extLst>
          </p:cNvPr>
          <p:cNvSpPr>
            <a:spLocks noGrp="1"/>
          </p:cNvSpPr>
          <p:nvPr>
            <p:ph type="title"/>
          </p:nvPr>
        </p:nvSpPr>
        <p:spPr>
          <a:xfrm>
            <a:off x="2541802" y="2575666"/>
            <a:ext cx="8811998" cy="1325563"/>
          </a:xfrm>
        </p:spPr>
        <p:txBody>
          <a:bodyPr/>
          <a:lstStyle/>
          <a:p>
            <a:r>
              <a:rPr lang="en-US" dirty="0"/>
              <a:t>Summary and discussion</a:t>
            </a:r>
          </a:p>
        </p:txBody>
      </p:sp>
      <p:pic>
        <p:nvPicPr>
          <p:cNvPr id="5" name="Picture 4">
            <a:extLst>
              <a:ext uri="{FF2B5EF4-FFF2-40B4-BE49-F238E27FC236}">
                <a16:creationId xmlns:a16="http://schemas.microsoft.com/office/drawing/2014/main" id="{B4C60DD8-C1FA-2D43-AFE6-7B37B93D7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861" y="153204"/>
            <a:ext cx="1720204" cy="1672421"/>
          </a:xfrm>
          <a:prstGeom prst="rect">
            <a:avLst/>
          </a:prstGeom>
        </p:spPr>
      </p:pic>
    </p:spTree>
    <p:extLst>
      <p:ext uri="{BB962C8B-B14F-4D97-AF65-F5344CB8AC3E}">
        <p14:creationId xmlns:p14="http://schemas.microsoft.com/office/powerpoint/2010/main" val="2142190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normAutofit/>
          </a:bodyPr>
          <a:lstStyle/>
          <a:p>
            <a:r>
              <a:rPr lang="en-US" dirty="0"/>
              <a:t>Summary</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8"/>
            <a:ext cx="10515600" cy="3921978"/>
          </a:xfrm>
        </p:spPr>
        <p:txBody>
          <a:bodyPr vert="horz" lIns="91440" tIns="45720" rIns="91440" bIns="45720" rtlCol="0" anchor="t">
            <a:normAutofit/>
          </a:bodyPr>
          <a:lstStyle/>
          <a:p>
            <a:r>
              <a:rPr lang="en-GB" dirty="0"/>
              <a:t>The </a:t>
            </a:r>
            <a:r>
              <a:rPr lang="en-GB" dirty="0" smtClean="0"/>
              <a:t>republican </a:t>
            </a:r>
            <a:r>
              <a:rPr lang="en-GB" dirty="0"/>
              <a:t>tradition developed during the Italian Renaissance and had some influence in 17</a:t>
            </a:r>
            <a:r>
              <a:rPr lang="en-GB" baseline="30000" dirty="0"/>
              <a:t>th</a:t>
            </a:r>
            <a:r>
              <a:rPr lang="en-GB" dirty="0"/>
              <a:t> and 18</a:t>
            </a:r>
            <a:r>
              <a:rPr lang="en-GB" baseline="30000" dirty="0"/>
              <a:t>th</a:t>
            </a:r>
            <a:r>
              <a:rPr lang="en-GB" dirty="0"/>
              <a:t> century Britain, France and </a:t>
            </a:r>
            <a:r>
              <a:rPr lang="en-GB" dirty="0" smtClean="0"/>
              <a:t>North America (among others)</a:t>
            </a:r>
            <a:endParaRPr lang="en-GB" dirty="0"/>
          </a:p>
          <a:p>
            <a:r>
              <a:rPr lang="en-GB" dirty="0" smtClean="0">
                <a:cs typeface="Calibri"/>
              </a:rPr>
              <a:t>Civic </a:t>
            </a:r>
            <a:r>
              <a:rPr lang="en-GB" dirty="0">
                <a:cs typeface="Calibri"/>
              </a:rPr>
              <a:t>republicans argue that liberty is based on self-government and active citizenship</a:t>
            </a:r>
          </a:p>
          <a:p>
            <a:r>
              <a:rPr lang="en-GB" dirty="0">
                <a:cs typeface="Calibri"/>
              </a:rPr>
              <a:t>Different strands of civic republicanism stress the </a:t>
            </a:r>
            <a:r>
              <a:rPr lang="en-GB" i="1" dirty="0">
                <a:cs typeface="Calibri"/>
              </a:rPr>
              <a:t>intrinsic</a:t>
            </a:r>
            <a:r>
              <a:rPr lang="en-GB" dirty="0">
                <a:cs typeface="Calibri"/>
              </a:rPr>
              <a:t> </a:t>
            </a:r>
            <a:r>
              <a:rPr lang="en-GB" dirty="0" smtClean="0">
                <a:cs typeface="Calibri"/>
              </a:rPr>
              <a:t>or </a:t>
            </a:r>
            <a:r>
              <a:rPr lang="en-GB" i="1" dirty="0">
                <a:cs typeface="Calibri"/>
              </a:rPr>
              <a:t>instrumental</a:t>
            </a:r>
            <a:r>
              <a:rPr lang="en-GB" dirty="0">
                <a:cs typeface="Calibri"/>
              </a:rPr>
              <a:t> value of political </a:t>
            </a:r>
            <a:r>
              <a:rPr lang="en-GB" dirty="0" smtClean="0">
                <a:cs typeface="Calibri"/>
              </a:rPr>
              <a:t>participation</a:t>
            </a:r>
            <a:endParaRPr lang="en-GB" dirty="0">
              <a:cs typeface="Calibri"/>
            </a:endParaRP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1336598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Discussion questions</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9"/>
            <a:ext cx="10515600" cy="3102703"/>
          </a:xfrm>
          <a:solidFill>
            <a:schemeClr val="accent4">
              <a:lumMod val="60000"/>
              <a:lumOff val="40000"/>
            </a:schemeClr>
          </a:solidFill>
        </p:spPr>
        <p:txBody>
          <a:bodyPr anchor="t">
            <a:normAutofit/>
          </a:bodyPr>
          <a:lstStyle/>
          <a:p>
            <a:pPr marL="514350" lvl="0" indent="-514350">
              <a:buFont typeface="+mj-lt"/>
              <a:buAutoNum type="arabicPeriod"/>
            </a:pPr>
            <a:r>
              <a:rPr lang="en-GB" dirty="0"/>
              <a:t>Why has there been a revival of civic republicanism in the second half of the 20th century</a:t>
            </a:r>
            <a:r>
              <a:rPr lang="en-GB" dirty="0" smtClean="0"/>
              <a:t>?</a:t>
            </a:r>
          </a:p>
          <a:p>
            <a:pPr marL="514350" lvl="0" indent="-514350">
              <a:buFont typeface="+mj-lt"/>
              <a:buAutoNum type="arabicPeriod"/>
            </a:pPr>
            <a:r>
              <a:rPr lang="en-GB" dirty="0" smtClean="0"/>
              <a:t>Do </a:t>
            </a:r>
            <a:r>
              <a:rPr lang="en-GB" dirty="0"/>
              <a:t>you think stable democratic government requires that citizens develop civic virtues?</a:t>
            </a:r>
          </a:p>
          <a:p>
            <a:pPr marL="514350" lvl="0" indent="-514350">
              <a:buFont typeface="+mj-lt"/>
              <a:buAutoNum type="arabicPeriod"/>
            </a:pPr>
            <a:r>
              <a:rPr lang="en-GB" dirty="0" smtClean="0"/>
              <a:t>Republican theorists such as Philip Pettit advocate freedom as non-domination. What would be required to remove all forms of domination from contemporary society?</a:t>
            </a:r>
            <a:endParaRPr lang="en-GB"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1631841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normAutofit/>
          </a:bodyPr>
          <a:lstStyle/>
          <a:p>
            <a:r>
              <a:rPr lang="en-US" dirty="0" smtClean="0"/>
              <a:t>Reference list</a:t>
            </a:r>
            <a:endParaRPr lang="en-US" dirty="0"/>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vert="horz" lIns="91440" tIns="45720" rIns="91440" bIns="45720" rtlCol="0" anchor="t">
            <a:normAutofit/>
          </a:bodyPr>
          <a:lstStyle/>
          <a:p>
            <a:pPr marL="0" indent="0">
              <a:buNone/>
            </a:pPr>
            <a:r>
              <a:rPr lang="en-GB" sz="2400" dirty="0"/>
              <a:t>Crick, B., 2002. Republicanism and Democracy. In: </a:t>
            </a:r>
            <a:r>
              <a:rPr lang="en-GB" sz="2400" i="1" dirty="0"/>
              <a:t>Democracy: A Very Short Introduction</a:t>
            </a:r>
            <a:r>
              <a:rPr lang="en-GB" sz="2400" dirty="0"/>
              <a:t>. Oxford: Oxford University Press. Ch. 3</a:t>
            </a:r>
            <a:r>
              <a:rPr lang="en-GB" sz="2400" dirty="0" smtClean="0"/>
              <a:t>.</a:t>
            </a:r>
          </a:p>
          <a:p>
            <a:pPr marL="0" indent="0">
              <a:buNone/>
            </a:pPr>
            <a:r>
              <a:rPr lang="en-GB" sz="2400" dirty="0" smtClean="0"/>
              <a:t>Gourevitch</a:t>
            </a:r>
            <a:r>
              <a:rPr lang="en-GB" sz="2400" dirty="0"/>
              <a:t>, A., 2015. Republican Political Thought. In: Gibbons, M.T. ed. The </a:t>
            </a:r>
            <a:r>
              <a:rPr lang="en-GB" sz="2400" i="1" dirty="0"/>
              <a:t>Encyclopedia of Political Thought</a:t>
            </a:r>
            <a:r>
              <a:rPr lang="en-GB" sz="2400" dirty="0"/>
              <a:t>. Malden: Wiley</a:t>
            </a:r>
            <a:r>
              <a:rPr lang="en-GB" sz="2400" dirty="0" smtClean="0"/>
              <a:t>.</a:t>
            </a:r>
          </a:p>
          <a:p>
            <a:pPr marL="0" indent="0">
              <a:buNone/>
            </a:pPr>
            <a:r>
              <a:rPr lang="en-GB" sz="2400" dirty="0"/>
              <a:t>Held, D., 2006. Republicanism: Liberty, Self-Government and the Active Citizen. In: </a:t>
            </a:r>
            <a:r>
              <a:rPr lang="en-GB" sz="2400" i="1" dirty="0"/>
              <a:t>Models of Democracy</a:t>
            </a:r>
            <a:r>
              <a:rPr lang="en-GB" sz="2400" dirty="0"/>
              <a:t>. 3rd ed. Cambridge: Polity. Ch. 2</a:t>
            </a:r>
            <a:r>
              <a:rPr lang="en-GB" sz="2400" dirty="0" smtClean="0"/>
              <a:t>.</a:t>
            </a:r>
          </a:p>
          <a:p>
            <a:pPr marL="0" indent="0">
              <a:buNone/>
            </a:pPr>
            <a:r>
              <a:rPr lang="en-GB" sz="2400" dirty="0" smtClean="0"/>
              <a:t>Pettit, P., 1997. </a:t>
            </a:r>
            <a:r>
              <a:rPr lang="en-US" sz="2400" i="1" dirty="0" smtClean="0"/>
              <a:t>Republicanism</a:t>
            </a:r>
            <a:r>
              <a:rPr lang="en-US" sz="2400" i="1" dirty="0"/>
              <a:t>: A Theory of Freedom and </a:t>
            </a:r>
            <a:r>
              <a:rPr lang="en-US" sz="2400" i="1" dirty="0" smtClean="0"/>
              <a:t>Government</a:t>
            </a:r>
            <a:r>
              <a:rPr lang="en-US" sz="2400" dirty="0" smtClean="0"/>
              <a:t>. Oxford: Oxford University Press.</a:t>
            </a:r>
            <a:endParaRPr lang="en-GB" sz="2400" dirty="0" smtClean="0"/>
          </a:p>
          <a:p>
            <a:pPr marL="0" indent="0">
              <a:buNone/>
            </a:pPr>
            <a:endParaRPr lang="en-GB" sz="2400"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38402360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pic>
        <p:nvPicPr>
          <p:cNvPr id="7" name="Picture 6" descr="640px-CC_BY-SA_3.0.png">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2090" y="4872592"/>
            <a:ext cx="1807821" cy="638387"/>
          </a:xfrm>
          <a:prstGeom prst="rect">
            <a:avLst/>
          </a:prstGeom>
        </p:spPr>
      </p:pic>
      <p:sp>
        <p:nvSpPr>
          <p:cNvPr id="9" name="Content Placeholder 2">
            <a:extLst>
              <a:ext uri="{FF2B5EF4-FFF2-40B4-BE49-F238E27FC236}">
                <a16:creationId xmlns:a16="http://schemas.microsoft.com/office/drawing/2014/main" id="{B239E2EB-60D9-BB4C-A3A8-5EE58407F4BD}"/>
              </a:ext>
            </a:extLst>
          </p:cNvPr>
          <p:cNvSpPr txBox="1">
            <a:spLocks/>
          </p:cNvSpPr>
          <p:nvPr/>
        </p:nvSpPr>
        <p:spPr>
          <a:xfrm>
            <a:off x="838200" y="2208917"/>
            <a:ext cx="10515600" cy="33085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2400" dirty="0" smtClean="0"/>
              <a:t>This presentation is an Open Educational Resource. </a:t>
            </a:r>
            <a:r>
              <a:rPr lang="en-GB" sz="2400" dirty="0"/>
              <a:t>It </a:t>
            </a:r>
            <a:r>
              <a:rPr lang="en-GB" sz="2400" dirty="0" smtClean="0"/>
              <a:t>was originally </a:t>
            </a:r>
            <a:r>
              <a:rPr lang="en-GB" sz="2400" dirty="0"/>
              <a:t>created for a lifelong learning course (SCQF level 7) at the </a:t>
            </a:r>
            <a:r>
              <a:rPr lang="en-GB" sz="2400" dirty="0" smtClean="0"/>
              <a:t>Centre </a:t>
            </a:r>
            <a:r>
              <a:rPr lang="en-GB" sz="2400" dirty="0"/>
              <a:t>for Open Learning</a:t>
            </a:r>
            <a:r>
              <a:rPr lang="en-GB" sz="2400" dirty="0" smtClean="0"/>
              <a:t>. </a:t>
            </a:r>
            <a:r>
              <a:rPr lang="en-US" sz="2400" dirty="0" smtClean="0"/>
              <a:t>You </a:t>
            </a:r>
            <a:r>
              <a:rPr lang="en-US" sz="2400" dirty="0"/>
              <a:t>are free to use, </a:t>
            </a:r>
            <a:r>
              <a:rPr lang="en-US" sz="2400" dirty="0" smtClean="0"/>
              <a:t>share, </a:t>
            </a:r>
            <a:r>
              <a:rPr lang="en-US" sz="2400" dirty="0"/>
              <a:t>and adapt this work.</a:t>
            </a:r>
            <a:r>
              <a:rPr lang="en-GB" sz="2400" dirty="0"/>
              <a:t> </a:t>
            </a:r>
            <a:r>
              <a:rPr lang="en-US" sz="2400" dirty="0"/>
              <a:t>To view a copy of the license, visit https://</a:t>
            </a:r>
            <a:r>
              <a:rPr lang="en-US" sz="2400" dirty="0" err="1"/>
              <a:t>creativecommons.org</a:t>
            </a:r>
            <a:r>
              <a:rPr lang="en-US" sz="2400" dirty="0"/>
              <a:t>/licenses/by-</a:t>
            </a:r>
            <a:r>
              <a:rPr lang="en-US" sz="2400" dirty="0" err="1"/>
              <a:t>sa</a:t>
            </a:r>
            <a:r>
              <a:rPr lang="en-US" sz="2400" dirty="0"/>
              <a:t>/4.0/</a:t>
            </a:r>
            <a:endParaRPr lang="en-GB" sz="2400" dirty="0"/>
          </a:p>
          <a:p>
            <a:pPr marL="0" indent="0" algn="ctr">
              <a:spcBef>
                <a:spcPts val="600"/>
              </a:spcBef>
              <a:buNone/>
            </a:pPr>
            <a:endParaRPr lang="en-GB" sz="2400" dirty="0" smtClean="0"/>
          </a:p>
          <a:p>
            <a:pPr marL="0" indent="0" algn="ctr">
              <a:spcBef>
                <a:spcPts val="600"/>
              </a:spcBef>
              <a:buNone/>
            </a:pPr>
            <a:r>
              <a:rPr lang="en-GB" sz="2400" dirty="0" smtClean="0"/>
              <a:t>© Max Jaede, University of Edinburgh, 2020, CC BY-SA 4.0</a:t>
            </a:r>
          </a:p>
          <a:p>
            <a:pPr marL="0" indent="0" algn="ctr">
              <a:spcBef>
                <a:spcPts val="600"/>
              </a:spcBef>
              <a:buNone/>
            </a:pPr>
            <a:endParaRPr lang="en-GB" sz="2400" dirty="0"/>
          </a:p>
        </p:txBody>
      </p:sp>
    </p:spTree>
    <p:extLst>
      <p:ext uri="{BB962C8B-B14F-4D97-AF65-F5344CB8AC3E}">
        <p14:creationId xmlns:p14="http://schemas.microsoft.com/office/powerpoint/2010/main" val="22517093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E6F58-A88E-2A40-9A52-E6C3C2039A3D}"/>
              </a:ext>
            </a:extLst>
          </p:cNvPr>
          <p:cNvSpPr>
            <a:spLocks noGrp="1"/>
          </p:cNvSpPr>
          <p:nvPr>
            <p:ph type="ctrTitle"/>
          </p:nvPr>
        </p:nvSpPr>
        <p:spPr>
          <a:xfrm>
            <a:off x="362471" y="532435"/>
            <a:ext cx="8976082" cy="4328932"/>
          </a:xfrm>
        </p:spPr>
        <p:txBody>
          <a:bodyPr>
            <a:noAutofit/>
          </a:bodyPr>
          <a:lstStyle/>
          <a:p>
            <a:pPr algn="l"/>
            <a:r>
              <a:rPr lang="en-US" sz="2400" dirty="0">
                <a:solidFill>
                  <a:schemeClr val="bg1"/>
                </a:solidFill>
              </a:rPr>
              <a:t>Centre for Open Learning</a:t>
            </a:r>
            <a:br>
              <a:rPr lang="en-US" sz="2400" dirty="0">
                <a:solidFill>
                  <a:schemeClr val="bg1"/>
                </a:solidFill>
              </a:rPr>
            </a:br>
            <a:r>
              <a:rPr lang="en-US" sz="2400" dirty="0">
                <a:solidFill>
                  <a:schemeClr val="bg1"/>
                </a:solidFill>
              </a:rPr>
              <a:t>The University of Edinburgh</a:t>
            </a:r>
            <a:br>
              <a:rPr lang="en-US" sz="2400" dirty="0">
                <a:solidFill>
                  <a:schemeClr val="bg1"/>
                </a:solidFill>
              </a:rPr>
            </a:br>
            <a:r>
              <a:rPr lang="en-US" sz="2400" dirty="0">
                <a:solidFill>
                  <a:schemeClr val="bg1"/>
                </a:solidFill>
              </a:rPr>
              <a:t>Paterson’s Land</a:t>
            </a:r>
            <a:br>
              <a:rPr lang="en-US" sz="2400" dirty="0">
                <a:solidFill>
                  <a:schemeClr val="bg1"/>
                </a:solidFill>
              </a:rPr>
            </a:br>
            <a:r>
              <a:rPr lang="en-US" sz="2400" dirty="0">
                <a:solidFill>
                  <a:schemeClr val="bg1"/>
                </a:solidFill>
              </a:rPr>
              <a:t>Holyrood Road</a:t>
            </a:r>
            <a:br>
              <a:rPr lang="en-US" sz="2400" dirty="0">
                <a:solidFill>
                  <a:schemeClr val="bg1"/>
                </a:solidFill>
              </a:rPr>
            </a:br>
            <a:r>
              <a:rPr lang="en-US" sz="2400" dirty="0">
                <a:solidFill>
                  <a:schemeClr val="bg1"/>
                </a:solidFill>
              </a:rPr>
              <a:t>Edinburgh EH8 8AQ</a:t>
            </a:r>
            <a:br>
              <a:rPr lang="en-US" sz="2400" dirty="0">
                <a:solidFill>
                  <a:schemeClr val="bg1"/>
                </a:solidFill>
              </a:rPr>
            </a:br>
            <a:r>
              <a:rPr lang="en-US" sz="2400" dirty="0">
                <a:solidFill>
                  <a:schemeClr val="bg1"/>
                </a:solidFill>
              </a:rPr>
              <a:t/>
            </a:r>
            <a:br>
              <a:rPr lang="en-US" sz="2400" dirty="0">
                <a:solidFill>
                  <a:schemeClr val="bg1"/>
                </a:solidFill>
              </a:rPr>
            </a:br>
            <a:r>
              <a:rPr lang="en-US" sz="2400" dirty="0">
                <a:solidFill>
                  <a:schemeClr val="bg1"/>
                </a:solidFill>
              </a:rPr>
              <a:t>T: 0131 6504400</a:t>
            </a:r>
            <a:br>
              <a:rPr lang="en-US" sz="2400" dirty="0">
                <a:solidFill>
                  <a:schemeClr val="bg1"/>
                </a:solidFill>
              </a:rPr>
            </a:br>
            <a:r>
              <a:rPr lang="en-US" sz="2400" dirty="0">
                <a:solidFill>
                  <a:schemeClr val="bg1"/>
                </a:solidFill>
              </a:rPr>
              <a:t>E: col@ed.ac.uk</a:t>
            </a:r>
            <a:br>
              <a:rPr lang="en-US" sz="2400" dirty="0">
                <a:solidFill>
                  <a:schemeClr val="bg1"/>
                </a:solidFill>
              </a:rPr>
            </a:br>
            <a:r>
              <a:rPr lang="en-US" sz="2400" dirty="0">
                <a:solidFill>
                  <a:schemeClr val="bg1"/>
                </a:solidFill>
              </a:rPr>
              <a:t>W: </a:t>
            </a:r>
            <a:r>
              <a:rPr lang="en-US" sz="2400" dirty="0">
                <a:solidFill>
                  <a:schemeClr val="bg1"/>
                </a:solidFill>
                <a:hlinkClick r:id="rId3"/>
              </a:rPr>
              <a:t>www.ed.ac.uk/open-learning</a:t>
            </a:r>
            <a:r>
              <a:rPr lang="en-US" sz="2400" dirty="0">
                <a:solidFill>
                  <a:schemeClr val="bg1"/>
                </a:solidFill>
              </a:rPr>
              <a:t/>
            </a:r>
            <a:br>
              <a:rPr lang="en-US" sz="2400" dirty="0">
                <a:solidFill>
                  <a:schemeClr val="bg1"/>
                </a:solidFill>
              </a:rPr>
            </a:br>
            <a:r>
              <a:rPr lang="en-US" sz="2400" dirty="0">
                <a:solidFill>
                  <a:schemeClr val="bg1"/>
                </a:solidFill>
              </a:rPr>
              <a:t/>
            </a:r>
            <a:br>
              <a:rPr lang="en-US" sz="2400" dirty="0">
                <a:solidFill>
                  <a:schemeClr val="bg1"/>
                </a:solidFill>
              </a:rPr>
            </a:br>
            <a:r>
              <a:rPr lang="en-US" sz="2400" dirty="0">
                <a:solidFill>
                  <a:schemeClr val="bg1"/>
                </a:solidFill>
              </a:rPr>
              <a:t>Facebook: </a:t>
            </a:r>
            <a:r>
              <a:rPr lang="en-US" sz="2400" dirty="0">
                <a:solidFill>
                  <a:schemeClr val="bg1"/>
                </a:solidFill>
                <a:hlinkClick r:id="rId4"/>
              </a:rPr>
              <a:t>www.facebook.com/uoeshortcourses</a:t>
            </a:r>
            <a:r>
              <a:rPr lang="en-US" sz="2400" dirty="0">
                <a:solidFill>
                  <a:schemeClr val="bg1"/>
                </a:solidFill>
              </a:rPr>
              <a:t/>
            </a:r>
            <a:br>
              <a:rPr lang="en-US" sz="2400" dirty="0">
                <a:solidFill>
                  <a:schemeClr val="bg1"/>
                </a:solidFill>
              </a:rPr>
            </a:br>
            <a:r>
              <a:rPr lang="en-US" sz="2400" dirty="0">
                <a:solidFill>
                  <a:schemeClr val="bg1"/>
                </a:solidFill>
              </a:rPr>
              <a:t>Twitter: </a:t>
            </a:r>
            <a:r>
              <a:rPr lang="en-US" sz="2400" dirty="0">
                <a:solidFill>
                  <a:schemeClr val="bg1"/>
                </a:solidFill>
                <a:hlinkClick r:id="rId5"/>
              </a:rPr>
              <a:t>www.twitter.com/uoeshortcourses</a:t>
            </a:r>
            <a:endParaRPr lang="en-US" sz="2400" dirty="0">
              <a:solidFill>
                <a:schemeClr val="bg1"/>
              </a:solidFill>
            </a:endParaRPr>
          </a:p>
        </p:txBody>
      </p:sp>
      <p:pic>
        <p:nvPicPr>
          <p:cNvPr id="10" name="Content Placeholder 8">
            <a:extLst>
              <a:ext uri="{FF2B5EF4-FFF2-40B4-BE49-F238E27FC236}">
                <a16:creationId xmlns:a16="http://schemas.microsoft.com/office/drawing/2014/main" id="{672B5856-124A-A44F-9FE1-648AA8DCDE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471" y="5266481"/>
            <a:ext cx="5676622" cy="1285273"/>
          </a:xfrm>
          <a:prstGeom prst="rect">
            <a:avLst/>
          </a:prstGeom>
        </p:spPr>
      </p:pic>
    </p:spTree>
    <p:extLst>
      <p:ext uri="{BB962C8B-B14F-4D97-AF65-F5344CB8AC3E}">
        <p14:creationId xmlns:p14="http://schemas.microsoft.com/office/powerpoint/2010/main" val="614603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smtClean="0"/>
              <a:t>Outline of this class</a:t>
            </a:r>
            <a:endParaRPr lang="en-US" dirty="0"/>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6"/>
            <a:ext cx="10515600" cy="4183005"/>
          </a:xfrm>
        </p:spPr>
        <p:txBody>
          <a:bodyPr vert="horz" lIns="91440" tIns="45720" rIns="91440" bIns="45720" rtlCol="0" anchor="t">
            <a:normAutofit/>
          </a:bodyPr>
          <a:lstStyle/>
          <a:p>
            <a:r>
              <a:rPr lang="en-US" dirty="0" smtClean="0"/>
              <a:t>From </a:t>
            </a:r>
            <a:r>
              <a:rPr lang="en-US" dirty="0"/>
              <a:t>the Roman republic to the American </a:t>
            </a:r>
            <a:r>
              <a:rPr lang="en-US" dirty="0" smtClean="0"/>
              <a:t>Revolution</a:t>
            </a:r>
            <a:endParaRPr lang="en-US" dirty="0"/>
          </a:p>
          <a:p>
            <a:r>
              <a:rPr lang="en-US" dirty="0"/>
              <a:t>Republican ideals of citizenship and civic virtue</a:t>
            </a:r>
          </a:p>
          <a:p>
            <a:r>
              <a:rPr lang="en-GB" dirty="0"/>
              <a:t>Republicanism and democracy</a:t>
            </a:r>
          </a:p>
          <a:p>
            <a:r>
              <a:rPr lang="en-US" dirty="0"/>
              <a:t>The </a:t>
            </a:r>
            <a:r>
              <a:rPr lang="en-US" dirty="0" smtClean="0"/>
              <a:t>20</a:t>
            </a:r>
            <a:r>
              <a:rPr lang="en-US" baseline="30000" dirty="0" smtClean="0"/>
              <a:t>th</a:t>
            </a:r>
            <a:r>
              <a:rPr lang="en-US" dirty="0" smtClean="0"/>
              <a:t> century revival </a:t>
            </a:r>
            <a:r>
              <a:rPr lang="en-US" dirty="0"/>
              <a:t>of civic </a:t>
            </a:r>
            <a:r>
              <a:rPr lang="en-US" dirty="0" smtClean="0"/>
              <a:t>republicanism</a:t>
            </a:r>
            <a:endParaRPr lang="en-US"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3025487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76C9C8-40C6-EA48-ACB8-20B35E9A6780}"/>
              </a:ext>
            </a:extLst>
          </p:cNvPr>
          <p:cNvSpPr/>
          <p:nvPr/>
        </p:nvSpPr>
        <p:spPr>
          <a:xfrm>
            <a:off x="-9356" y="0"/>
            <a:ext cx="2268639" cy="6858000"/>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9B4464-F678-C940-8A90-7FDFE40EA4B4}"/>
              </a:ext>
            </a:extLst>
          </p:cNvPr>
          <p:cNvSpPr>
            <a:spLocks noGrp="1"/>
          </p:cNvSpPr>
          <p:nvPr>
            <p:ph type="title"/>
          </p:nvPr>
        </p:nvSpPr>
        <p:spPr>
          <a:xfrm>
            <a:off x="2541802" y="2575666"/>
            <a:ext cx="8811998" cy="1325563"/>
          </a:xfrm>
        </p:spPr>
        <p:txBody>
          <a:bodyPr/>
          <a:lstStyle/>
          <a:p>
            <a:r>
              <a:rPr lang="en-US" dirty="0"/>
              <a:t>From the Roman republic to the American </a:t>
            </a:r>
            <a:r>
              <a:rPr lang="en-US" dirty="0" smtClean="0"/>
              <a:t>Revolution</a:t>
            </a:r>
            <a:endParaRPr lang="en-US" dirty="0"/>
          </a:p>
        </p:txBody>
      </p:sp>
      <p:pic>
        <p:nvPicPr>
          <p:cNvPr id="5" name="Picture 4">
            <a:extLst>
              <a:ext uri="{FF2B5EF4-FFF2-40B4-BE49-F238E27FC236}">
                <a16:creationId xmlns:a16="http://schemas.microsoft.com/office/drawing/2014/main" id="{B4C60DD8-C1FA-2D43-AFE6-7B37B93D7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861" y="153204"/>
            <a:ext cx="1720204" cy="1672421"/>
          </a:xfrm>
          <a:prstGeom prst="rect">
            <a:avLst/>
          </a:prstGeom>
        </p:spPr>
      </p:pic>
    </p:spTree>
    <p:extLst>
      <p:ext uri="{BB962C8B-B14F-4D97-AF65-F5344CB8AC3E}">
        <p14:creationId xmlns:p14="http://schemas.microsoft.com/office/powerpoint/2010/main" val="969729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7845103" y="1476924"/>
            <a:ext cx="3585537" cy="4570494"/>
          </a:xfrm>
          <a:noFill/>
        </p:spPr>
        <p:txBody>
          <a:bodyPr>
            <a:normAutofit/>
          </a:bodyPr>
          <a:lstStyle/>
          <a:p>
            <a:r>
              <a:rPr lang="en-GB" sz="3600" dirty="0" smtClean="0"/>
              <a:t>Ancient Rome</a:t>
            </a:r>
            <a:r>
              <a:rPr lang="en-GB" sz="3600" dirty="0"/>
              <a:t/>
            </a:r>
            <a:br>
              <a:rPr lang="en-GB" sz="3600" dirty="0"/>
            </a:br>
            <a:r>
              <a:rPr lang="en-GB" sz="1600" dirty="0"/>
              <a:t> </a:t>
            </a:r>
            <a:r>
              <a:rPr lang="en-GB" sz="2000" dirty="0"/>
              <a:t/>
            </a:r>
            <a:br>
              <a:rPr lang="en-GB" sz="2000" dirty="0"/>
            </a:br>
            <a:r>
              <a:rPr lang="en-US" sz="1800" dirty="0" smtClean="0"/>
              <a:t>Republican </a:t>
            </a:r>
            <a:r>
              <a:rPr lang="en-US" sz="1800" dirty="0"/>
              <a:t>government was established when the Romans replaced their monarchy with elected magistrates in 509 BC. </a:t>
            </a:r>
            <a:r>
              <a:rPr lang="en-US" sz="1800" dirty="0" smtClean="0"/>
              <a:t>This picture shows a debate in the Roman Senate. The </a:t>
            </a:r>
            <a:r>
              <a:rPr lang="en-US" sz="1800" dirty="0"/>
              <a:t>republic expanded throughout Italy and the Mediterranean, and lasted until 27 </a:t>
            </a:r>
            <a:r>
              <a:rPr lang="en-US" sz="1800" dirty="0" smtClean="0"/>
              <a:t>BC </a:t>
            </a:r>
            <a:r>
              <a:rPr lang="en-US" sz="1800" dirty="0"/>
              <a:t>when the Roman Empire was established.</a:t>
            </a:r>
            <a:endParaRPr lang="en-GB" sz="2000"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
        <p:nvSpPr>
          <p:cNvPr id="10" name="TextBox 9"/>
          <p:cNvSpPr txBox="1"/>
          <p:nvPr/>
        </p:nvSpPr>
        <p:spPr>
          <a:xfrm>
            <a:off x="621790" y="6075097"/>
            <a:ext cx="6277027" cy="461665"/>
          </a:xfrm>
          <a:prstGeom prst="rect">
            <a:avLst/>
          </a:prstGeom>
          <a:noFill/>
        </p:spPr>
        <p:txBody>
          <a:bodyPr wrap="square" rtlCol="0">
            <a:spAutoFit/>
          </a:bodyPr>
          <a:lstStyle/>
          <a:p>
            <a:r>
              <a:rPr lang="en-US" sz="1200" dirty="0"/>
              <a:t>Cicero Denounces </a:t>
            </a:r>
            <a:r>
              <a:rPr lang="en-US" sz="1200" dirty="0" err="1"/>
              <a:t>Catiline</a:t>
            </a:r>
            <a:r>
              <a:rPr lang="en-GB" sz="1200" dirty="0">
                <a:latin typeface="Calibri"/>
                <a:cs typeface="Calibri"/>
              </a:rPr>
              <a:t>, Fresco in </a:t>
            </a:r>
            <a:r>
              <a:rPr lang="it-IT" sz="1200" dirty="0"/>
              <a:t>Maccari Hall, Rome, by Cesare Maccari, </a:t>
            </a:r>
            <a:r>
              <a:rPr lang="en-GB" sz="1200" dirty="0">
                <a:latin typeface="Calibri"/>
                <a:cs typeface="Calibri"/>
              </a:rPr>
              <a:t>image in the public domain, </a:t>
            </a:r>
            <a:r>
              <a:rPr lang="it-IT" sz="1200" dirty="0" err="1">
                <a:cs typeface="Calibri"/>
              </a:rPr>
              <a:t>https</a:t>
            </a:r>
            <a:r>
              <a:rPr lang="it-IT" sz="1200" dirty="0">
                <a:cs typeface="Calibri"/>
              </a:rPr>
              <a:t>://</a:t>
            </a:r>
            <a:r>
              <a:rPr lang="it-IT" sz="1200" dirty="0" err="1">
                <a:cs typeface="Calibri"/>
              </a:rPr>
              <a:t>commons.wikimedia.org</a:t>
            </a:r>
            <a:r>
              <a:rPr lang="it-IT" sz="1200" dirty="0">
                <a:cs typeface="Calibri"/>
              </a:rPr>
              <a:t>/</a:t>
            </a:r>
            <a:r>
              <a:rPr lang="it-IT" sz="1200" dirty="0" err="1">
                <a:cs typeface="Calibri"/>
              </a:rPr>
              <a:t>wiki</a:t>
            </a:r>
            <a:r>
              <a:rPr lang="it-IT" sz="1200" dirty="0">
                <a:cs typeface="Calibri"/>
              </a:rPr>
              <a:t>/</a:t>
            </a:r>
            <a:r>
              <a:rPr lang="it-IT" sz="1200" dirty="0" err="1">
                <a:cs typeface="Calibri"/>
              </a:rPr>
              <a:t>File:Maccari-Cicero.jpg</a:t>
            </a:r>
            <a:endParaRPr lang="en-GB" sz="1200" dirty="0">
              <a:latin typeface="Calibri"/>
              <a:cs typeface="Calibri"/>
            </a:endParaRPr>
          </a:p>
        </p:txBody>
      </p:sp>
      <p:pic>
        <p:nvPicPr>
          <p:cNvPr id="11" name="Picture 10" descr="Maccari-Cicero.jpg"/>
          <p:cNvPicPr>
            <a:picLocks noChangeAspect="1"/>
          </p:cNvPicPr>
          <p:nvPr/>
        </p:nvPicPr>
        <p:blipFill rotWithShape="1">
          <a:blip r:embed="rId3">
            <a:extLst>
              <a:ext uri="{28A0092B-C50C-407E-A947-70E740481C1C}">
                <a14:useLocalDpi xmlns:a14="http://schemas.microsoft.com/office/drawing/2010/main" val="0"/>
              </a:ext>
            </a:extLst>
          </a:blip>
          <a:srcRect l="2136" r="7694"/>
          <a:stretch/>
        </p:blipFill>
        <p:spPr>
          <a:xfrm>
            <a:off x="725980" y="1476924"/>
            <a:ext cx="6607657" cy="4570494"/>
          </a:xfrm>
          <a:prstGeom prst="rect">
            <a:avLst/>
          </a:prstGeom>
        </p:spPr>
      </p:pic>
    </p:spTree>
    <p:extLst>
      <p:ext uri="{BB962C8B-B14F-4D97-AF65-F5344CB8AC3E}">
        <p14:creationId xmlns:p14="http://schemas.microsoft.com/office/powerpoint/2010/main" val="1904455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i="1" dirty="0"/>
              <a:t>Res publica</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a:t>The word ‘republic’ comes from the Latin </a:t>
            </a:r>
            <a:r>
              <a:rPr lang="en-GB" i="1" dirty="0"/>
              <a:t>res publica</a:t>
            </a:r>
            <a:r>
              <a:rPr lang="en-GB" dirty="0"/>
              <a:t>, which literally means </a:t>
            </a:r>
            <a:r>
              <a:rPr lang="en-GB" dirty="0" smtClean="0"/>
              <a:t>‘a </a:t>
            </a:r>
            <a:r>
              <a:rPr lang="en-GB" dirty="0"/>
              <a:t>public </a:t>
            </a:r>
            <a:r>
              <a:rPr lang="en-GB" dirty="0" smtClean="0"/>
              <a:t>thing’ </a:t>
            </a:r>
            <a:r>
              <a:rPr lang="en-GB" dirty="0"/>
              <a:t>and can be translated as matters of common concern or government for the common good</a:t>
            </a:r>
          </a:p>
          <a:p>
            <a:r>
              <a:rPr lang="en-GB" dirty="0"/>
              <a:t>The liberty and power of </a:t>
            </a:r>
            <a:r>
              <a:rPr lang="en-GB" b="1" dirty="0"/>
              <a:t>the Roman republic </a:t>
            </a:r>
            <a:r>
              <a:rPr lang="en-GB" dirty="0"/>
              <a:t>provided a model for later republicans, who were critical of the instability and civil strife of Greek democracies</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1577099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Classical republicanism</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a:t>‘Classical republicanism’ </a:t>
            </a:r>
            <a:r>
              <a:rPr lang="en-GB" dirty="0" smtClean="0"/>
              <a:t>is a </a:t>
            </a:r>
            <a:r>
              <a:rPr lang="en-GB" dirty="0"/>
              <a:t>tradition of republican ideas and practices which drew on </a:t>
            </a:r>
            <a:r>
              <a:rPr lang="en-GB" b="1" dirty="0"/>
              <a:t>the model of Rome</a:t>
            </a:r>
            <a:r>
              <a:rPr lang="en-GB" dirty="0"/>
              <a:t> and developed from the middle ages in Italy, and in the 17</a:t>
            </a:r>
            <a:r>
              <a:rPr lang="en-GB" baseline="30000" dirty="0"/>
              <a:t>th</a:t>
            </a:r>
            <a:r>
              <a:rPr lang="en-GB" dirty="0"/>
              <a:t> and 18</a:t>
            </a:r>
            <a:r>
              <a:rPr lang="en-GB" baseline="30000" dirty="0"/>
              <a:t>th</a:t>
            </a:r>
            <a:r>
              <a:rPr lang="en-GB" dirty="0"/>
              <a:t> centuries in other countries such as Britain and </a:t>
            </a:r>
            <a:r>
              <a:rPr lang="en-GB" dirty="0" smtClean="0"/>
              <a:t>the USA</a:t>
            </a:r>
            <a:endParaRPr lang="en-GB" dirty="0"/>
          </a:p>
          <a:p>
            <a:r>
              <a:rPr lang="en-GB" dirty="0"/>
              <a:t>Cicero, the R</a:t>
            </a:r>
            <a:r>
              <a:rPr lang="en-US" dirty="0"/>
              <a:t>o</a:t>
            </a:r>
            <a:r>
              <a:rPr lang="en-GB" dirty="0"/>
              <a:t>man statesman and writer </a:t>
            </a:r>
            <a:r>
              <a:rPr lang="cy-GB" dirty="0"/>
              <a:t>(106-43 BC), </a:t>
            </a:r>
            <a:r>
              <a:rPr lang="en-GB" dirty="0"/>
              <a:t>and Roman historians such as Sallust (86-c.35 BC) were the main sources of later republican thinkers</a:t>
            </a:r>
          </a:p>
          <a:p>
            <a:r>
              <a:rPr lang="en-GB" dirty="0"/>
              <a:t>Republicans also drew on some ancient Greek ideas, e.g. Aristotle’s concept of a ‘mixed constitution’</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4104507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normAutofit/>
          </a:bodyPr>
          <a:lstStyle/>
          <a:p>
            <a:r>
              <a:rPr lang="en-US" dirty="0"/>
              <a:t>Cicero on the republic</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8" y="92115"/>
            <a:ext cx="3940616" cy="892215"/>
          </a:xfrm>
          <a:prstGeom prst="rect">
            <a:avLst/>
          </a:prstGeom>
        </p:spPr>
      </p:pic>
      <p:sp>
        <p:nvSpPr>
          <p:cNvPr id="7"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42019" y="2222726"/>
            <a:ext cx="10511782" cy="2570023"/>
          </a:xfrm>
          <a:solidFill>
            <a:schemeClr val="bg1">
              <a:lumMod val="85000"/>
            </a:schemeClr>
          </a:solidFill>
        </p:spPr>
        <p:txBody>
          <a:bodyPr anchor="t">
            <a:normAutofit/>
          </a:bodyPr>
          <a:lstStyle/>
          <a:p>
            <a:pPr marL="0" indent="0">
              <a:buNone/>
            </a:pPr>
            <a:r>
              <a:rPr lang="en-GB" dirty="0">
                <a:solidFill>
                  <a:srgbClr val="000000"/>
                </a:solidFill>
              </a:rPr>
              <a:t>‘</a:t>
            </a:r>
            <a:r>
              <a:rPr lang="en-US" dirty="0">
                <a:solidFill>
                  <a:srgbClr val="000000"/>
                </a:solidFill>
              </a:rPr>
              <a:t>A commonwealth [</a:t>
            </a:r>
            <a:r>
              <a:rPr lang="fr-FR" i="1" dirty="0" err="1"/>
              <a:t>res</a:t>
            </a:r>
            <a:r>
              <a:rPr lang="fr-FR" i="1" dirty="0"/>
              <a:t> </a:t>
            </a:r>
            <a:r>
              <a:rPr lang="fr-FR" i="1" dirty="0" err="1"/>
              <a:t>publica</a:t>
            </a:r>
            <a:r>
              <a:rPr lang="en-US" dirty="0">
                <a:solidFill>
                  <a:srgbClr val="000000"/>
                </a:solidFill>
              </a:rPr>
              <a:t>] is the property of a people [</a:t>
            </a:r>
            <a:r>
              <a:rPr lang="fr-FR" i="1" dirty="0" err="1"/>
              <a:t>res</a:t>
            </a:r>
            <a:r>
              <a:rPr lang="fr-FR" i="1" dirty="0"/>
              <a:t> populi</a:t>
            </a:r>
            <a:r>
              <a:rPr lang="en-US" dirty="0">
                <a:solidFill>
                  <a:srgbClr val="000000"/>
                </a:solidFill>
              </a:rPr>
              <a:t>]. But a people is not any collection of human beings brought together in any sort of way, but </a:t>
            </a:r>
            <a:r>
              <a:rPr lang="en-US" b="1" dirty="0">
                <a:solidFill>
                  <a:srgbClr val="000000"/>
                </a:solidFill>
              </a:rPr>
              <a:t>an assemblage of people</a:t>
            </a:r>
            <a:r>
              <a:rPr lang="en-US" dirty="0">
                <a:solidFill>
                  <a:srgbClr val="000000"/>
                </a:solidFill>
              </a:rPr>
              <a:t> in large numbers associated </a:t>
            </a:r>
            <a:r>
              <a:rPr lang="en-US" b="1" dirty="0">
                <a:solidFill>
                  <a:srgbClr val="000000"/>
                </a:solidFill>
              </a:rPr>
              <a:t>in an agreement with respect to justice and a partnership for the common good</a:t>
            </a:r>
            <a:r>
              <a:rPr lang="en-US" dirty="0">
                <a:solidFill>
                  <a:srgbClr val="000000"/>
                </a:solidFill>
              </a:rPr>
              <a:t>.’</a:t>
            </a:r>
          </a:p>
          <a:p>
            <a:pPr marL="0" indent="0" algn="r">
              <a:buNone/>
            </a:pPr>
            <a:r>
              <a:rPr lang="en-GB" sz="2400" dirty="0">
                <a:solidFill>
                  <a:srgbClr val="000000"/>
                </a:solidFill>
              </a:rPr>
              <a:t>Cicero, </a:t>
            </a:r>
            <a:r>
              <a:rPr lang="en-GB" sz="2400" i="1" dirty="0">
                <a:solidFill>
                  <a:srgbClr val="000000"/>
                </a:solidFill>
              </a:rPr>
              <a:t>De re publica </a:t>
            </a:r>
            <a:r>
              <a:rPr lang="en-GB" sz="2400" dirty="0">
                <a:solidFill>
                  <a:srgbClr val="000000"/>
                </a:solidFill>
              </a:rPr>
              <a:t>(Book 1.</a:t>
            </a:r>
            <a:r>
              <a:rPr lang="fr-FR" sz="2400" dirty="0"/>
              <a:t>25, 39)</a:t>
            </a:r>
            <a:endParaRPr lang="en-GB" sz="2400" dirty="0">
              <a:solidFill>
                <a:srgbClr val="000000"/>
              </a:solidFill>
            </a:endParaRPr>
          </a:p>
        </p:txBody>
      </p:sp>
    </p:spTree>
    <p:extLst>
      <p:ext uri="{BB962C8B-B14F-4D97-AF65-F5344CB8AC3E}">
        <p14:creationId xmlns:p14="http://schemas.microsoft.com/office/powerpoint/2010/main" val="30732546"/>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EFFFF"/>
      </a:hlink>
      <a:folHlink>
        <a:srgbClr val="FEFF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74F06BD57ADF4D8A82C26B68AEB0D3" ma:contentTypeVersion="2" ma:contentTypeDescription="Create a new document." ma:contentTypeScope="" ma:versionID="29dddb068a1c07f0dccf54e963ae256f">
  <xsd:schema xmlns:xsd="http://www.w3.org/2001/XMLSchema" xmlns:xs="http://www.w3.org/2001/XMLSchema" xmlns:p="http://schemas.microsoft.com/office/2006/metadata/properties" xmlns:ns2="ccfcce87-18cc-4caf-a49f-00718ddbc375" targetNamespace="http://schemas.microsoft.com/office/2006/metadata/properties" ma:root="true" ma:fieldsID="8d03ff64236622e7e66df57f73a975a4" ns2:_="">
    <xsd:import namespace="ccfcce87-18cc-4caf-a49f-00718ddbc37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fcce87-18cc-4caf-a49f-00718ddbc3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FE1357-0488-4988-AF60-FC6C892BA6E6}">
  <ds:schemaRefs>
    <ds:schemaRef ds:uri="http://schemas.microsoft.com/sharepoint/v3/contenttype/forms"/>
  </ds:schemaRefs>
</ds:datastoreItem>
</file>

<file path=customXml/itemProps2.xml><?xml version="1.0" encoding="utf-8"?>
<ds:datastoreItem xmlns:ds="http://schemas.openxmlformats.org/officeDocument/2006/customXml" ds:itemID="{140B1949-55D7-419A-B7E9-7A85CE9EE6A4}">
  <ds:schemaRefs>
    <ds:schemaRef ds:uri="http://www.w3.org/XML/1998/namespace"/>
    <ds:schemaRef ds:uri="http://schemas.microsoft.com/office/2006/documentManagement/types"/>
    <ds:schemaRef ds:uri="http://purl.org/dc/elements/1.1/"/>
    <ds:schemaRef ds:uri="ccfcce87-18cc-4caf-a49f-00718ddbc375"/>
    <ds:schemaRef ds:uri="http://schemas.openxmlformats.org/package/2006/metadata/core-properties"/>
    <ds:schemaRef ds:uri="http://purl.org/dc/term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A5BF1F8B-F238-4564-A144-3C3629BD39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fcce87-18cc-4caf-a49f-00718ddbc3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2707</TotalTime>
  <Words>2161</Words>
  <Application>Microsoft Office PowerPoint</Application>
  <PresentationFormat>Widescreen</PresentationFormat>
  <Paragraphs>122</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Mangal</vt:lpstr>
      <vt:lpstr>Office Theme</vt:lpstr>
      <vt:lpstr>Democracy in Theory and Practice</vt:lpstr>
      <vt:lpstr>Recap of last week</vt:lpstr>
      <vt:lpstr>Different meanings of ‘republicanism’</vt:lpstr>
      <vt:lpstr>Outline of this class</vt:lpstr>
      <vt:lpstr>From the Roman republic to the American Revolution</vt:lpstr>
      <vt:lpstr>Ancient Rome   Republican government was established when the Romans replaced their monarchy with elected magistrates in 509 BC. This picture shows a debate in the Roman Senate. The republic expanded throughout Italy and the Mediterranean, and lasted until 27 BC when the Roman Empire was established.</vt:lpstr>
      <vt:lpstr>Res publica</vt:lpstr>
      <vt:lpstr>Classical republicanism</vt:lpstr>
      <vt:lpstr>Cicero on the republic</vt:lpstr>
      <vt:lpstr>Italian city-republics</vt:lpstr>
      <vt:lpstr>Anglo-American republicanism</vt:lpstr>
      <vt:lpstr>The American Revolution   Classical republican ideas gained prominence during the American war for independence between 1765 and 1783, resulting in the independence of the thirteen founding states. One of the key events was the protest against the British Tea Act in 1773.</vt:lpstr>
      <vt:lpstr>Republicanism and liberalism</vt:lpstr>
      <vt:lpstr>Republican ideals of citizenship and civic virtue</vt:lpstr>
      <vt:lpstr>The concept of civic virtue</vt:lpstr>
      <vt:lpstr>Citizen participation and the good life</vt:lpstr>
      <vt:lpstr>Civic virtue and corruption</vt:lpstr>
      <vt:lpstr>Republicanism and democracy</vt:lpstr>
      <vt:lpstr>Nobles and plebs</vt:lpstr>
      <vt:lpstr>Restrictions of citizenship</vt:lpstr>
      <vt:lpstr>Wollstonecraft on women’s rights</vt:lpstr>
      <vt:lpstr>The will of the people</vt:lpstr>
      <vt:lpstr>Rousseau on sovereignty</vt:lpstr>
      <vt:lpstr>Militarism</vt:lpstr>
      <vt:lpstr>The 20th century revival of civic republicanism</vt:lpstr>
      <vt:lpstr>Civic republicanism today</vt:lpstr>
      <vt:lpstr>Freedom as non-domination</vt:lpstr>
      <vt:lpstr>Pettit on non-domination</vt:lpstr>
      <vt:lpstr>Non-domination and social inequalities</vt:lpstr>
      <vt:lpstr>Summary and discussion</vt:lpstr>
      <vt:lpstr>Summary</vt:lpstr>
      <vt:lpstr>Discussion questions</vt:lpstr>
      <vt:lpstr>Reference list</vt:lpstr>
      <vt:lpstr>PowerPoint Presentation</vt:lpstr>
      <vt:lpstr>Centre for Open Learning The University of Edinburgh Paterson’s Land Holyrood Road Edinburgh EH8 8AQ  T: 0131 6504400 E: col@ed.ac.uk W: www.ed.ac.uk/open-learning  Facebook: www.facebook.com/uoeshortcourses Twitter: www.twitter.com/uoeshortcourses</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HOY Jenny</dc:creator>
  <cp:lastModifiedBy>JAEDE Max</cp:lastModifiedBy>
  <cp:revision>2004</cp:revision>
  <dcterms:created xsi:type="dcterms:W3CDTF">2017-12-12T15:18:38Z</dcterms:created>
  <dcterms:modified xsi:type="dcterms:W3CDTF">2020-02-18T13:30:59Z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0x010100CA74F06BD57ADF4D8A82C26B68AEB0D3</vt:lpwstr>
  </property>
</Properties>
</file>