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84" r:id="rId6"/>
    <p:sldId id="283" r:id="rId7"/>
    <p:sldId id="341" r:id="rId8"/>
    <p:sldId id="342" r:id="rId9"/>
    <p:sldId id="354" r:id="rId10"/>
    <p:sldId id="318" r:id="rId11"/>
    <p:sldId id="343" r:id="rId12"/>
    <p:sldId id="353" r:id="rId13"/>
    <p:sldId id="344" r:id="rId14"/>
    <p:sldId id="345" r:id="rId15"/>
    <p:sldId id="366" r:id="rId16"/>
    <p:sldId id="355" r:id="rId17"/>
    <p:sldId id="359" r:id="rId18"/>
    <p:sldId id="356" r:id="rId19"/>
    <p:sldId id="367" r:id="rId20"/>
    <p:sldId id="357" r:id="rId21"/>
    <p:sldId id="358" r:id="rId22"/>
    <p:sldId id="346" r:id="rId23"/>
    <p:sldId id="347" r:id="rId24"/>
    <p:sldId id="360" r:id="rId25"/>
    <p:sldId id="361" r:id="rId26"/>
    <p:sldId id="362" r:id="rId27"/>
    <p:sldId id="363" r:id="rId28"/>
    <p:sldId id="365" r:id="rId29"/>
    <p:sldId id="348" r:id="rId30"/>
    <p:sldId id="349" r:id="rId31"/>
    <p:sldId id="352" r:id="rId32"/>
    <p:sldId id="351" r:id="rId33"/>
    <p:sldId id="340" r:id="rId34"/>
    <p:sldId id="312" r:id="rId35"/>
    <p:sldId id="313" r:id="rId36"/>
    <p:sldId id="368" r:id="rId37"/>
    <p:sldId id="370" r:id="rId38"/>
    <p:sldId id="2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CBF"/>
    <a:srgbClr val="477A7B"/>
    <a:srgbClr val="4083A8"/>
    <a:srgbClr val="67B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DE Maximillian" userId="S::v1mjaede@ed.ac.uk::3fd7093e-6ba0-4bf6-a512-1221e326adc1" providerId="AD" clId="Web-{C0DFE0B0-FF25-AF06-4585-57837E084856}"/>
    <pc:docChg chg="modSld">
      <pc:chgData name="JAEDE Maximillian" userId="S::v1mjaede@ed.ac.uk::3fd7093e-6ba0-4bf6-a512-1221e326adc1" providerId="AD" clId="Web-{C0DFE0B0-FF25-AF06-4585-57837E084856}" dt="2019-03-08T19:00:25.699" v="11" actId="20577"/>
      <pc:docMkLst>
        <pc:docMk/>
      </pc:docMkLst>
      <pc:sldChg chg="modSp">
        <pc:chgData name="JAEDE Maximillian" userId="S::v1mjaede@ed.ac.uk::3fd7093e-6ba0-4bf6-a512-1221e326adc1" providerId="AD" clId="Web-{C0DFE0B0-FF25-AF06-4585-57837E084856}" dt="2019-03-08T19:00:24.996" v="9" actId="20577"/>
        <pc:sldMkLst>
          <pc:docMk/>
          <pc:sldMk cId="1336598919" sldId="312"/>
        </pc:sldMkLst>
        <pc:spChg chg="mod">
          <ac:chgData name="JAEDE Maximillian" userId="S::v1mjaede@ed.ac.uk::3fd7093e-6ba0-4bf6-a512-1221e326adc1" providerId="AD" clId="Web-{C0DFE0B0-FF25-AF06-4585-57837E084856}" dt="2019-03-08T19:00:24.996" v="9" actId="20577"/>
          <ac:spMkLst>
            <pc:docMk/>
            <pc:sldMk cId="1336598919" sldId="312"/>
            <ac:spMk id="3" creationId="{B239E2EB-60D9-BB4C-A3A8-5EE58407F4BD}"/>
          </ac:spMkLst>
        </pc:spChg>
      </pc:sldChg>
    </pc:docChg>
  </pc:docChgLst>
  <pc:docChgLst>
    <pc:chgData name="JAEDE Maximillian" userId="S::v1mjaede@ed.ac.uk::3fd7093e-6ba0-4bf6-a512-1221e326adc1" providerId="AD" clId="Web-{6B7FEB19-EC88-0E73-AF7F-A20E956887A2}"/>
    <pc:docChg chg="modSld">
      <pc:chgData name="JAEDE Maximillian" userId="S::v1mjaede@ed.ac.uk::3fd7093e-6ba0-4bf6-a512-1221e326adc1" providerId="AD" clId="Web-{6B7FEB19-EC88-0E73-AF7F-A20E956887A2}" dt="2019-05-08T14:42:28.944" v="4" actId="1076"/>
      <pc:docMkLst>
        <pc:docMk/>
      </pc:docMkLst>
      <pc:sldChg chg="modSp">
        <pc:chgData name="JAEDE Maximillian" userId="S::v1mjaede@ed.ac.uk::3fd7093e-6ba0-4bf6-a512-1221e326adc1" providerId="AD" clId="Web-{6B7FEB19-EC88-0E73-AF7F-A20E956887A2}" dt="2019-05-08T14:42:28.944" v="4" actId="1076"/>
        <pc:sldMkLst>
          <pc:docMk/>
          <pc:sldMk cId="1442831502" sldId="316"/>
        </pc:sldMkLst>
        <pc:spChg chg="mod">
          <ac:chgData name="JAEDE Maximillian" userId="S::v1mjaede@ed.ac.uk::3fd7093e-6ba0-4bf6-a512-1221e326adc1" providerId="AD" clId="Web-{6B7FEB19-EC88-0E73-AF7F-A20E956887A2}" dt="2019-05-08T14:42:28.944" v="4" actId="1076"/>
          <ac:spMkLst>
            <pc:docMk/>
            <pc:sldMk cId="1442831502" sldId="31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3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4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9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3144-3E01-4823-A88C-9FE6B0EC82D9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1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open-learn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twitter.com/uoeshortcourses" TargetMode="External"/><Relationship Id="rId4" Type="http://schemas.openxmlformats.org/officeDocument/2006/relationships/hyperlink" Target="http://www.facebook.com/uoeshortcours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7154EE02-B9FD-E647-A8CC-3F03496DB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1" y="5664611"/>
            <a:ext cx="3918216" cy="8871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4FC342-7715-834E-9B3E-6AB10742D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Democracy in Theory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Practice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6B1C9DB-C3D1-9F46-8B5F-091A58585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2. Classic Models: Athenian 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3551" y="5991689"/>
            <a:ext cx="317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Dr Max Jaede, 2020</a:t>
            </a:r>
          </a:p>
        </p:txBody>
      </p:sp>
    </p:spTree>
    <p:extLst>
      <p:ext uri="{BB962C8B-B14F-4D97-AF65-F5344CB8AC3E}">
        <p14:creationId xmlns:p14="http://schemas.microsoft.com/office/powerpoint/2010/main" val="3055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GB" dirty="0"/>
              <a:t>Institutions of Athenian democracy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The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cy-GB" dirty="0"/>
              <a:t>The Assembly was the </a:t>
            </a:r>
            <a:r>
              <a:rPr lang="cy-GB" b="1" dirty="0"/>
              <a:t>main lawmaking body </a:t>
            </a:r>
            <a:r>
              <a:rPr lang="cy-GB" dirty="0"/>
              <a:t>and also decided on finance, taxation, foreign affairs, etc.</a:t>
            </a:r>
          </a:p>
          <a:p>
            <a:r>
              <a:rPr lang="cy-GB" dirty="0"/>
              <a:t>It met at least 40 times a year</a:t>
            </a:r>
          </a:p>
          <a:p>
            <a:r>
              <a:rPr lang="cy-GB" dirty="0"/>
              <a:t>All ca. 30,000 male citizens over 20 had the </a:t>
            </a:r>
            <a:r>
              <a:rPr lang="cy-GB" b="1" dirty="0"/>
              <a:t>right to attend, speak and vote </a:t>
            </a:r>
            <a:r>
              <a:rPr lang="cy-GB" dirty="0"/>
              <a:t>at the Assembly</a:t>
            </a:r>
          </a:p>
          <a:p>
            <a:r>
              <a:rPr lang="cy-GB" dirty="0"/>
              <a:t>Many citizens did not attend the Assembly most of the time, and at least intially, the meeting place could only accommodate around 6,000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79" y="1310466"/>
            <a:ext cx="2916376" cy="4890611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The Pnyx</a:t>
            </a:r>
            <a:br>
              <a:rPr lang="en-GB" sz="3600" dirty="0"/>
            </a:br>
            <a:r>
              <a:rPr lang="en-GB" sz="1600" dirty="0"/>
              <a:t> </a:t>
            </a:r>
            <a:br>
              <a:rPr lang="en-GB" sz="2000" dirty="0"/>
            </a:br>
            <a:r>
              <a:rPr lang="en-GB" sz="1800" dirty="0"/>
              <a:t>The Assembly's meeting place was located on a hill southwest of the Acropolis (in the background to the left). Citizens sat or stood on the hillside facing a speaker’s platform (on the right behind the fence).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44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The </a:t>
            </a:r>
            <a:r>
              <a:rPr lang="es-ES_tradnl" sz="1200" dirty="0" err="1"/>
              <a:t>Pnyx</a:t>
            </a:r>
            <a:r>
              <a:rPr lang="en-GB" sz="1200" dirty="0">
                <a:latin typeface="Calibri"/>
                <a:cs typeface="Calibri"/>
              </a:rPr>
              <a:t>, Athens, by M</a:t>
            </a:r>
            <a:r>
              <a:rPr lang="en-GB" sz="1200" dirty="0">
                <a:cs typeface="Calibri"/>
              </a:rPr>
              <a:t>. McIntyre, 2006, CC BY-NC-SA 2.0, </a:t>
            </a:r>
            <a:r>
              <a:rPr lang="pl-PL" sz="1200" dirty="0">
                <a:cs typeface="Calibri"/>
              </a:rPr>
              <a:t>https://www.flickr.com/photos/maccy/206745526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14" y="1287261"/>
            <a:ext cx="7344382" cy="49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Election, sortition and rotation of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In addition to attending the Assembly, many citizens held multiple political offices over their lifetime</a:t>
            </a:r>
          </a:p>
          <a:p>
            <a:r>
              <a:rPr lang="en-GB" dirty="0"/>
              <a:t>A variety of methods were used to prevent abuses of power:</a:t>
            </a:r>
          </a:p>
          <a:p>
            <a:pPr lvl="1"/>
            <a:r>
              <a:rPr lang="en-GB" sz="2800" b="1" dirty="0"/>
              <a:t>Rotation of offices </a:t>
            </a:r>
            <a:r>
              <a:rPr lang="mr-IN" sz="2800" dirty="0"/>
              <a:t>–</a:t>
            </a:r>
            <a:r>
              <a:rPr lang="en-GB" sz="2800" dirty="0"/>
              <a:t> nearly all officials only served for a period of one year and could not be re-selected</a:t>
            </a:r>
          </a:p>
          <a:p>
            <a:pPr lvl="1"/>
            <a:r>
              <a:rPr lang="en-GB" sz="2800" b="1" dirty="0"/>
              <a:t>Election</a:t>
            </a:r>
            <a:r>
              <a:rPr lang="en-GB" sz="2800" dirty="0"/>
              <a:t> of some officials, but </a:t>
            </a:r>
            <a:r>
              <a:rPr lang="en-GB" sz="2800" b="1" dirty="0"/>
              <a:t>sortition</a:t>
            </a:r>
            <a:br>
              <a:rPr lang="en-GB" sz="2800" dirty="0"/>
            </a:br>
            <a:r>
              <a:rPr lang="en-GB" sz="2800" dirty="0"/>
              <a:t>(= selection by lot) was more commonly</a:t>
            </a:r>
            <a:br>
              <a:rPr lang="en-GB" sz="2800" dirty="0"/>
            </a:br>
            <a:r>
              <a:rPr lang="en-GB" sz="2800" dirty="0"/>
              <a:t>used because elections favour the rich</a:t>
            </a:r>
            <a:br>
              <a:rPr lang="en-GB" sz="2800" dirty="0"/>
            </a:br>
            <a:r>
              <a:rPr lang="en-GB" sz="2800" dirty="0"/>
              <a:t>and the most 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994" y="4179376"/>
            <a:ext cx="3591710" cy="1959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4000" tIns="93600" rIns="144000" bIns="140400" rtlCol="0" anchor="ctr">
            <a:spAutoFit/>
          </a:bodyPr>
          <a:lstStyle/>
          <a:p>
            <a:r>
              <a:rPr lang="en-GB" sz="2800" dirty="0"/>
              <a:t>Have you served on a jury? If so, do you know how you were selected?</a:t>
            </a:r>
          </a:p>
        </p:txBody>
      </p:sp>
    </p:spTree>
    <p:extLst>
      <p:ext uri="{BB962C8B-B14F-4D97-AF65-F5344CB8AC3E}">
        <p14:creationId xmlns:p14="http://schemas.microsoft.com/office/powerpoint/2010/main" val="264041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79" y="1310466"/>
            <a:ext cx="2916376" cy="4890611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Sortition in practice</a:t>
            </a:r>
            <a:br>
              <a:rPr lang="en-GB" sz="3600" dirty="0"/>
            </a:br>
            <a:r>
              <a:rPr lang="en-GB" sz="1600" dirty="0"/>
              <a:t> </a:t>
            </a:r>
            <a:br>
              <a:rPr lang="en-GB" sz="2000" dirty="0"/>
            </a:br>
            <a:r>
              <a:rPr lang="en-US" sz="1800" dirty="0"/>
              <a:t>The picture shows one of the devices used for jury selection. Bronze identification tickets were inserted into the slots to indicate eligible jurors. By a random process, a whole row would be accepted or rejected for jury service on the day.</a:t>
            </a:r>
            <a:br>
              <a:rPr lang="en-GB" sz="1800" dirty="0"/>
            </a:b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44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/>
              <a:t>Kleroterion</a:t>
            </a:r>
            <a:r>
              <a:rPr lang="es-ES_tradnl" sz="1200" dirty="0"/>
              <a:t>, </a:t>
            </a:r>
            <a:r>
              <a:rPr lang="pt-BR" sz="1200" dirty="0" err="1"/>
              <a:t>Ancient</a:t>
            </a:r>
            <a:r>
              <a:rPr lang="pt-BR" sz="1200" dirty="0"/>
              <a:t> Agora </a:t>
            </a:r>
            <a:r>
              <a:rPr lang="pt-BR" sz="1200" dirty="0" err="1"/>
              <a:t>Museum</a:t>
            </a:r>
            <a:r>
              <a:rPr lang="pt-BR" sz="1200" dirty="0"/>
              <a:t> A</a:t>
            </a:r>
            <a:r>
              <a:rPr lang="en-US" sz="1200" dirty="0"/>
              <a:t>t</a:t>
            </a:r>
            <a:r>
              <a:rPr lang="pt-BR" sz="1200" dirty="0" err="1"/>
              <a:t>hens</a:t>
            </a:r>
            <a:r>
              <a:rPr lang="en-GB" sz="1200" dirty="0">
                <a:latin typeface="Calibri"/>
                <a:cs typeface="Calibri"/>
              </a:rPr>
              <a:t>, 2005, </a:t>
            </a:r>
            <a:r>
              <a:rPr lang="mr-IN" sz="1200" dirty="0">
                <a:latin typeface="Calibri"/>
                <a:cs typeface="Calibri"/>
              </a:rPr>
              <a:t>CC BY-SA 2.5</a:t>
            </a:r>
            <a:r>
              <a:rPr lang="en-GB" sz="1200" dirty="0">
                <a:latin typeface="Calibri"/>
                <a:cs typeface="Calibri"/>
              </a:rPr>
              <a:t>, </a:t>
            </a:r>
            <a:r>
              <a:rPr lang="pl-PL" sz="1200" dirty="0">
                <a:cs typeface="Calibri"/>
              </a:rPr>
              <a:t>https://commons.wikimedia.org/wiki/</a:t>
            </a:r>
            <a:br>
              <a:rPr lang="en-GB" sz="1200" dirty="0">
                <a:cs typeface="Calibri"/>
              </a:rPr>
            </a:br>
            <a:r>
              <a:rPr lang="pl-PL" sz="1200" dirty="0">
                <a:cs typeface="Calibri"/>
              </a:rPr>
              <a:t>File:AGMA_Kleroterion.jpg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3" name="Picture 2" descr="AGMA_Kleroter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22" y="1283528"/>
            <a:ext cx="7344274" cy="49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The Council of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The Council of 500 – also known as ‘Boule’ – fulfilled </a:t>
            </a:r>
            <a:r>
              <a:rPr lang="en-GB" b="1" dirty="0"/>
              <a:t>executive</a:t>
            </a:r>
            <a:r>
              <a:rPr lang="en-GB" dirty="0"/>
              <a:t> </a:t>
            </a:r>
            <a:r>
              <a:rPr lang="en-GB" b="1" dirty="0"/>
              <a:t>functions</a:t>
            </a:r>
            <a:r>
              <a:rPr lang="en-GB" dirty="0"/>
              <a:t> and prepared the </a:t>
            </a:r>
            <a:r>
              <a:rPr lang="en-GB" b="1" dirty="0"/>
              <a:t>agenda </a:t>
            </a:r>
            <a:r>
              <a:rPr lang="en-GB" dirty="0"/>
              <a:t>for the Assembly</a:t>
            </a:r>
          </a:p>
          <a:p>
            <a:r>
              <a:rPr lang="en-GB" dirty="0"/>
              <a:t>It consisted of 50 randomly selected citizens over 30 from each of the ten tribes, and met almost daily</a:t>
            </a:r>
          </a:p>
          <a:p>
            <a:r>
              <a:rPr lang="en-GB" dirty="0"/>
              <a:t>50 members of the Council always served as a </a:t>
            </a:r>
            <a:r>
              <a:rPr lang="en-GB" b="1" dirty="0"/>
              <a:t>standing committee </a:t>
            </a:r>
            <a:r>
              <a:rPr lang="en-GB" dirty="0"/>
              <a:t>(one of whom was chosen by lot to chair Council and Assembly meetings on that day)</a:t>
            </a:r>
          </a:p>
          <a:p>
            <a:r>
              <a:rPr lang="en-GB" dirty="0"/>
              <a:t>The institution probably derived from an advisory body of nobles which existed before Cleisthenes’ reforms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79" y="1310466"/>
            <a:ext cx="2916376" cy="4890611"/>
          </a:xfrm>
          <a:noFill/>
        </p:spPr>
        <p:txBody>
          <a:bodyPr>
            <a:normAutofit/>
          </a:bodyPr>
          <a:lstStyle/>
          <a:p>
            <a:r>
              <a:rPr lang="en-US" sz="3600" dirty="0"/>
              <a:t>Bouleuterion</a:t>
            </a:r>
            <a:br>
              <a:rPr lang="en-GB" sz="3600" dirty="0"/>
            </a:br>
            <a:r>
              <a:rPr lang="en-GB" sz="1600" dirty="0"/>
              <a:t> </a:t>
            </a:r>
            <a:br>
              <a:rPr lang="en-GB" sz="2000" dirty="0"/>
            </a:br>
            <a:r>
              <a:rPr lang="en-GB" sz="2000" dirty="0"/>
              <a:t>A ‘</a:t>
            </a:r>
            <a:r>
              <a:rPr lang="en-US" sz="1800" dirty="0"/>
              <a:t>Bouleuterion’ housed the Boule, or Council of 500, which met on </a:t>
            </a:r>
            <a:r>
              <a:rPr lang="en-GB" sz="1800" dirty="0"/>
              <a:t>met every day except during festivals to prepare the meetings</a:t>
            </a:r>
            <a:r>
              <a:rPr lang="en-US" sz="1800" dirty="0"/>
              <a:t> of the Assembly. This picture shows a similar, well-preserved building in </a:t>
            </a:r>
            <a:r>
              <a:rPr lang="en-GB" sz="1800" dirty="0"/>
              <a:t>Priene in modern-day Turkey.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744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cs typeface="Calibri"/>
              </a:rPr>
              <a:t>Bouleuterion</a:t>
            </a:r>
            <a:r>
              <a:rPr lang="en-GB" sz="1200" dirty="0">
                <a:cs typeface="Calibri"/>
              </a:rPr>
              <a:t> in Priene, by </a:t>
            </a:r>
            <a:r>
              <a:rPr lang="en-GB" sz="1200" dirty="0" err="1">
                <a:cs typeface="Calibri"/>
              </a:rPr>
              <a:t>Elelicht</a:t>
            </a:r>
            <a:r>
              <a:rPr lang="en-GB" sz="1200" dirty="0">
                <a:cs typeface="Calibri"/>
              </a:rPr>
              <a:t>, 2012, CC BY-SA 3.0, </a:t>
            </a:r>
            <a:r>
              <a:rPr lang="pl-PL" sz="1200" dirty="0">
                <a:cs typeface="Calibri"/>
              </a:rPr>
              <a:t>https://commons.wikimedia.org/wiki/</a:t>
            </a:r>
            <a:endParaRPr lang="en-GB" sz="1200" dirty="0">
              <a:cs typeface="Calibri"/>
            </a:endParaRPr>
          </a:p>
          <a:p>
            <a:r>
              <a:rPr lang="pl-PL" sz="1200" dirty="0">
                <a:cs typeface="Calibri"/>
              </a:rPr>
              <a:t>File:Priene_Bouleuterion.JPG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14" y="1296140"/>
            <a:ext cx="7344382" cy="4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Panels of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Each year ca. 6,000 citizens served as </a:t>
            </a:r>
            <a:r>
              <a:rPr lang="en-GB" b="1" dirty="0"/>
              <a:t>jurors in the courts </a:t>
            </a:r>
            <a:r>
              <a:rPr lang="en-GB" dirty="0"/>
              <a:t>(or rather, as panels of judges </a:t>
            </a:r>
            <a:r>
              <a:rPr lang="mr-IN" dirty="0"/>
              <a:t>–</a:t>
            </a:r>
            <a:r>
              <a:rPr lang="en-GB" dirty="0"/>
              <a:t> there were no professional judges)</a:t>
            </a:r>
          </a:p>
          <a:p>
            <a:r>
              <a:rPr lang="en-GB" dirty="0"/>
              <a:t>Assemblies of citizen judges were very large, consisting of 201, 401 or 501 individuals</a:t>
            </a:r>
          </a:p>
          <a:p>
            <a:r>
              <a:rPr lang="en-GB" dirty="0"/>
              <a:t>Courts were regarded as an essential part of the democracy</a:t>
            </a:r>
          </a:p>
          <a:p>
            <a:r>
              <a:rPr lang="en-GB" dirty="0"/>
              <a:t>When Athens started to pay citizen judges, this became a source of income for older and poorer citizens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Generals and magistrates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b="1" dirty="0"/>
              <a:t>10 generals</a:t>
            </a:r>
            <a:r>
              <a:rPr lang="en-GB" dirty="0"/>
              <a:t>, one from each tribe, were elected and accountable to the Assembly</a:t>
            </a:r>
          </a:p>
          <a:p>
            <a:r>
              <a:rPr lang="en-GB" dirty="0"/>
              <a:t>In addition, </a:t>
            </a:r>
            <a:r>
              <a:rPr lang="en-GB" b="1" dirty="0"/>
              <a:t>600 magistrates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who</a:t>
            </a:r>
            <a:r>
              <a:rPr lang="en-GB" b="1" dirty="0"/>
              <a:t> </a:t>
            </a:r>
            <a:r>
              <a:rPr lang="en-GB" dirty="0"/>
              <a:t>were supported by secretaries, carried out administrative functions</a:t>
            </a:r>
          </a:p>
          <a:p>
            <a:r>
              <a:rPr lang="en-GB" dirty="0"/>
              <a:t>The most important magistrates were elected, others selected by lot</a:t>
            </a:r>
          </a:p>
          <a:p>
            <a:r>
              <a:rPr lang="en-GB" dirty="0"/>
              <a:t>All of these officials could only serve for one year at a time</a:t>
            </a:r>
          </a:p>
          <a:p>
            <a:r>
              <a:rPr lang="en-GB" dirty="0"/>
              <a:t>A special court scrutinised the work of all office holders after the end of their term of office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GB" dirty="0"/>
              <a:t>Shortcomings of Athenian democracy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Recap of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The word derives from </a:t>
            </a:r>
            <a:r>
              <a:rPr lang="en-US" dirty="0"/>
              <a:t>the ancient Greek </a:t>
            </a:r>
            <a:r>
              <a:rPr lang="en-US" i="1" dirty="0" err="1"/>
              <a:t>demokratia</a:t>
            </a:r>
            <a:r>
              <a:rPr lang="en-US" dirty="0"/>
              <a:t>, a compound of </a:t>
            </a:r>
            <a:r>
              <a:rPr lang="en-US" i="1" dirty="0"/>
              <a:t>demos</a:t>
            </a:r>
            <a:r>
              <a:rPr lang="en-US" dirty="0"/>
              <a:t> (the people) and </a:t>
            </a:r>
            <a:r>
              <a:rPr lang="en-US" i="1" dirty="0" err="1"/>
              <a:t>kratia</a:t>
            </a:r>
            <a:r>
              <a:rPr lang="en-US" dirty="0"/>
              <a:t> (power or rule)</a:t>
            </a:r>
            <a:endParaRPr lang="en-GB" dirty="0"/>
          </a:p>
          <a:p>
            <a:r>
              <a:rPr lang="en-GB" dirty="0"/>
              <a:t>A historical approach allows us to trace important debates about democracy and to distinguish different models which have evolved over time</a:t>
            </a:r>
          </a:p>
          <a:p>
            <a:r>
              <a:rPr lang="en-GB" dirty="0"/>
              <a:t>Semantic, normative and descriptive questions about democracy are difficult to disentangle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Exclusive citizenship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By today‘s standards, Athenian democracy was highly problematic</a:t>
            </a:r>
          </a:p>
          <a:p>
            <a:r>
              <a:rPr lang="en-GB" b="1" dirty="0"/>
              <a:t>Women, metics (foreigners) and slaves </a:t>
            </a:r>
            <a:r>
              <a:rPr lang="en-GB" dirty="0"/>
              <a:t>did not have citizen rights: Thorley (2004, p.79) estimates that during the 5</a:t>
            </a:r>
            <a:r>
              <a:rPr lang="en-GB" baseline="30000" dirty="0"/>
              <a:t>th</a:t>
            </a:r>
            <a:r>
              <a:rPr lang="en-GB" dirty="0"/>
              <a:t> century BC, the number of citizens was 30,000 – 50,000 out of a total population of 250,000 – 300,000</a:t>
            </a:r>
          </a:p>
          <a:p>
            <a:r>
              <a:rPr lang="en-GB" dirty="0"/>
              <a:t>Athens’ wealth and the citizens’ leisure to participate in political life  were based on a </a:t>
            </a:r>
            <a:r>
              <a:rPr lang="en-GB" b="1" dirty="0"/>
              <a:t>slave economy </a:t>
            </a:r>
            <a:r>
              <a:rPr lang="en-GB" dirty="0"/>
              <a:t>and imperial expansion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6149" y="5467466"/>
            <a:ext cx="8125724" cy="6671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4000" tIns="93600" rIns="144000" bIns="140400" rtlCol="0" anchor="ctr">
            <a:spAutoFit/>
          </a:bodyPr>
          <a:lstStyle/>
          <a:p>
            <a:r>
              <a:rPr lang="en-GB" sz="2800" dirty="0"/>
              <a:t>Do you think ancient Athens was really a democracy?</a:t>
            </a:r>
          </a:p>
        </p:txBody>
      </p:sp>
    </p:spTree>
    <p:extLst>
      <p:ext uri="{BB962C8B-B14F-4D97-AF65-F5344CB8AC3E}">
        <p14:creationId xmlns:p14="http://schemas.microsoft.com/office/powerpoint/2010/main" val="161848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Size and ineffectiveness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894669"/>
          </a:xfrm>
        </p:spPr>
        <p:txBody>
          <a:bodyPr>
            <a:normAutofit/>
          </a:bodyPr>
          <a:lstStyle/>
          <a:p>
            <a:r>
              <a:rPr lang="en-GB" dirty="0"/>
              <a:t>The Assembly’s processes were slow and it had to deal with a </a:t>
            </a:r>
            <a:r>
              <a:rPr lang="en-GB" b="1" dirty="0"/>
              <a:t>huge amount of business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including</a:t>
            </a:r>
            <a:r>
              <a:rPr lang="en-GB" b="1" dirty="0"/>
              <a:t> </a:t>
            </a:r>
            <a:r>
              <a:rPr lang="en-GB" dirty="0"/>
              <a:t>matters of the expanding </a:t>
            </a:r>
            <a:r>
              <a:rPr lang="en-US" dirty="0"/>
              <a:t>Delian League/Athenian Empire</a:t>
            </a:r>
            <a:endParaRPr lang="en-GB" dirty="0"/>
          </a:p>
          <a:p>
            <a:r>
              <a:rPr lang="en-GB" dirty="0"/>
              <a:t>Although </a:t>
            </a:r>
            <a:r>
              <a:rPr lang="en-GB" b="1" dirty="0"/>
              <a:t>ancient Athens </a:t>
            </a:r>
            <a:r>
              <a:rPr lang="en-GB" dirty="0"/>
              <a:t>is often described as a ‘small city-state’ or a ‘face-to-face society’ (Crick, 2002, p.18), it </a:t>
            </a:r>
            <a:r>
              <a:rPr lang="en-GB" b="1" dirty="0"/>
              <a:t>was very large by ancient standards</a:t>
            </a:r>
          </a:p>
          <a:p>
            <a:r>
              <a:rPr lang="en-GB" dirty="0"/>
              <a:t>The majority lived in Athens’ agricultural hinterland </a:t>
            </a:r>
            <a:r>
              <a:rPr lang="mr-IN" dirty="0"/>
              <a:t>–</a:t>
            </a:r>
            <a:r>
              <a:rPr lang="en-GB" dirty="0"/>
              <a:t> e.g., Marathon on the east coast of Attica is ca. 25 miles away from Athens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Factionalism and poor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Politics was dominated by citizens of high birth and rank such as Pericles (495–429 BC), an influential orator in the Assembly who was repeatedly elected as a general</a:t>
            </a:r>
          </a:p>
          <a:p>
            <a:r>
              <a:rPr lang="en-GB" dirty="0"/>
              <a:t>Democratic practice entailed </a:t>
            </a:r>
            <a:r>
              <a:rPr lang="en-GB" b="1" dirty="0"/>
              <a:t>informal networks and intrigues</a:t>
            </a:r>
            <a:r>
              <a:rPr lang="en-GB" dirty="0"/>
              <a:t>, </a:t>
            </a:r>
            <a:r>
              <a:rPr lang="en-GB" b="1" dirty="0"/>
              <a:t>competing factions</a:t>
            </a:r>
            <a:r>
              <a:rPr lang="en-GB" dirty="0"/>
              <a:t>, and frequent accusations and trials against office holders</a:t>
            </a:r>
            <a:endParaRPr lang="en-GB" b="1" dirty="0"/>
          </a:p>
          <a:p>
            <a:r>
              <a:rPr lang="en-GB" dirty="0"/>
              <a:t>Democratic Athens lost the Peloponnesian War (431–404 BC) against a league led by aristocratic Sparta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Plato’s criticisms of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Plato’s (429?–347 BC) </a:t>
            </a:r>
            <a:r>
              <a:rPr lang="en-GB" i="1" dirty="0">
                <a:latin typeface="Calibri"/>
                <a:cs typeface="Calibri"/>
              </a:rPr>
              <a:t>Republic</a:t>
            </a:r>
            <a:r>
              <a:rPr lang="en-GB" dirty="0">
                <a:latin typeface="Calibri"/>
                <a:cs typeface="Calibri"/>
              </a:rPr>
              <a:t> outlines the ideal of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just state governed by a philosopher-king</a:t>
            </a:r>
          </a:p>
          <a:p>
            <a:r>
              <a:rPr lang="en-GB" dirty="0">
                <a:latin typeface="Calibri"/>
                <a:cs typeface="Calibri"/>
              </a:rPr>
              <a:t>He provides an </a:t>
            </a:r>
            <a:r>
              <a:rPr lang="en-GB" b="1" dirty="0">
                <a:latin typeface="Calibri"/>
                <a:cs typeface="Calibri"/>
              </a:rPr>
              <a:t>analogy to a ship’s captain</a:t>
            </a:r>
            <a:r>
              <a:rPr lang="en-GB" dirty="0">
                <a:latin typeface="Calibri"/>
                <a:cs typeface="Calibri"/>
              </a:rPr>
              <a:t>, a skilful and knowledgeable ‘true navigator’, whom he contrasts to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the ship’s prejudiced, divided and erratic crew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(Held, 2006, p.24)</a:t>
            </a:r>
          </a:p>
          <a:p>
            <a:r>
              <a:rPr lang="en-GB" dirty="0">
                <a:latin typeface="Calibri"/>
                <a:cs typeface="Calibri"/>
              </a:rPr>
              <a:t>In his view, democracy is necessarily unstable and ‘extreme liberty’ eventually leads to ‘extreme subjection’ to a tyrant who promises to restore law and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pic>
        <p:nvPicPr>
          <p:cNvPr id="7" name="Picture 6" descr="Plato_Pio-Clemetino_Inv3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3398" y="1870673"/>
            <a:ext cx="1898914" cy="2485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280512" y="2943961"/>
            <a:ext cx="24851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>
                <a:cs typeface="Calibri"/>
              </a:rPr>
              <a:t>Bust of Plato, Vatican Museum, Rome, photo by </a:t>
            </a:r>
            <a:r>
              <a:rPr lang="en-GB" sz="800" dirty="0" err="1">
                <a:cs typeface="Calibri"/>
              </a:rPr>
              <a:t>Dudva</a:t>
            </a:r>
            <a:r>
              <a:rPr lang="en-GB" sz="800" dirty="0">
                <a:cs typeface="Calibri"/>
              </a:rPr>
              <a:t>, 2017, CC BY-SA 4.0, via Wikimedia Commons</a:t>
            </a:r>
            <a:endParaRPr lang="en-GB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7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Aristotle’s views of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8917"/>
            <a:ext cx="8530283" cy="396804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Aristotle (</a:t>
            </a:r>
            <a:r>
              <a:rPr lang="fi-FI" dirty="0"/>
              <a:t>384–322 BC</a:t>
            </a:r>
            <a:r>
              <a:rPr lang="en-GB" dirty="0">
                <a:latin typeface="Calibri"/>
                <a:cs typeface="Calibri"/>
              </a:rPr>
              <a:t>) distinguishes between government by one person, by a few, or by the many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02080"/>
              </p:ext>
            </p:extLst>
          </p:nvPr>
        </p:nvGraphicFramePr>
        <p:xfrm>
          <a:off x="1725961" y="3197200"/>
          <a:ext cx="6061289" cy="1584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502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Proper forms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Deviant forms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78">
                <a:tc>
                  <a:txBody>
                    <a:bodyPr/>
                    <a:lstStyle/>
                    <a:p>
                      <a:r>
                        <a:rPr lang="en-US" sz="2000" b="1" dirty="0"/>
                        <a:t>One ruler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Monarchy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Tyranny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Few rulers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Aristocracy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Oligarchy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02">
                <a:tc>
                  <a:txBody>
                    <a:bodyPr/>
                    <a:lstStyle/>
                    <a:p>
                      <a:r>
                        <a:rPr lang="en-US" sz="2000" b="1" dirty="0"/>
                        <a:t>Many rulers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Polity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Democracy</a:t>
                      </a:r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Aristotle_Altemps_Inv857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25" y="1870676"/>
            <a:ext cx="1910369" cy="24987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 txBox="1">
            <a:spLocks/>
          </p:cNvSpPr>
          <p:nvPr/>
        </p:nvSpPr>
        <p:spPr>
          <a:xfrm>
            <a:off x="837083" y="4918013"/>
            <a:ext cx="10494900" cy="150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cs typeface="Calibri"/>
              </a:rPr>
              <a:t>A further distinction is between proper government (for the common good, which entails the conditions for citizens to live a virtuous life), and corrupt government (which serves private interests)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273686" y="2950790"/>
            <a:ext cx="249878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>
                <a:cs typeface="Calibri"/>
              </a:rPr>
              <a:t>Bust of Aristotle, Rome, photo by </a:t>
            </a:r>
            <a:r>
              <a:rPr lang="en-GB" sz="800" dirty="0" err="1">
                <a:cs typeface="Calibri"/>
              </a:rPr>
              <a:t>Jastrow</a:t>
            </a:r>
            <a:r>
              <a:rPr lang="en-GB" sz="800" dirty="0">
                <a:cs typeface="Calibri"/>
              </a:rPr>
              <a:t>, 2006, image in the public domain, via Wikimedia Commons</a:t>
            </a:r>
            <a:endParaRPr lang="en-GB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03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Aristotle’s views of democracy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Aristotle holds that, in theory, monarchy is the best proper form of government</a:t>
            </a:r>
          </a:p>
          <a:p>
            <a:r>
              <a:rPr lang="en-GB" dirty="0">
                <a:latin typeface="Calibri"/>
                <a:cs typeface="Calibri"/>
              </a:rPr>
              <a:t>He argues that, of the three deviant forms, </a:t>
            </a:r>
            <a:r>
              <a:rPr lang="en-GB" b="1" dirty="0">
                <a:latin typeface="Calibri"/>
                <a:cs typeface="Calibri"/>
              </a:rPr>
              <a:t>democracy is the least bad</a:t>
            </a:r>
            <a:r>
              <a:rPr lang="en-GB" dirty="0">
                <a:latin typeface="Calibri"/>
                <a:cs typeface="Calibri"/>
              </a:rPr>
              <a:t> (cf. Churchill: ‘</a:t>
            </a:r>
            <a:r>
              <a:rPr lang="en-GB" dirty="0">
                <a:cs typeface="Calibri"/>
              </a:rPr>
              <a:t>Democracy is the worst form of government, except for all the others’)</a:t>
            </a:r>
          </a:p>
          <a:p>
            <a:r>
              <a:rPr lang="en-GB" dirty="0">
                <a:cs typeface="Calibri"/>
              </a:rPr>
              <a:t>Aristotle ultimately seems to favour a </a:t>
            </a:r>
            <a:r>
              <a:rPr lang="en-GB" b="1" dirty="0">
                <a:cs typeface="Calibri"/>
              </a:rPr>
              <a:t>‘mixed constitution’</a:t>
            </a:r>
            <a:r>
              <a:rPr lang="en-GB" dirty="0">
                <a:cs typeface="Calibri"/>
              </a:rPr>
              <a:t>, which combines monarchical, aristocratic and democratic elements and reconciles claims of the wealthy and the poor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GB" dirty="0"/>
              <a:t>Direct democracy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Full direct democracy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From the mid 19</a:t>
            </a:r>
            <a:r>
              <a:rPr lang="en-GB" baseline="30000" dirty="0"/>
              <a:t>th</a:t>
            </a:r>
            <a:r>
              <a:rPr lang="en-GB" dirty="0"/>
              <a:t> century, ‘democracy’ was taken to denote indirect, representative democracy, which is now distinguished from so-called </a:t>
            </a:r>
            <a:r>
              <a:rPr lang="en-GB" b="1" dirty="0"/>
              <a:t>‘direct democracy’</a:t>
            </a:r>
          </a:p>
          <a:p>
            <a:r>
              <a:rPr lang="en-GB" dirty="0"/>
              <a:t>In the fullest sense, direct democracy means that (A) citizens meet at an assembly and (B) decide political issues/choose among alternative measures</a:t>
            </a:r>
          </a:p>
          <a:p>
            <a:r>
              <a:rPr lang="en-GB" dirty="0"/>
              <a:t>Today, there are only a few cases of this pure form of direct democracy at the sub-state or local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8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87" y="1310466"/>
            <a:ext cx="3620380" cy="4890611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Swiss </a:t>
            </a:r>
            <a:r>
              <a:rPr lang="en-GB" sz="3600" i="1" dirty="0"/>
              <a:t>Landsgemeinde</a:t>
            </a:r>
            <a:br>
              <a:rPr lang="en-GB" sz="3600" dirty="0"/>
            </a:br>
            <a:r>
              <a:rPr lang="en-GB" sz="1600" dirty="0"/>
              <a:t> </a:t>
            </a:r>
            <a:br>
              <a:rPr lang="en-GB" sz="2000" dirty="0"/>
            </a:br>
            <a:r>
              <a:rPr lang="en-GB" sz="1800" dirty="0"/>
              <a:t>Two of the 26 cantons (federal districts) of Switzerland – Glarus and </a:t>
            </a:r>
            <a:r>
              <a:rPr lang="en-GB" sz="1800" dirty="0" err="1"/>
              <a:t>Appenzell</a:t>
            </a:r>
            <a:r>
              <a:rPr lang="en-GB" sz="1800" dirty="0"/>
              <a:t> </a:t>
            </a:r>
            <a:r>
              <a:rPr lang="en-GB" sz="1800" dirty="0" err="1"/>
              <a:t>Innerrhoden</a:t>
            </a:r>
            <a:r>
              <a:rPr lang="en-GB" sz="1800" dirty="0"/>
              <a:t> – still have a </a:t>
            </a:r>
            <a:r>
              <a:rPr lang="en-GB" sz="1800" i="1" dirty="0"/>
              <a:t>Landsgemeinde</a:t>
            </a:r>
            <a:r>
              <a:rPr lang="en-GB" sz="1800" dirty="0"/>
              <a:t> with legislative powers. In each case, an open-air assembly is held annually and makes decisions by non-secret majority voting.</a:t>
            </a:r>
            <a:br>
              <a:rPr lang="en-GB" sz="1800" dirty="0"/>
            </a:b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637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Landsgemeinde in Glarus, 2014, by </a:t>
            </a:r>
            <a:r>
              <a:rPr lang="fr-FR" sz="1200" dirty="0"/>
              <a:t>L. </a:t>
            </a:r>
            <a:r>
              <a:rPr lang="fr-FR" sz="1200" dirty="0" err="1"/>
              <a:t>Péron</a:t>
            </a:r>
            <a:r>
              <a:rPr lang="fr-FR" sz="1200" dirty="0">
                <a:latin typeface="Calibri"/>
                <a:cs typeface="Calibri"/>
              </a:rPr>
              <a:t>, </a:t>
            </a:r>
            <a:r>
              <a:rPr lang="mr-IN" sz="1200" dirty="0">
                <a:latin typeface="Calibri"/>
                <a:cs typeface="Calibri"/>
              </a:rPr>
              <a:t>CC BY-SA 3.0</a:t>
            </a:r>
            <a:r>
              <a:rPr lang="de-DE" sz="1200" dirty="0">
                <a:cs typeface="Calibri"/>
              </a:rPr>
              <a:t>, https://commons.wikimedia.org/wiki/</a:t>
            </a:r>
            <a:br>
              <a:rPr lang="de-DE" sz="1200" dirty="0">
                <a:cs typeface="Calibri"/>
              </a:rPr>
            </a:br>
            <a:r>
              <a:rPr lang="de-DE" sz="1200" dirty="0">
                <a:cs typeface="Calibri"/>
              </a:rPr>
              <a:t>File:Landsgemeinde_-_Glarus_2014_-_1.jpg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6" name="Picture 5" descr="Landsgemeinde_-_Glarus_2014_-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3" y="1289270"/>
            <a:ext cx="6280623" cy="49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GB" dirty="0"/>
              <a:t>Partial direct democracy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There are </a:t>
            </a:r>
            <a:r>
              <a:rPr lang="en-GB" b="1" dirty="0"/>
              <a:t>elements of direct democracy</a:t>
            </a:r>
            <a:r>
              <a:rPr lang="en-GB" dirty="0"/>
              <a:t> in many representative democracies, e.g.:</a:t>
            </a:r>
          </a:p>
          <a:p>
            <a:pPr lvl="1"/>
            <a:r>
              <a:rPr lang="en-GB" dirty="0"/>
              <a:t>Popular initiatives, referendums and recalls</a:t>
            </a:r>
          </a:p>
          <a:p>
            <a:pPr lvl="1"/>
            <a:r>
              <a:rPr lang="en-GB" dirty="0"/>
              <a:t>Participatory budgeting</a:t>
            </a:r>
          </a:p>
          <a:p>
            <a:pPr lvl="1"/>
            <a:r>
              <a:rPr lang="en-GB" dirty="0"/>
              <a:t>Citizens’ juries/assemblies</a:t>
            </a:r>
          </a:p>
          <a:p>
            <a:r>
              <a:rPr lang="en-GB" dirty="0"/>
              <a:t>However, modern practices are in many ways different from direct democracy in ancient A</a:t>
            </a:r>
            <a:r>
              <a:rPr lang="en-US" dirty="0"/>
              <a:t>t</a:t>
            </a:r>
            <a:r>
              <a:rPr lang="en-GB" dirty="0"/>
              <a:t>hens</a:t>
            </a:r>
          </a:p>
          <a:p>
            <a:r>
              <a:rPr lang="en-GB" dirty="0"/>
              <a:t>The direct or indirect quality of democratic government is generally a matter of degree, rather than either/or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Outline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The origins of democracy: freedom and equality</a:t>
            </a:r>
          </a:p>
          <a:p>
            <a:r>
              <a:rPr lang="en-GB" dirty="0"/>
              <a:t>Institutions of Athenian democracy</a:t>
            </a:r>
          </a:p>
          <a:p>
            <a:r>
              <a:rPr lang="en-GB" dirty="0"/>
              <a:t>Shortcomings of Athenian democracy</a:t>
            </a:r>
          </a:p>
          <a:p>
            <a:r>
              <a:rPr lang="en-GB" dirty="0"/>
              <a:t>Direct democracy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Summary and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Democracy in ancient A</a:t>
            </a:r>
            <a:r>
              <a:rPr lang="en-US" dirty="0"/>
              <a:t>t</a:t>
            </a:r>
            <a:r>
              <a:rPr lang="en-GB" dirty="0"/>
              <a:t>hens was characterised by an extremely high degree of citizen participation in government</a:t>
            </a:r>
          </a:p>
          <a:p>
            <a:r>
              <a:rPr lang="en-GB" dirty="0"/>
              <a:t>Equality of citizens was the practical and moral basis of political liberty, understood as </a:t>
            </a:r>
            <a:r>
              <a:rPr lang="en-GB" i="1" dirty="0"/>
              <a:t>‘ruling and being ruled in turn’</a:t>
            </a:r>
          </a:p>
          <a:p>
            <a:r>
              <a:rPr lang="en-GB" dirty="0"/>
              <a:t>Key democratic institutions included sortition (selection by lot) and rotation of offices</a:t>
            </a:r>
          </a:p>
          <a:p>
            <a:r>
              <a:rPr lang="en-GB" dirty="0">
                <a:cs typeface="Calibri"/>
              </a:rPr>
              <a:t>Athenian democracy has been criticised for its ineffectiveness, instability, and the </a:t>
            </a:r>
            <a:r>
              <a:rPr lang="en-US" dirty="0">
                <a:cs typeface="Calibri"/>
              </a:rPr>
              <a:t>exclusiveness of citizenship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8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21"/>
            <a:ext cx="10515600" cy="1928410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do you associate with the word ‘citizenship’?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main similarities and differences between the Athenian model and democracy today?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were many philosophers critical of democracy?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1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Reference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Crick, B., 2002. The Place From Where We Started. In: </a:t>
            </a:r>
            <a:r>
              <a:rPr lang="en-GB" sz="2400" i="1" dirty="0"/>
              <a:t>Democracy: A Very Short Introduction</a:t>
            </a:r>
            <a:r>
              <a:rPr lang="en-GB" sz="2400" dirty="0"/>
              <a:t>. Oxford: Oxford University Press. Ch. 2.</a:t>
            </a:r>
          </a:p>
          <a:p>
            <a:pPr marL="0" indent="0">
              <a:buNone/>
            </a:pPr>
            <a:r>
              <a:rPr lang="en-GB" sz="2400" dirty="0"/>
              <a:t>Hansen, M.H., 1992. The Tradition of Athenian Democracy A.D. 1750-1990. </a:t>
            </a:r>
            <a:r>
              <a:rPr lang="en-GB" sz="2400" i="1" dirty="0"/>
              <a:t>Greece &amp; Rome</a:t>
            </a:r>
            <a:r>
              <a:rPr lang="en-GB" sz="2400" dirty="0"/>
              <a:t>, 39(1), pp.14-30.</a:t>
            </a:r>
          </a:p>
          <a:p>
            <a:pPr marL="0" indent="0">
              <a:buNone/>
            </a:pPr>
            <a:r>
              <a:rPr lang="en-GB" sz="2400" dirty="0"/>
              <a:t>Held, D., 2006. Classical Democracy: Athens. In: </a:t>
            </a:r>
            <a:r>
              <a:rPr lang="en-GB" sz="2400" i="1" dirty="0"/>
              <a:t>Models of Democracy</a:t>
            </a:r>
            <a:r>
              <a:rPr lang="en-GB" sz="2400" dirty="0"/>
              <a:t>. 3rd ed. Cambridge: Polity. Ch. 1.</a:t>
            </a:r>
          </a:p>
          <a:p>
            <a:pPr marL="0" indent="0">
              <a:buNone/>
            </a:pPr>
            <a:r>
              <a:rPr lang="en-GB" sz="2400" dirty="0" err="1"/>
              <a:t>Raaflaub</a:t>
            </a:r>
            <a:r>
              <a:rPr lang="en-GB" sz="2400" dirty="0"/>
              <a:t>, K., </a:t>
            </a:r>
            <a:r>
              <a:rPr lang="en-GB" sz="2400" dirty="0" err="1"/>
              <a:t>Ober</a:t>
            </a:r>
            <a:r>
              <a:rPr lang="en-GB" sz="2400" dirty="0"/>
              <a:t>, J., and Wallace, R.W. eds. 2007. </a:t>
            </a:r>
            <a:r>
              <a:rPr lang="en-GB" sz="2400" i="1" dirty="0"/>
              <a:t>The Origins of Democracy in Ancient Greece</a:t>
            </a:r>
            <a:r>
              <a:rPr lang="en-GB" sz="2400" dirty="0"/>
              <a:t>. Berkeley: University of California Press.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9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pic>
        <p:nvPicPr>
          <p:cNvPr id="7" name="Picture 6" descr="640px-CC_BY-SA_3.0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090" y="4872592"/>
            <a:ext cx="1807821" cy="6383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 txBox="1">
            <a:spLocks/>
          </p:cNvSpPr>
          <p:nvPr/>
        </p:nvSpPr>
        <p:spPr>
          <a:xfrm>
            <a:off x="838200" y="2208917"/>
            <a:ext cx="10515600" cy="3308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GB" sz="2400" dirty="0"/>
              <a:t>This presentation is an Open Educational Resource. It was originally created for a lifelong learning course (SCQF level 7) at the Centre for Open Learning. </a:t>
            </a:r>
            <a:r>
              <a:rPr lang="en-US" sz="2400" dirty="0"/>
              <a:t>You are free to use, share, and adapt this work.</a:t>
            </a:r>
            <a:r>
              <a:rPr lang="en-GB" sz="2400" dirty="0"/>
              <a:t> </a:t>
            </a:r>
            <a:r>
              <a:rPr lang="en-US" sz="2400" dirty="0"/>
              <a:t>To view a copy of the license, visit 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/4.0/</a:t>
            </a:r>
            <a:endParaRPr lang="en-GB" sz="2400" dirty="0"/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GB" sz="2400" dirty="0"/>
              <a:t>© Max Jaede, University of Edinburgh, 2020, CC BY-SA 4.0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1709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6F58-A88E-2A40-9A52-E6C3C2039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71" y="532435"/>
            <a:ext cx="8976082" cy="432893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Centre for Open Learning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University of Edinburgh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Paterson’s Land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Holyrood Road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Edinburgh EH8 8AQ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T: 0131 6504400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E: col@ed.ac.uk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www.ed.ac.uk/open-learning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Facebook: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www.facebook.com/uoeshortcourses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Twitter: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www.twitter.com/uoeshortcourses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672B5856-124A-A44F-9FE1-648AA8DCDE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1" y="5266481"/>
            <a:ext cx="5676622" cy="12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GB" dirty="0"/>
              <a:t>The origins of democracy: freedom and equality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51" y="1310466"/>
            <a:ext cx="3790399" cy="4890611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Athenian democracy</a:t>
            </a:r>
            <a:br>
              <a:rPr lang="en-GB" sz="3600" dirty="0"/>
            </a:br>
            <a:r>
              <a:rPr lang="en-GB" sz="1600" dirty="0"/>
              <a:t> </a:t>
            </a:r>
            <a:br>
              <a:rPr lang="en-GB" sz="2000" dirty="0"/>
            </a:br>
            <a:r>
              <a:rPr lang="en-GB" sz="1800" dirty="0"/>
              <a:t>Popular government in the Greek city-state of Athens lasted from 508/7 to 322/1 BC. Full (male) citizens held offices and attended the Assembly, where political decisions were made.</a:t>
            </a:r>
            <a:br>
              <a:rPr lang="en-GB" sz="1800" dirty="0"/>
            </a:b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0" y="6197983"/>
            <a:ext cx="627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Pericles’ Funeral Oration</a:t>
            </a:r>
            <a:r>
              <a:rPr lang="en-GB" sz="1200" dirty="0">
                <a:latin typeface="Calibri"/>
                <a:cs typeface="Calibri"/>
              </a:rPr>
              <a:t>, by </a:t>
            </a:r>
            <a:r>
              <a:rPr lang="en-GB" sz="1200" dirty="0">
                <a:cs typeface="Calibri"/>
              </a:rPr>
              <a:t>Philipp v. Foltz</a:t>
            </a:r>
            <a:r>
              <a:rPr lang="en-GB" sz="1200" dirty="0">
                <a:latin typeface="Calibri"/>
                <a:cs typeface="Calibri"/>
              </a:rPr>
              <a:t>, 1852, location unknown, image in the public domain, </a:t>
            </a:r>
            <a:r>
              <a:rPr lang="pt-BR" sz="1200" dirty="0" err="1">
                <a:cs typeface="Calibri"/>
              </a:rPr>
              <a:t>https</a:t>
            </a:r>
            <a:r>
              <a:rPr lang="pt-BR" sz="1200" dirty="0">
                <a:cs typeface="Calibri"/>
              </a:rPr>
              <a:t>://</a:t>
            </a:r>
            <a:r>
              <a:rPr lang="pt-BR" sz="1200" dirty="0" err="1">
                <a:cs typeface="Calibri"/>
              </a:rPr>
              <a:t>commons.wikimedia.org</a:t>
            </a:r>
            <a:r>
              <a:rPr lang="pt-BR" sz="1200" dirty="0">
                <a:cs typeface="Calibri"/>
              </a:rPr>
              <a:t>/</a:t>
            </a:r>
            <a:r>
              <a:rPr lang="pt-BR" sz="1200" dirty="0" err="1">
                <a:cs typeface="Calibri"/>
              </a:rPr>
              <a:t>wiki</a:t>
            </a:r>
            <a:r>
              <a:rPr lang="pt-BR" sz="1200" dirty="0">
                <a:cs typeface="Calibri"/>
              </a:rPr>
              <a:t>/</a:t>
            </a:r>
            <a:r>
              <a:rPr lang="pt-BR" sz="1200" dirty="0" err="1">
                <a:cs typeface="Calibri"/>
              </a:rPr>
              <a:t>File:Discurso_funebre_pericles.PNG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7" name="Picture 6" descr="Discurso_funebre_peric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82" y="1285744"/>
            <a:ext cx="6161703" cy="49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Greeks vs. barbarians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Although Athenian democracy is the best and most influential example, </a:t>
            </a:r>
            <a:r>
              <a:rPr lang="en-GB" b="1" dirty="0"/>
              <a:t>other Greek city-states </a:t>
            </a:r>
            <a:r>
              <a:rPr lang="en-GB" dirty="0"/>
              <a:t>were also democratic (e.g. Chios, Kos, Rhodes, Thebes)</a:t>
            </a:r>
          </a:p>
          <a:p>
            <a:r>
              <a:rPr lang="en-GB" dirty="0"/>
              <a:t>The ancient Greeks came to think of themselves as collectively free, in contrast to unfree ‘barbarians’ (non-Greek slaves and non-Greek speaking peoples, including the Persians)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The origins of Athenian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b="1" dirty="0"/>
              <a:t>Cleisthenes’ reforms </a:t>
            </a:r>
            <a:r>
              <a:rPr lang="en-GB" dirty="0"/>
              <a:t>in 508/7 BC are usually considered to be the origin of Athenian democracy, which lasted until the Macedonians took over power </a:t>
            </a:r>
          </a:p>
          <a:p>
            <a:r>
              <a:rPr lang="en-GB" dirty="0"/>
              <a:t>Prior to these reforms, Athens was dominated by competing aristocratic clans and ruled by different ‘tyrants’ who seized power unlawfully</a:t>
            </a:r>
          </a:p>
          <a:p>
            <a:r>
              <a:rPr lang="en-GB" dirty="0"/>
              <a:t>Cleisthenes established </a:t>
            </a:r>
            <a:r>
              <a:rPr lang="en-GB" b="1" dirty="0"/>
              <a:t>equal rights </a:t>
            </a:r>
            <a:r>
              <a:rPr lang="en-GB" dirty="0"/>
              <a:t>for all (male) citizens, a set of new </a:t>
            </a:r>
            <a:r>
              <a:rPr lang="en-GB" b="1" dirty="0"/>
              <a:t>democratic institutions</a:t>
            </a:r>
            <a:r>
              <a:rPr lang="en-GB" dirty="0"/>
              <a:t>, and </a:t>
            </a:r>
            <a:r>
              <a:rPr lang="en-GB" b="1" dirty="0"/>
              <a:t>new ‘tribes’</a:t>
            </a:r>
            <a:r>
              <a:rPr lang="en-GB" dirty="0"/>
              <a:t> (basically voting districts) to break up older tribal allegiances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8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Pericles on freedom and equality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9" y="2222725"/>
            <a:ext cx="10511782" cy="3662388"/>
          </a:xfrm>
          <a:solidFill>
            <a:schemeClr val="bg1">
              <a:lumMod val="85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‘</a:t>
            </a:r>
            <a:r>
              <a:rPr lang="en-GB" b="1" dirty="0">
                <a:solidFill>
                  <a:srgbClr val="000000"/>
                </a:solidFill>
              </a:rPr>
              <a:t>Our constitution is called a democracy because power is in the hands not of a minority but of the whole people</a:t>
            </a:r>
            <a:r>
              <a:rPr lang="en-GB" dirty="0">
                <a:solidFill>
                  <a:srgbClr val="000000"/>
                </a:solidFill>
              </a:rPr>
              <a:t>. When it is a question of settling private disputes, </a:t>
            </a:r>
            <a:r>
              <a:rPr lang="en-GB" b="1" dirty="0">
                <a:solidFill>
                  <a:srgbClr val="000000"/>
                </a:solidFill>
              </a:rPr>
              <a:t>everyone is equal before the law</a:t>
            </a:r>
            <a:r>
              <a:rPr lang="en-GB" dirty="0">
                <a:solidFill>
                  <a:srgbClr val="000000"/>
                </a:solidFill>
              </a:rPr>
              <a:t>; when it is a question of putting one person before another in positions of public responsibility, what counts is not membership of a particular class, but the actual ability which the man possesses. […] And </a:t>
            </a:r>
            <a:r>
              <a:rPr lang="en-GB" b="1" dirty="0">
                <a:solidFill>
                  <a:srgbClr val="000000"/>
                </a:solidFill>
              </a:rPr>
              <a:t>just as our political life is free and open, so is our day-to-day life </a:t>
            </a:r>
            <a:r>
              <a:rPr lang="en-GB" dirty="0">
                <a:solidFill>
                  <a:srgbClr val="000000"/>
                </a:solidFill>
              </a:rPr>
              <a:t>in our relations with each other.’</a:t>
            </a:r>
          </a:p>
          <a:p>
            <a:pPr marL="0" indent="0" algn="r">
              <a:buNone/>
            </a:pPr>
            <a:r>
              <a:rPr lang="en-GB" sz="2400" dirty="0">
                <a:solidFill>
                  <a:srgbClr val="000000"/>
                </a:solidFill>
              </a:rPr>
              <a:t>Extract from Pericles’ funeral oration in </a:t>
            </a:r>
            <a:r>
              <a:rPr lang="en-GB" sz="2400" dirty="0"/>
              <a:t>Thucydides’ </a:t>
            </a:r>
            <a:r>
              <a:rPr lang="en-GB" sz="2400" i="1" dirty="0"/>
              <a:t>History of the Peloponnesian War</a:t>
            </a:r>
            <a:r>
              <a:rPr lang="en-GB" sz="2400" dirty="0">
                <a:solidFill>
                  <a:srgbClr val="000000"/>
                </a:solidFill>
              </a:rPr>
              <a:t>, written in the 5</a:t>
            </a:r>
            <a:r>
              <a:rPr lang="en-GB" sz="2400" baseline="30000" dirty="0">
                <a:solidFill>
                  <a:srgbClr val="000000"/>
                </a:solidFill>
              </a:rPr>
              <a:t>th</a:t>
            </a:r>
            <a:r>
              <a:rPr lang="en-GB" sz="2400" dirty="0">
                <a:solidFill>
                  <a:srgbClr val="000000"/>
                </a:solidFill>
              </a:rPr>
              <a:t> century BC (Held, 2006, p.13)</a:t>
            </a:r>
          </a:p>
        </p:txBody>
      </p:sp>
    </p:spTree>
    <p:extLst>
      <p:ext uri="{BB962C8B-B14F-4D97-AF65-F5344CB8AC3E}">
        <p14:creationId xmlns:p14="http://schemas.microsoft.com/office/powerpoint/2010/main" val="3073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de-DE" dirty="0"/>
              <a:t>Aristotle on </a:t>
            </a:r>
            <a:r>
              <a:rPr lang="en-US" dirty="0"/>
              <a:t>freedom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According to Aristotle’s </a:t>
            </a:r>
            <a:r>
              <a:rPr lang="en-GB" i="1" dirty="0"/>
              <a:t>Politics</a:t>
            </a:r>
            <a:r>
              <a:rPr lang="en-GB" dirty="0"/>
              <a:t> (written 335-323 BC), democracy is based on the interrelated values of liberty and equality: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Liberty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/>
              <a:t>‘Ruling and being ruled in turn’ (political liberty; implies respect for the law)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/>
              <a:t>‘Living as one chooses’ (private liberty)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Equality</a:t>
            </a:r>
            <a:r>
              <a:rPr lang="en-GB" dirty="0"/>
              <a:t> – the moral and practical basis of 1A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lphaUcPeriod"/>
            </a:pPr>
            <a:r>
              <a:rPr lang="en-GB" sz="2400" dirty="0"/>
              <a:t>Equal voting power and right to speak in the Assembly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lphaUcPeriod"/>
            </a:pPr>
            <a:r>
              <a:rPr lang="en-GB" sz="2400" dirty="0"/>
              <a:t>In principle, equal chances to hold office (in later years, some office holders were also </a:t>
            </a:r>
            <a:r>
              <a:rPr lang="en-US" sz="2400" dirty="0"/>
              <a:t>financially remunerated)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4F06BD57ADF4D8A82C26B68AEB0D3" ma:contentTypeVersion="2" ma:contentTypeDescription="Create a new document." ma:contentTypeScope="" ma:versionID="29dddb068a1c07f0dccf54e963ae256f">
  <xsd:schema xmlns:xsd="http://www.w3.org/2001/XMLSchema" xmlns:xs="http://www.w3.org/2001/XMLSchema" xmlns:p="http://schemas.microsoft.com/office/2006/metadata/properties" xmlns:ns2="ccfcce87-18cc-4caf-a49f-00718ddbc375" targetNamespace="http://schemas.microsoft.com/office/2006/metadata/properties" ma:root="true" ma:fieldsID="8d03ff64236622e7e66df57f73a975a4" ns2:_="">
    <xsd:import namespace="ccfcce87-18cc-4caf-a49f-00718ddbc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ce87-18cc-4caf-a49f-00718ddbc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60687-7C9C-456C-A3DB-961FD13AA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cce87-18cc-4caf-a49f-00718ddbc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E1357-0488-4988-AF60-FC6C892BA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B1949-55D7-419A-B7E9-7A85CE9EE6A4}">
  <ds:schemaRefs>
    <ds:schemaRef ds:uri="http://purl.org/dc/dcmitype/"/>
    <ds:schemaRef ds:uri="http://schemas.microsoft.com/office/infopath/2007/PartnerControls"/>
    <ds:schemaRef ds:uri="ccfcce87-18cc-4caf-a49f-00718ddbc37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2401</Words>
  <Application>Microsoft Macintosh PowerPoint</Application>
  <PresentationFormat>Widescreen</PresentationFormat>
  <Paragraphs>139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Mangal</vt:lpstr>
      <vt:lpstr>Office Theme</vt:lpstr>
      <vt:lpstr>Democracy in Theory and Practice</vt:lpstr>
      <vt:lpstr>Recap of last week</vt:lpstr>
      <vt:lpstr>Outline of this class</vt:lpstr>
      <vt:lpstr>The origins of democracy: freedom and equality</vt:lpstr>
      <vt:lpstr>Athenian democracy   Popular government in the Greek city-state of Athens lasted from 508/7 to 322/1 BC. Full (male) citizens held offices and attended the Assembly, where political decisions were made. </vt:lpstr>
      <vt:lpstr>Greeks vs. barbarians</vt:lpstr>
      <vt:lpstr>The origins of Athenian democracy</vt:lpstr>
      <vt:lpstr>Pericles on freedom and equality</vt:lpstr>
      <vt:lpstr>Aristotle on freedom and equality</vt:lpstr>
      <vt:lpstr>Institutions of Athenian democracy</vt:lpstr>
      <vt:lpstr>The Assembly</vt:lpstr>
      <vt:lpstr>The Pnyx   The Assembly's meeting place was located on a hill southwest of the Acropolis (in the background to the left). Citizens sat or stood on the hillside facing a speaker’s platform (on the right behind the fence).</vt:lpstr>
      <vt:lpstr>Election, sortition and rotation of offices</vt:lpstr>
      <vt:lpstr>Sortition in practice   The picture shows one of the devices used for jury selection. Bronze identification tickets were inserted into the slots to indicate eligible jurors. By a random process, a whole row would be accepted or rejected for jury service on the day. </vt:lpstr>
      <vt:lpstr>The Council of 500</vt:lpstr>
      <vt:lpstr>Bouleuterion   A ‘Bouleuterion’ housed the Boule, or Council of 500, which met on met every day except during festivals to prepare the meetings of the Assembly. This picture shows a similar, well-preserved building in Priene in modern-day Turkey.</vt:lpstr>
      <vt:lpstr>Panels of judges</vt:lpstr>
      <vt:lpstr>Generals and magistrates</vt:lpstr>
      <vt:lpstr>Shortcomings of Athenian democracy</vt:lpstr>
      <vt:lpstr>Exclusive citizenship</vt:lpstr>
      <vt:lpstr>Size and ineffectiveness</vt:lpstr>
      <vt:lpstr>Factionalism and poor decisions</vt:lpstr>
      <vt:lpstr>Plato’s criticisms of democracy</vt:lpstr>
      <vt:lpstr>Aristotle’s views of democracy</vt:lpstr>
      <vt:lpstr>Aristotle’s views of democracy (cont.)</vt:lpstr>
      <vt:lpstr>Direct democracy today</vt:lpstr>
      <vt:lpstr>Full direct democracy</vt:lpstr>
      <vt:lpstr>Swiss Landsgemeinde   Two of the 26 cantons (federal districts) of Switzerland – Glarus and Appenzell Innerrhoden – still have a Landsgemeinde with legislative powers. In each case, an open-air assembly is held annually and makes decisions by non-secret majority voting. </vt:lpstr>
      <vt:lpstr>Partial direct democracy</vt:lpstr>
      <vt:lpstr>Summary and discussion</vt:lpstr>
      <vt:lpstr>Summary</vt:lpstr>
      <vt:lpstr>Discussion questions</vt:lpstr>
      <vt:lpstr>Reference list</vt:lpstr>
      <vt:lpstr>PowerPoint Presentation</vt:lpstr>
      <vt:lpstr>Centre for Open Learning The University of Edinburgh Paterson’s Land Holyrood Road Edinburgh EH8 8AQ  T: 0131 6504400 E: col@ed.ac.uk W: www.ed.ac.uk/open-learning  Facebook: www.facebook.com/uoeshortcourses Twitter: www.twitter.com/uoeshortcourses</vt:lpstr>
    </vt:vector>
  </TitlesOfParts>
  <Manager/>
  <Company>University of Edinburgh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HOY Jenny</dc:creator>
  <cp:keywords/>
  <dc:description/>
  <cp:lastModifiedBy>CAMPBELL Lorna</cp:lastModifiedBy>
  <cp:revision>1298</cp:revision>
  <dcterms:created xsi:type="dcterms:W3CDTF">2017-12-12T15:18:38Z</dcterms:created>
  <dcterms:modified xsi:type="dcterms:W3CDTF">2020-02-19T15:12:14Z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0x010100CA74F06BD57ADF4D8A82C26B68AEB0D3</vt:lpwstr>
  </property>
</Properties>
</file>