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6" r:id="rId5"/>
    <p:sldId id="355" r:id="rId6"/>
    <p:sldId id="359" r:id="rId7"/>
    <p:sldId id="363" r:id="rId8"/>
    <p:sldId id="373" r:id="rId9"/>
    <p:sldId id="377" r:id="rId10"/>
    <p:sldId id="368" r:id="rId11"/>
    <p:sldId id="369" r:id="rId12"/>
    <p:sldId id="374" r:id="rId13"/>
    <p:sldId id="375" r:id="rId14"/>
    <p:sldId id="370" r:id="rId15"/>
    <p:sldId id="376" r:id="rId16"/>
    <p:sldId id="371" r:id="rId17"/>
    <p:sldId id="372" r:id="rId18"/>
    <p:sldId id="378" r:id="rId19"/>
    <p:sldId id="379" r:id="rId20"/>
    <p:sldId id="351" r:id="rId21"/>
    <p:sldId id="367" r:id="rId22"/>
    <p:sldId id="366" r:id="rId23"/>
    <p:sldId id="313" r:id="rId24"/>
    <p:sldId id="380" r:id="rId25"/>
    <p:sldId id="381" r:id="rId26"/>
    <p:sldId id="27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BCBF"/>
    <a:srgbClr val="477A7B"/>
    <a:srgbClr val="4083A8"/>
    <a:srgbClr val="67B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79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02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4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EDE Maximillian" userId="S::v1mjaede@ed.ac.uk::3fd7093e-6ba0-4bf6-a512-1221e326adc1" providerId="AD" clId="Web-{5BDAB8DC-2896-5D32-2D9A-2C440CDB56CF}"/>
    <pc:docChg chg="modSld">
      <pc:chgData name="JAEDE Maximillian" userId="S::v1mjaede@ed.ac.uk::3fd7093e-6ba0-4bf6-a512-1221e326adc1" providerId="AD" clId="Web-{5BDAB8DC-2896-5D32-2D9A-2C440CDB56CF}" dt="2019-05-08T14:43:09.795" v="0" actId="1076"/>
      <pc:docMkLst>
        <pc:docMk/>
      </pc:docMkLst>
      <pc:sldChg chg="modSp">
        <pc:chgData name="JAEDE Maximillian" userId="S::v1mjaede@ed.ac.uk::3fd7093e-6ba0-4bf6-a512-1221e326adc1" providerId="AD" clId="Web-{5BDAB8DC-2896-5D32-2D9A-2C440CDB56CF}" dt="2019-05-08T14:43:09.795" v="0" actId="1076"/>
        <pc:sldMkLst>
          <pc:docMk/>
          <pc:sldMk cId="1097921881" sldId="345"/>
        </pc:sldMkLst>
        <pc:spChg chg="mod">
          <ac:chgData name="JAEDE Maximillian" userId="S::v1mjaede@ed.ac.uk::3fd7093e-6ba0-4bf6-a512-1221e326adc1" providerId="AD" clId="Web-{5BDAB8DC-2896-5D32-2D9A-2C440CDB56CF}" dt="2019-05-08T14:43:09.795" v="0" actId="1076"/>
          <ac:spMkLst>
            <pc:docMk/>
            <pc:sldMk cId="1097921881" sldId="345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63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4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02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8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6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03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85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99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87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14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99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C3144-3E01-4823-A88C-9FE6B0EC82D9}" type="datetimeFigureOut">
              <a:rPr lang="en-GB" smtClean="0"/>
              <a:t>14/02/20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A4FE5-DAAC-4D17-A758-982551312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81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3.0/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.ac.uk/open-learning" TargetMode="External"/><Relationship Id="rId4" Type="http://schemas.openxmlformats.org/officeDocument/2006/relationships/hyperlink" Target="http://www.facebook.com/uoeshortcourses" TargetMode="External"/><Relationship Id="rId5" Type="http://schemas.openxmlformats.org/officeDocument/2006/relationships/hyperlink" Target="http://www.twitter.com/uoeshortcourses" TargetMode="External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8">
            <a:extLst>
              <a:ext uri="{FF2B5EF4-FFF2-40B4-BE49-F238E27FC236}">
                <a16:creationId xmlns:a16="http://schemas.microsoft.com/office/drawing/2014/main" xmlns="" id="{7154EE02-B9FD-E647-A8CC-3F03496DB2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71" y="5664611"/>
            <a:ext cx="3918216" cy="887143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xmlns="" id="{6B4FC342-7715-834E-9B3E-6AB10742D3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Democracy in Theory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and Practice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xmlns="" id="{A6B1C9DB-C3D1-9F46-8B5F-091A58585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1. Introduction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3551" y="5991689"/>
            <a:ext cx="3174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smtClean="0">
                <a:solidFill>
                  <a:schemeClr val="bg1"/>
                </a:solidFill>
              </a:rPr>
              <a:t>Dr Max Jaede, 2020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89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 smtClean="0"/>
              <a:t>Questions about democracy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Democratic theories – implicitly or explicitly – address three sets of questions (</a:t>
            </a:r>
            <a:r>
              <a:rPr lang="en-GB" dirty="0" smtClean="0"/>
              <a:t>Cunningham, 2002, pp.10-14)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Semantic questions </a:t>
            </a:r>
            <a:r>
              <a:rPr lang="en-US" dirty="0" smtClean="0"/>
              <a:t>about the meaning of ‘democracy’ and related concepts, such as ‘liberty’, ‘equality’,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Normative questions </a:t>
            </a:r>
            <a:r>
              <a:rPr lang="en-US" dirty="0" smtClean="0"/>
              <a:t>about the value of (a particular form of) democracy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Descriptive questions </a:t>
            </a:r>
            <a:r>
              <a:rPr lang="en-US" dirty="0" smtClean="0"/>
              <a:t>concerning the way states or societies called democratic actually function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0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/>
              <a:t>Democratic theory as a field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Democratic theory (and political theory more generally) only evolved as an </a:t>
            </a:r>
            <a:r>
              <a:rPr lang="en-GB" b="1" dirty="0" smtClean="0">
                <a:solidFill>
                  <a:srgbClr val="000000"/>
                </a:solidFill>
              </a:rPr>
              <a:t>academic field of study </a:t>
            </a:r>
            <a:r>
              <a:rPr lang="en-GB" dirty="0" smtClean="0">
                <a:solidFill>
                  <a:srgbClr val="000000"/>
                </a:solidFill>
              </a:rPr>
              <a:t>in the 20</a:t>
            </a:r>
            <a:r>
              <a:rPr lang="en-GB" baseline="30000" dirty="0" smtClean="0">
                <a:solidFill>
                  <a:srgbClr val="000000"/>
                </a:solidFill>
              </a:rPr>
              <a:t>th</a:t>
            </a:r>
            <a:r>
              <a:rPr lang="en-GB" dirty="0" smtClean="0">
                <a:solidFill>
                  <a:srgbClr val="000000"/>
                </a:solidFill>
              </a:rPr>
              <a:t> century</a:t>
            </a:r>
          </a:p>
          <a:p>
            <a:r>
              <a:rPr lang="en-GB" dirty="0">
                <a:solidFill>
                  <a:srgbClr val="000000"/>
                </a:solidFill>
              </a:rPr>
              <a:t>Within contemporary academia, democratic theorists </a:t>
            </a:r>
            <a:r>
              <a:rPr lang="en-GB" dirty="0" smtClean="0">
                <a:solidFill>
                  <a:srgbClr val="000000"/>
                </a:solidFill>
              </a:rPr>
              <a:t>tend to be based </a:t>
            </a:r>
            <a:r>
              <a:rPr lang="en-GB" dirty="0">
                <a:solidFill>
                  <a:srgbClr val="000000"/>
                </a:solidFill>
              </a:rPr>
              <a:t>in Politics and Philosophy </a:t>
            </a:r>
            <a:r>
              <a:rPr lang="en-GB" dirty="0" smtClean="0">
                <a:solidFill>
                  <a:srgbClr val="000000"/>
                </a:solidFill>
              </a:rPr>
              <a:t>departments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Democratic theory often refers back to </a:t>
            </a:r>
            <a:r>
              <a:rPr lang="en-GB" b="1" dirty="0" smtClean="0">
                <a:solidFill>
                  <a:srgbClr val="000000"/>
                </a:solidFill>
              </a:rPr>
              <a:t>pre-20</a:t>
            </a:r>
            <a:r>
              <a:rPr lang="en-GB" b="1" baseline="30000" dirty="0" smtClean="0">
                <a:solidFill>
                  <a:srgbClr val="000000"/>
                </a:solidFill>
              </a:rPr>
              <a:t>th</a:t>
            </a:r>
            <a:r>
              <a:rPr lang="en-GB" b="1" dirty="0" smtClean="0">
                <a:solidFill>
                  <a:srgbClr val="000000"/>
                </a:solidFill>
              </a:rPr>
              <a:t> century writers and philosophers </a:t>
            </a:r>
            <a:r>
              <a:rPr lang="en-GB" dirty="0" smtClean="0">
                <a:solidFill>
                  <a:srgbClr val="000000"/>
                </a:solidFill>
              </a:rPr>
              <a:t>who did not think of themselves as ‘democratic theorists’ or even as ‘democrats’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In this short course, we will encounter both historical thinkers and contemporary democratic theorists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0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 smtClean="0"/>
              <a:t>Western bias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The field has been shaped by intellectual traditions in Europe and North </a:t>
            </a:r>
            <a:r>
              <a:rPr lang="en-GB" dirty="0">
                <a:solidFill>
                  <a:srgbClr val="000000"/>
                </a:solidFill>
              </a:rPr>
              <a:t>America, and </a:t>
            </a:r>
            <a:r>
              <a:rPr lang="en-GB" dirty="0" smtClean="0">
                <a:solidFill>
                  <a:srgbClr val="000000"/>
                </a:solidFill>
              </a:rPr>
              <a:t>contemporary democratic theory is still Western-centric 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This course will focus on the main theories and developments that are directly relevant to Scotland and the UK, but also consider some issues of global reach</a:t>
            </a: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857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876C9C8-40C6-EA48-ACB8-20B35E9A6780}"/>
              </a:ext>
            </a:extLst>
          </p:cNvPr>
          <p:cNvSpPr/>
          <p:nvPr/>
        </p:nvSpPr>
        <p:spPr>
          <a:xfrm>
            <a:off x="-9356" y="0"/>
            <a:ext cx="2268639" cy="6858000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9B4464-F678-C940-8A90-7FDFE40EA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802" y="2575666"/>
            <a:ext cx="8811998" cy="1325563"/>
          </a:xfrm>
        </p:spPr>
        <p:txBody>
          <a:bodyPr>
            <a:normAutofit/>
          </a:bodyPr>
          <a:lstStyle/>
          <a:p>
            <a:r>
              <a:rPr lang="en-US" dirty="0"/>
              <a:t>Approach of this course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C60DD8-C1FA-2D43-AFE6-7B37B93D7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61" y="153204"/>
            <a:ext cx="1720204" cy="167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0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 smtClean="0"/>
              <a:t>A historical 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We will adopt a broadly historical approach to distinguish </a:t>
            </a:r>
            <a:r>
              <a:rPr lang="en-GB" b="1" dirty="0" smtClean="0">
                <a:solidFill>
                  <a:srgbClr val="000000"/>
                </a:solidFill>
              </a:rPr>
              <a:t>three intellectual traditions</a:t>
            </a:r>
            <a:r>
              <a:rPr lang="en-GB" dirty="0" smtClean="0">
                <a:solidFill>
                  <a:srgbClr val="000000"/>
                </a:solidFill>
              </a:rPr>
              <a:t> (or ‘classic models’ of democracy), and to trace the evolution of modern mass democracies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In addition, we will look at </a:t>
            </a:r>
            <a:r>
              <a:rPr lang="en-GB" b="1" dirty="0" smtClean="0">
                <a:solidFill>
                  <a:srgbClr val="000000"/>
                </a:solidFill>
              </a:rPr>
              <a:t>more recent political developments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GB" dirty="0" smtClean="0">
                <a:solidFill>
                  <a:srgbClr val="000000"/>
                </a:solidFill>
              </a:rPr>
              <a:t> from Thatcherism and globalisation to the rise of right-wing populism in the 21</a:t>
            </a:r>
            <a:r>
              <a:rPr lang="en-GB" baseline="30000" dirty="0" smtClean="0">
                <a:solidFill>
                  <a:srgbClr val="000000"/>
                </a:solidFill>
              </a:rPr>
              <a:t>st</a:t>
            </a:r>
            <a:r>
              <a:rPr lang="en-GB" dirty="0" smtClean="0">
                <a:solidFill>
                  <a:srgbClr val="000000"/>
                </a:solidFill>
              </a:rPr>
              <a:t> century </a:t>
            </a:r>
            <a:r>
              <a:rPr lang="mr-IN" dirty="0" smtClean="0">
                <a:solidFill>
                  <a:srgbClr val="000000"/>
                </a:solidFill>
              </a:rPr>
              <a:t>–</a:t>
            </a:r>
            <a:r>
              <a:rPr lang="en-GB" dirty="0" smtClean="0">
                <a:solidFill>
                  <a:srgbClr val="000000"/>
                </a:solidFill>
              </a:rPr>
              <a:t> which provide the backdrop for </a:t>
            </a:r>
            <a:r>
              <a:rPr lang="en-GB" dirty="0">
                <a:solidFill>
                  <a:srgbClr val="000000"/>
                </a:solidFill>
              </a:rPr>
              <a:t>contemporary </a:t>
            </a:r>
            <a:r>
              <a:rPr lang="en-GB" dirty="0" smtClean="0">
                <a:solidFill>
                  <a:srgbClr val="000000"/>
                </a:solidFill>
              </a:rPr>
              <a:t>debates in democratic theory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01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 smtClean="0"/>
              <a:t>Theory and practice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The course aim is not to discuss theoretical questions in the abstract, or to evaluate different democratic theories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 smtClean="0">
                <a:solidFill>
                  <a:srgbClr val="000000"/>
                </a:solidFill>
              </a:rPr>
              <a:t>Rather, we will </a:t>
            </a:r>
            <a:r>
              <a:rPr lang="en-GB" b="1" dirty="0" smtClean="0">
                <a:solidFill>
                  <a:srgbClr val="000000"/>
                </a:solidFill>
              </a:rPr>
              <a:t>use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000000"/>
                </a:solidFill>
              </a:rPr>
              <a:t>theories as tools </a:t>
            </a:r>
            <a:r>
              <a:rPr lang="en-GB" dirty="0" smtClean="0">
                <a:solidFill>
                  <a:srgbClr val="000000"/>
                </a:solidFill>
              </a:rPr>
              <a:t>to contrast different meanings of democracy, and to critically examine to what extent democratic aspirations are realised in practice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We will frequently discuss concrete examples, but the course does not systematically examine practices in a specific context (such as Scotland or the UK)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022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 smtClean="0"/>
              <a:t>Democratic learning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The course aims to provide opportunities for students to reflect on their experiences </a:t>
            </a:r>
            <a:r>
              <a:rPr lang="en-GB" dirty="0">
                <a:solidFill>
                  <a:srgbClr val="000000"/>
                </a:solidFill>
              </a:rPr>
              <a:t>as </a:t>
            </a:r>
            <a:r>
              <a:rPr lang="en-GB" dirty="0" smtClean="0">
                <a:solidFill>
                  <a:srgbClr val="000000"/>
                </a:solidFill>
              </a:rPr>
              <a:t>citizens, </a:t>
            </a:r>
            <a:r>
              <a:rPr lang="en-GB" dirty="0">
                <a:solidFill>
                  <a:srgbClr val="000000"/>
                </a:solidFill>
              </a:rPr>
              <a:t>engage in dialogue with </a:t>
            </a:r>
            <a:r>
              <a:rPr lang="en-GB" dirty="0" smtClean="0">
                <a:solidFill>
                  <a:srgbClr val="000000"/>
                </a:solidFill>
              </a:rPr>
              <a:t>each other, and </a:t>
            </a:r>
            <a:r>
              <a:rPr lang="en-GB" dirty="0">
                <a:solidFill>
                  <a:srgbClr val="000000"/>
                </a:solidFill>
              </a:rPr>
              <a:t>(individually and collectively) direct their own learning</a:t>
            </a:r>
            <a:endParaRPr lang="en-GB" dirty="0" smtClean="0">
              <a:solidFill>
                <a:srgbClr val="000000"/>
              </a:solidFill>
            </a:endParaRPr>
          </a:p>
          <a:p>
            <a:r>
              <a:rPr lang="en-GB" dirty="0" smtClean="0">
                <a:solidFill>
                  <a:srgbClr val="000000"/>
                </a:solidFill>
              </a:rPr>
              <a:t>As part of the credit assessment, you will conduct a case study on a topic of your own choosing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In Week 10, we will discuss topics suggested by the class and you are invited to </a:t>
            </a:r>
            <a:r>
              <a:rPr lang="en-GB" dirty="0" smtClean="0"/>
              <a:t>present findings </a:t>
            </a:r>
            <a:r>
              <a:rPr lang="en-GB" dirty="0"/>
              <a:t>of </a:t>
            </a:r>
            <a:r>
              <a:rPr lang="en-GB" dirty="0" smtClean="0"/>
              <a:t>your case study</a:t>
            </a:r>
            <a:endParaRPr lang="en-GB" dirty="0"/>
          </a:p>
          <a:p>
            <a:endParaRPr lang="en-GB" dirty="0" smtClean="0">
              <a:solidFill>
                <a:srgbClr val="000000"/>
              </a:solidFill>
            </a:endParaRPr>
          </a:p>
          <a:p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022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/>
              <a:t>Course learning outcomes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787538"/>
              </p:ext>
            </p:extLst>
          </p:nvPr>
        </p:nvGraphicFramePr>
        <p:xfrm>
          <a:off x="972792" y="2292920"/>
          <a:ext cx="10281882" cy="34747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2818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On completion of this course, students will be able to: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86000" marR="0" indent="-48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dirty="0" smtClean="0"/>
                        <a:t>distinguish different models of democracy and their normative assumptions;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86000" marR="0" indent="-48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US" sz="2400" dirty="0" smtClean="0"/>
                        <a:t>apply democratic theories to critically assess political institutions and practices;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86000" indent="-486000">
                        <a:buFont typeface="+mj-lt"/>
                        <a:buAutoNum type="arabicPeriod" startAt="3"/>
                      </a:pPr>
                      <a:r>
                        <a:rPr lang="en-US" sz="2400" dirty="0" smtClean="0"/>
                        <a:t>reflect on the nature of citizenship and identify ways to participate in public life;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86000" indent="-486000">
                        <a:buFont typeface="+mj-lt"/>
                        <a:buAutoNum type="arabicPeriod" startAt="4"/>
                      </a:pPr>
                      <a:r>
                        <a:rPr lang="en-US" sz="2400" dirty="0" smtClean="0"/>
                        <a:t>engage in dialogue about the meaning and value of democracy;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86000" indent="-486000">
                        <a:buFont typeface="+mj-lt"/>
                        <a:buAutoNum type="arabicPeriod" startAt="5"/>
                      </a:pPr>
                      <a:r>
                        <a:rPr lang="en-US" sz="2400" dirty="0" smtClean="0"/>
                        <a:t>present arguments clearly and coherently.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236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/>
              <a:t>Course </a:t>
            </a: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41813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660066"/>
                </a:solidFill>
              </a:rPr>
              <a:t>Classic Models I: Athenian Democracy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660066"/>
                </a:solidFill>
              </a:rPr>
              <a:t>Classic Models II: Civic Republicanism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660066"/>
                </a:solidFill>
              </a:rPr>
              <a:t>Classic Models III: Liberal Constitutionalism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Modern Democracy I: Representative 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Modern Democracy II: The Role of the </a:t>
            </a:r>
            <a:r>
              <a:rPr lang="en-US" dirty="0" smtClean="0"/>
              <a:t>State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Modern Democracy III: The Global Context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Future of Democracy I: Alternative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Future of Democracy II: Innovations and Reforms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Future of Democracy III: Student Forum 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67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876C9C8-40C6-EA48-ACB8-20B35E9A6780}"/>
              </a:ext>
            </a:extLst>
          </p:cNvPr>
          <p:cNvSpPr/>
          <p:nvPr/>
        </p:nvSpPr>
        <p:spPr>
          <a:xfrm>
            <a:off x="-9356" y="0"/>
            <a:ext cx="2268639" cy="6858000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9B4464-F678-C940-8A90-7FDFE40EA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802" y="2575666"/>
            <a:ext cx="8811998" cy="1325563"/>
          </a:xfrm>
        </p:spPr>
        <p:txBody>
          <a:bodyPr/>
          <a:lstStyle/>
          <a:p>
            <a:r>
              <a:rPr lang="en-US" dirty="0"/>
              <a:t>Reading and discussion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C60DD8-C1FA-2D43-AFE6-7B37B93D7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61" y="153204"/>
            <a:ext cx="1720204" cy="167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1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 smtClean="0"/>
              <a:t>Outline of this class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 smtClean="0"/>
              <a:t>Welcome and introductions</a:t>
            </a:r>
          </a:p>
          <a:p>
            <a:r>
              <a:rPr lang="en-GB" dirty="0" smtClean="0"/>
              <a:t>W</a:t>
            </a:r>
            <a:r>
              <a:rPr lang="en-US" dirty="0" smtClean="0"/>
              <a:t>h</a:t>
            </a:r>
            <a:r>
              <a:rPr lang="en-GB" dirty="0" smtClean="0"/>
              <a:t>at do we mean by ‘democracy’?</a:t>
            </a:r>
            <a:endParaRPr lang="en-GB" dirty="0"/>
          </a:p>
          <a:p>
            <a:r>
              <a:rPr lang="en-GB" dirty="0"/>
              <a:t>Democratic theory as a field of study</a:t>
            </a:r>
          </a:p>
          <a:p>
            <a:r>
              <a:rPr lang="en-GB" dirty="0" smtClean="0"/>
              <a:t>Approach of this course</a:t>
            </a:r>
            <a:endParaRPr lang="en-GB" dirty="0"/>
          </a:p>
          <a:p>
            <a:r>
              <a:rPr lang="en-GB" dirty="0"/>
              <a:t>Course format and </a:t>
            </a:r>
            <a:r>
              <a:rPr lang="en-GB" dirty="0" smtClean="0"/>
              <a:t>practicalities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23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/>
              <a:t>Reading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8"/>
            <a:ext cx="10515600" cy="2709312"/>
          </a:xfrm>
          <a:solidFill>
            <a:srgbClr val="FFD966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cs typeface="Calibri (Body)"/>
              </a:rPr>
              <a:t>Read the excerpt from Fishkin (2011) on the handout; take notes and write down your thoughts: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>
                <a:cs typeface="Calibri (Body)"/>
              </a:rPr>
              <a:t>What ‘innovative’ democratic method did the Greek PASOK party employ in 2006?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>
                <a:cs typeface="Calibri (Body)"/>
              </a:rPr>
              <a:t>In what ways does this 21</a:t>
            </a:r>
            <a:r>
              <a:rPr lang="en-GB" baseline="30000" dirty="0" smtClean="0">
                <a:cs typeface="Calibri (Body)"/>
              </a:rPr>
              <a:t>st</a:t>
            </a:r>
            <a:r>
              <a:rPr lang="en-GB" dirty="0" smtClean="0">
                <a:cs typeface="Calibri (Body)"/>
              </a:rPr>
              <a:t> century project resemble democratic practices in </a:t>
            </a:r>
            <a:r>
              <a:rPr lang="en-GB" dirty="0">
                <a:cs typeface="Calibri (Body)"/>
              </a:rPr>
              <a:t>ancient </a:t>
            </a:r>
            <a:r>
              <a:rPr lang="en-GB" dirty="0" smtClean="0">
                <a:cs typeface="Calibri (Body)"/>
              </a:rPr>
              <a:t>Athens? </a:t>
            </a:r>
          </a:p>
          <a:p>
            <a:pPr marL="0" lvl="0" indent="0">
              <a:buNone/>
            </a:pPr>
            <a:endParaRPr lang="en-GB" dirty="0">
              <a:cs typeface="Calibri (Body)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41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 smtClean="0"/>
              <a:t>Reference 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Cunningham, F., 2002. Introduction: In: </a:t>
            </a:r>
            <a:r>
              <a:rPr lang="en-GB" sz="2400" i="1" dirty="0" smtClean="0"/>
              <a:t>Theories of Democracy: A Critical Introduction</a:t>
            </a:r>
            <a:r>
              <a:rPr lang="en-GB" sz="2400" dirty="0" smtClean="0"/>
              <a:t>. London: Routledge.</a:t>
            </a:r>
          </a:p>
          <a:p>
            <a:pPr marL="0" indent="0">
              <a:buNone/>
            </a:pPr>
            <a:r>
              <a:rPr lang="en-GB" sz="2400" dirty="0" smtClean="0"/>
              <a:t>Fishkin, J.S., 2011. Democratic Aspirations. In: </a:t>
            </a:r>
            <a:r>
              <a:rPr lang="en-GB" sz="2400" i="1" dirty="0" smtClean="0"/>
              <a:t>When the People Speak: Deliberative Democracy and Public Consultation</a:t>
            </a:r>
            <a:r>
              <a:rPr lang="en-GB" sz="2400" dirty="0" smtClean="0"/>
              <a:t>. Oxford: Oxford University Press. Ch. 1.</a:t>
            </a:r>
          </a:p>
          <a:p>
            <a:pPr marL="0" indent="0">
              <a:buNone/>
            </a:pPr>
            <a:r>
              <a:rPr lang="en-GB" sz="2400" dirty="0" smtClean="0"/>
              <a:t>Held, D., 2006. Introduction. In: </a:t>
            </a:r>
            <a:r>
              <a:rPr lang="en-GB" sz="2400" i="1" dirty="0" smtClean="0"/>
              <a:t>Models of Democracy</a:t>
            </a:r>
            <a:r>
              <a:rPr lang="en-GB" sz="2400" dirty="0" smtClean="0"/>
              <a:t>. 3rd ed. Cambridge: Polity.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="" xmlns:a16="http://schemas.microsoft.com/office/drawing/2014/main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18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  <p:pic>
        <p:nvPicPr>
          <p:cNvPr id="7" name="Picture 6" descr="640px-CC_BY-SA_3.0.png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090" y="4872592"/>
            <a:ext cx="1807821" cy="638387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 txBox="1">
            <a:spLocks/>
          </p:cNvSpPr>
          <p:nvPr/>
        </p:nvSpPr>
        <p:spPr>
          <a:xfrm>
            <a:off x="838200" y="2208917"/>
            <a:ext cx="10515600" cy="33085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GB" sz="2400" dirty="0" smtClean="0"/>
              <a:t>This </a:t>
            </a:r>
            <a:r>
              <a:rPr lang="en-GB" sz="2400" dirty="0" smtClean="0"/>
              <a:t>presentation is an </a:t>
            </a:r>
            <a:r>
              <a:rPr lang="en-GB" sz="2400" dirty="0" smtClean="0"/>
              <a:t>Open Educational Resource. </a:t>
            </a:r>
            <a:r>
              <a:rPr lang="en-GB" sz="2400" dirty="0"/>
              <a:t>It </a:t>
            </a:r>
            <a:r>
              <a:rPr lang="en-GB" sz="2400" dirty="0" smtClean="0"/>
              <a:t>was originally </a:t>
            </a:r>
            <a:r>
              <a:rPr lang="en-GB" sz="2400" dirty="0"/>
              <a:t>created for a lifelong learning course (SCQF level 7) at the </a:t>
            </a:r>
            <a:r>
              <a:rPr lang="en-GB" sz="2400" dirty="0" smtClean="0"/>
              <a:t>Centre </a:t>
            </a:r>
            <a:r>
              <a:rPr lang="en-GB" sz="2400" dirty="0"/>
              <a:t>for Open Learning</a:t>
            </a:r>
            <a:r>
              <a:rPr lang="en-GB" sz="2400" dirty="0" smtClean="0"/>
              <a:t>. </a:t>
            </a:r>
            <a:r>
              <a:rPr lang="en-US" sz="2400" dirty="0" smtClean="0"/>
              <a:t>You </a:t>
            </a:r>
            <a:r>
              <a:rPr lang="en-US" sz="2400" dirty="0"/>
              <a:t>are free to use, </a:t>
            </a:r>
            <a:r>
              <a:rPr lang="en-US" sz="2400" dirty="0" smtClean="0"/>
              <a:t>share, </a:t>
            </a:r>
            <a:r>
              <a:rPr lang="en-US" sz="2400" dirty="0"/>
              <a:t>and adapt this work.</a:t>
            </a:r>
            <a:r>
              <a:rPr lang="en-GB" sz="2400" dirty="0"/>
              <a:t> </a:t>
            </a:r>
            <a:r>
              <a:rPr lang="en-US" sz="2400" dirty="0"/>
              <a:t>To view a copy of the license, visit https://</a:t>
            </a:r>
            <a:r>
              <a:rPr lang="en-US" sz="2400" dirty="0" err="1"/>
              <a:t>creativecommons.org</a:t>
            </a:r>
            <a:r>
              <a:rPr lang="en-US" sz="2400" dirty="0"/>
              <a:t>/licenses/by-</a:t>
            </a:r>
            <a:r>
              <a:rPr lang="en-US" sz="2400" dirty="0" err="1"/>
              <a:t>sa</a:t>
            </a:r>
            <a:r>
              <a:rPr lang="en-US" sz="2400" dirty="0"/>
              <a:t>/4.0/</a:t>
            </a:r>
            <a:endParaRPr lang="en-GB" sz="2400" dirty="0"/>
          </a:p>
          <a:p>
            <a:pPr marL="0" indent="0" algn="ctr">
              <a:spcBef>
                <a:spcPts val="600"/>
              </a:spcBef>
              <a:buNone/>
            </a:pPr>
            <a:endParaRPr lang="en-GB" sz="2400" dirty="0" smtClean="0"/>
          </a:p>
          <a:p>
            <a:pPr marL="0" indent="0" algn="ctr">
              <a:spcBef>
                <a:spcPts val="600"/>
              </a:spcBef>
              <a:buNone/>
            </a:pPr>
            <a:r>
              <a:rPr lang="en-GB" sz="2400" dirty="0" smtClean="0"/>
              <a:t>© Max Jaede, University of Edinburgh, 2020, CC BY-SA </a:t>
            </a:r>
            <a:r>
              <a:rPr lang="en-GB" sz="2400" dirty="0" smtClean="0"/>
              <a:t>4.0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0365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2E6F58-A88E-2A40-9A52-E6C3C2039A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471" y="532435"/>
            <a:ext cx="8976082" cy="4328932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</a:rPr>
              <a:t>Centre for Open Learning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The University of Edinburgh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Paterson’s Land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Holyrood Road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Edinburgh EH8 8AQ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T: 0131 6504400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E: col@ed.ac.uk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W: </a:t>
            </a:r>
            <a:r>
              <a:rPr lang="en-US" sz="2400" dirty="0">
                <a:solidFill>
                  <a:schemeClr val="bg1"/>
                </a:solidFill>
                <a:hlinkClick r:id="rId3"/>
              </a:rPr>
              <a:t>www.ed.ac.uk/open-learning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Facebook: </a:t>
            </a:r>
            <a:r>
              <a:rPr lang="en-US" sz="2400" dirty="0">
                <a:solidFill>
                  <a:schemeClr val="bg1"/>
                </a:solidFill>
                <a:hlinkClick r:id="rId4"/>
              </a:rPr>
              <a:t>www.facebook.com/uoeshortcourses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Twitter: </a:t>
            </a:r>
            <a:r>
              <a:rPr lang="en-US" sz="2400" dirty="0">
                <a:solidFill>
                  <a:schemeClr val="bg1"/>
                </a:solidFill>
                <a:hlinkClick r:id="rId5"/>
              </a:rPr>
              <a:t>www.twitter.com/uoeshortcourses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Content Placeholder 8">
            <a:extLst>
              <a:ext uri="{FF2B5EF4-FFF2-40B4-BE49-F238E27FC236}">
                <a16:creationId xmlns:a16="http://schemas.microsoft.com/office/drawing/2014/main" xmlns="" id="{672B5856-124A-A44F-9FE1-648AA8DCDE1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71" y="5266481"/>
            <a:ext cx="5676622" cy="128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0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9448"/>
            <a:ext cx="10515600" cy="2010774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your name</a:t>
            </a:r>
            <a:r>
              <a:rPr lang="en-GB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</a:t>
            </a:r>
            <a:r>
              <a:rPr lang="en-US" dirty="0" smtClean="0"/>
              <a:t>h</a:t>
            </a:r>
            <a:r>
              <a:rPr lang="en-GB" dirty="0" smtClean="0"/>
              <a:t>at </a:t>
            </a:r>
            <a:r>
              <a:rPr lang="en-GB" dirty="0"/>
              <a:t>are you hoping to get out of this course</a:t>
            </a:r>
            <a:r>
              <a:rPr lang="en-GB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</a:t>
            </a:r>
            <a:r>
              <a:rPr lang="en-GB" dirty="0" smtClean="0"/>
              <a:t>is the most democratic </a:t>
            </a:r>
            <a:r>
              <a:rPr lang="en-US" dirty="0"/>
              <a:t>situation, </a:t>
            </a:r>
            <a:r>
              <a:rPr lang="en-US" dirty="0" smtClean="0"/>
              <a:t>institution </a:t>
            </a:r>
            <a:r>
              <a:rPr lang="en-US" dirty="0"/>
              <a:t>or practice </a:t>
            </a:r>
            <a:r>
              <a:rPr lang="en-GB" dirty="0" smtClean="0"/>
              <a:t>you can think of?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5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876C9C8-40C6-EA48-ACB8-20B35E9A6780}"/>
              </a:ext>
            </a:extLst>
          </p:cNvPr>
          <p:cNvSpPr/>
          <p:nvPr/>
        </p:nvSpPr>
        <p:spPr>
          <a:xfrm>
            <a:off x="-9356" y="0"/>
            <a:ext cx="2268639" cy="6858000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9B4464-F678-C940-8A90-7FDFE40EA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802" y="2575666"/>
            <a:ext cx="8811998" cy="1325563"/>
          </a:xfrm>
        </p:spPr>
        <p:txBody>
          <a:bodyPr>
            <a:normAutofit/>
          </a:bodyPr>
          <a:lstStyle/>
          <a:p>
            <a:r>
              <a:rPr lang="en-US" dirty="0"/>
              <a:t>What do we mean by ‘democracy’?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C60DD8-C1FA-2D43-AFE6-7B37B93D7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61" y="153204"/>
            <a:ext cx="1720204" cy="167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4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/>
              <a:t>Democracy as </a:t>
            </a:r>
            <a:r>
              <a:rPr lang="en-US" dirty="0" smtClean="0"/>
              <a:t>rule by the people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GB" dirty="0"/>
              <a:t>The word derives from </a:t>
            </a:r>
            <a:r>
              <a:rPr lang="en-US" dirty="0"/>
              <a:t>the ancient Greek </a:t>
            </a:r>
            <a:r>
              <a:rPr lang="en-US" i="1" dirty="0" err="1"/>
              <a:t>demokratia</a:t>
            </a:r>
            <a:r>
              <a:rPr lang="en-US" dirty="0"/>
              <a:t>, a compound of </a:t>
            </a:r>
            <a:r>
              <a:rPr lang="en-US" i="1" dirty="0"/>
              <a:t>demos</a:t>
            </a:r>
            <a:r>
              <a:rPr lang="en-US" dirty="0"/>
              <a:t> (the people) and </a:t>
            </a:r>
            <a:r>
              <a:rPr lang="en-US" i="1" dirty="0" err="1"/>
              <a:t>kratia</a:t>
            </a:r>
            <a:r>
              <a:rPr lang="en-US" dirty="0"/>
              <a:t> </a:t>
            </a:r>
            <a:r>
              <a:rPr lang="en-US" dirty="0" smtClean="0"/>
              <a:t>(rule), so ‘democracy’ means rule by the people</a:t>
            </a:r>
          </a:p>
          <a:p>
            <a:r>
              <a:rPr lang="en-US" dirty="0" smtClean="0"/>
              <a:t>But it’s not as simple as it seems! What is meant by </a:t>
            </a:r>
            <a:r>
              <a:rPr lang="en-US" b="1" dirty="0" smtClean="0"/>
              <a:t>‘rule by’ </a:t>
            </a:r>
            <a:r>
              <a:rPr lang="en-US" dirty="0" smtClean="0"/>
              <a:t>and </a:t>
            </a:r>
            <a:r>
              <a:rPr lang="en-US" b="1" dirty="0" smtClean="0"/>
              <a:t>‘the people’</a:t>
            </a:r>
            <a:r>
              <a:rPr lang="en-US" dirty="0" smtClean="0"/>
              <a:t> is not obvious, and democratic ideas evolved considerably over the course of history</a:t>
            </a:r>
          </a:p>
          <a:p>
            <a:pPr lvl="1"/>
            <a:r>
              <a:rPr lang="en-US" dirty="0" smtClean="0"/>
              <a:t>E.g., representation vs. direct participation in government? ‘The people’ as a select few vs. voting rights for all adult citizens?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3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/>
              <a:t>Democracy as a matter of degree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US" dirty="0" smtClean="0"/>
              <a:t>Much political rhetoric (and some political scientists) suggest that democracy is a matter of either/or – either societies are democratic or they are not</a:t>
            </a:r>
          </a:p>
          <a:p>
            <a:r>
              <a:rPr lang="en-US" dirty="0" smtClean="0"/>
              <a:t>By contrast, most democratic theorists hold that democracy is a matter of degree, which means that </a:t>
            </a:r>
            <a:r>
              <a:rPr lang="en-US" b="1" dirty="0" smtClean="0"/>
              <a:t>even ‘democratic’ societies only approximate democratic ideals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01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/>
          <a:lstStyle/>
          <a:p>
            <a:r>
              <a:rPr lang="en-US" dirty="0" smtClean="0"/>
              <a:t>Democracy as a contested concept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‘Democracy’ is one of the most widely accepted political values and</a:t>
            </a:r>
            <a:r>
              <a:rPr lang="en-GB" dirty="0">
                <a:solidFill>
                  <a:srgbClr val="000000"/>
                </a:solidFill>
              </a:rPr>
              <a:t> political actors often invoke it to justify or criticise certain courses of action, yet they use the term to mean very different </a:t>
            </a:r>
            <a:r>
              <a:rPr lang="en-GB" dirty="0" smtClean="0">
                <a:solidFill>
                  <a:srgbClr val="000000"/>
                </a:solidFill>
              </a:rPr>
              <a:t>things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Democracy can be classified as an ‘essentially contested concept’ in that </a:t>
            </a:r>
            <a:r>
              <a:rPr lang="en-GB" b="1" dirty="0" smtClean="0">
                <a:solidFill>
                  <a:srgbClr val="000000"/>
                </a:solidFill>
              </a:rPr>
              <a:t>its meaning is subject to </a:t>
            </a:r>
            <a:r>
              <a:rPr lang="en-US" b="1" dirty="0" smtClean="0">
                <a:solidFill>
                  <a:srgbClr val="000000"/>
                </a:solidFill>
              </a:rPr>
              <a:t>ongoing </a:t>
            </a:r>
            <a:r>
              <a:rPr lang="en-GB" b="1" dirty="0" smtClean="0">
                <a:solidFill>
                  <a:srgbClr val="000000"/>
                </a:solidFill>
              </a:rPr>
              <a:t>debate and, </a:t>
            </a:r>
            <a:r>
              <a:rPr lang="en-US" b="1" dirty="0">
                <a:solidFill>
                  <a:srgbClr val="000000"/>
                </a:solidFill>
              </a:rPr>
              <a:t>by its </a:t>
            </a:r>
            <a:r>
              <a:rPr lang="en-US" b="1" dirty="0" smtClean="0">
                <a:solidFill>
                  <a:srgbClr val="000000"/>
                </a:solidFill>
              </a:rPr>
              <a:t>nature, contestable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We can only examine to what extent political practices approximate </a:t>
            </a:r>
            <a:r>
              <a:rPr lang="en-GB" i="1" dirty="0" smtClean="0">
                <a:solidFill>
                  <a:srgbClr val="000000"/>
                </a:solidFill>
              </a:rPr>
              <a:t>particular understandings of</a:t>
            </a:r>
            <a:r>
              <a:rPr lang="en-GB" dirty="0" smtClean="0">
                <a:solidFill>
                  <a:srgbClr val="000000"/>
                </a:solidFill>
              </a:rPr>
              <a:t> democratic ideals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50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876C9C8-40C6-EA48-ACB8-20B35E9A6780}"/>
              </a:ext>
            </a:extLst>
          </p:cNvPr>
          <p:cNvSpPr/>
          <p:nvPr/>
        </p:nvSpPr>
        <p:spPr>
          <a:xfrm>
            <a:off x="-9356" y="0"/>
            <a:ext cx="2268639" cy="6858000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9B4464-F678-C940-8A90-7FDFE40EA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802" y="2575666"/>
            <a:ext cx="8811998" cy="1325563"/>
          </a:xfrm>
        </p:spPr>
        <p:txBody>
          <a:bodyPr>
            <a:normAutofit/>
          </a:bodyPr>
          <a:lstStyle/>
          <a:p>
            <a:r>
              <a:rPr lang="en-US" dirty="0"/>
              <a:t>Democratic theory as a field of study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C60DD8-C1FA-2D43-AFE6-7B37B93D7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61" y="153204"/>
            <a:ext cx="1720204" cy="167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ED303-B4B2-4E47-8420-958FB94A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4558"/>
            <a:ext cx="10515600" cy="994360"/>
          </a:xfrm>
        </p:spPr>
        <p:txBody>
          <a:bodyPr>
            <a:normAutofit/>
          </a:bodyPr>
          <a:lstStyle/>
          <a:p>
            <a:r>
              <a:rPr lang="en-US" dirty="0" smtClean="0"/>
              <a:t>What is a ‘theory’?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39E2EB-60D9-BB4C-A3A8-5EE58407F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917"/>
            <a:ext cx="10515600" cy="396804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In general, a ‘theory’ is a set of statements intended to explain or evaluate certain phenomena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Democratic theories seek to give coherent expression to </a:t>
            </a:r>
            <a:r>
              <a:rPr lang="en-US" b="1" dirty="0" smtClean="0">
                <a:solidFill>
                  <a:srgbClr val="000000"/>
                </a:solidFill>
              </a:rPr>
              <a:t>a set of values, beliefs and principles</a:t>
            </a:r>
            <a:r>
              <a:rPr lang="en-US" dirty="0" smtClean="0">
                <a:solidFill>
                  <a:srgbClr val="000000"/>
                </a:solidFill>
              </a:rPr>
              <a:t> which may be shared more widely by other people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Democratic theories can be used to identify and distinguish political positions and underlying values, clarify what is at stake in debates, and inform or critically assess political practices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3A2DA0D-0C75-0147-9F4A-8923F4D978A5}"/>
              </a:ext>
            </a:extLst>
          </p:cNvPr>
          <p:cNvSpPr/>
          <p:nvPr/>
        </p:nvSpPr>
        <p:spPr>
          <a:xfrm>
            <a:off x="0" y="0"/>
            <a:ext cx="12192000" cy="1076446"/>
          </a:xfrm>
          <a:prstGeom prst="rect">
            <a:avLst/>
          </a:prstGeom>
          <a:solidFill>
            <a:srgbClr val="47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xmlns="" id="{F56F7F58-8FAE-B646-AA38-A933941C69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" y="92115"/>
            <a:ext cx="3940616" cy="89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25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FFFF"/>
      </a:hlink>
      <a:folHlink>
        <a:srgbClr val="FEFF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74F06BD57ADF4D8A82C26B68AEB0D3" ma:contentTypeVersion="2" ma:contentTypeDescription="Create a new document." ma:contentTypeScope="" ma:versionID="29dddb068a1c07f0dccf54e963ae256f">
  <xsd:schema xmlns:xsd="http://www.w3.org/2001/XMLSchema" xmlns:xs="http://www.w3.org/2001/XMLSchema" xmlns:p="http://schemas.microsoft.com/office/2006/metadata/properties" xmlns:ns2="ccfcce87-18cc-4caf-a49f-00718ddbc375" targetNamespace="http://schemas.microsoft.com/office/2006/metadata/properties" ma:root="true" ma:fieldsID="8d03ff64236622e7e66df57f73a975a4" ns2:_="">
    <xsd:import namespace="ccfcce87-18cc-4caf-a49f-00718ddbc3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fcce87-18cc-4caf-a49f-00718ddbc3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0B1949-55D7-419A-B7E9-7A85CE9EE6A4}">
  <ds:schemaRefs>
    <ds:schemaRef ds:uri="http://www.w3.org/XML/1998/namespace"/>
    <ds:schemaRef ds:uri="http://schemas.microsoft.com/office/2006/documentManagement/types"/>
    <ds:schemaRef ds:uri="http://purl.org/dc/elements/1.1/"/>
    <ds:schemaRef ds:uri="ccfcce87-18cc-4caf-a49f-00718ddbc375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6648207-B147-40E1-BB47-3675A6051B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fcce87-18cc-4caf-a49f-00718ddbc3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FE1357-0488-4988-AF60-FC6C892BA6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2367</TotalTime>
  <Words>1224</Words>
  <Application>Microsoft Macintosh PowerPoint</Application>
  <PresentationFormat>Custom</PresentationFormat>
  <Paragraphs>86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Democracy in Theory and Practice</vt:lpstr>
      <vt:lpstr>Outline of this class</vt:lpstr>
      <vt:lpstr>Introductions</vt:lpstr>
      <vt:lpstr>What do we mean by ‘democracy’?</vt:lpstr>
      <vt:lpstr>Democracy as rule by the people</vt:lpstr>
      <vt:lpstr>Democracy as a matter of degree</vt:lpstr>
      <vt:lpstr>Democracy as a contested concept</vt:lpstr>
      <vt:lpstr>Democratic theory as a field of study</vt:lpstr>
      <vt:lpstr>What is a ‘theory’?</vt:lpstr>
      <vt:lpstr>Questions about democracy</vt:lpstr>
      <vt:lpstr>Democratic theory as a field of study</vt:lpstr>
      <vt:lpstr>Western bias</vt:lpstr>
      <vt:lpstr>Approach of this course</vt:lpstr>
      <vt:lpstr>A historical approach</vt:lpstr>
      <vt:lpstr>Theory and practice</vt:lpstr>
      <vt:lpstr>Democratic learning</vt:lpstr>
      <vt:lpstr>Course learning outcomes</vt:lpstr>
      <vt:lpstr>Course outline</vt:lpstr>
      <vt:lpstr>Reading and discussion</vt:lpstr>
      <vt:lpstr>Reading and discussion</vt:lpstr>
      <vt:lpstr>Reference list</vt:lpstr>
      <vt:lpstr>PowerPoint Presentation</vt:lpstr>
      <vt:lpstr>Centre for Open Learning The University of Edinburgh Paterson’s Land Holyrood Road Edinburgh EH8 8AQ  T: 0131 6504400 E: col@ed.ac.uk W: www.ed.ac.uk/open-learning  Facebook: www.facebook.com/uoeshortcourses Twitter: www.twitter.com/uoeshortcourses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HOY Jenny</dc:creator>
  <cp:lastModifiedBy>Max Jaede</cp:lastModifiedBy>
  <cp:revision>1498</cp:revision>
  <dcterms:created xsi:type="dcterms:W3CDTF">2017-12-12T15:18:38Z</dcterms:created>
  <dcterms:modified xsi:type="dcterms:W3CDTF">2020-02-14T10:51:42Z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0x010100CA74F06BD57ADF4D8A82C26B68AEB0D3</vt:lpwstr>
  </property>
</Properties>
</file>