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Lst>
  <p:notesMasterIdLst>
    <p:notesMasterId r:id="rId41"/>
  </p:notesMasterIdLst>
  <p:sldIdLst>
    <p:sldId id="256" r:id="rId2"/>
    <p:sldId id="270" r:id="rId3"/>
    <p:sldId id="271" r:id="rId4"/>
    <p:sldId id="259" r:id="rId5"/>
    <p:sldId id="257" r:id="rId6"/>
    <p:sldId id="260" r:id="rId7"/>
    <p:sldId id="261" r:id="rId8"/>
    <p:sldId id="262" r:id="rId9"/>
    <p:sldId id="264" r:id="rId10"/>
    <p:sldId id="265" r:id="rId11"/>
    <p:sldId id="266" r:id="rId12"/>
    <p:sldId id="267" r:id="rId13"/>
    <p:sldId id="268" r:id="rId14"/>
    <p:sldId id="269" r:id="rId15"/>
    <p:sldId id="272" r:id="rId16"/>
    <p:sldId id="273" r:id="rId17"/>
    <p:sldId id="275" r:id="rId18"/>
    <p:sldId id="276" r:id="rId19"/>
    <p:sldId id="280"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89165" autoAdjust="0"/>
  </p:normalViewPr>
  <p:slideViewPr>
    <p:cSldViewPr snapToGrid="0">
      <p:cViewPr varScale="1">
        <p:scale>
          <a:sx n="63" d="100"/>
          <a:sy n="63" d="100"/>
        </p:scale>
        <p:origin x="8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E6561-B3BA-4EE7-BF74-11F4134F770F}" type="doc">
      <dgm:prSet loTypeId="urn:microsoft.com/office/officeart/2005/8/layout/venn1" loCatId="relationship" qsTypeId="urn:microsoft.com/office/officeart/2005/8/quickstyle/simple1" qsCatId="simple" csTypeId="urn:microsoft.com/office/officeart/2005/8/colors/accent1_2" csCatId="accent1" phldr="1"/>
      <dgm:spPr/>
    </dgm:pt>
    <dgm:pt modelId="{565A1FB5-41C5-45BF-A18C-16160BEE3AA2}">
      <dgm:prSet phldrT="[Text]" custT="1"/>
      <dgm:spPr/>
      <dgm:t>
        <a:bodyPr/>
        <a:lstStyle/>
        <a:p>
          <a:r>
            <a:rPr lang="en-GB" sz="3600" dirty="0" smtClean="0">
              <a:ln w="3175">
                <a:noFill/>
              </a:ln>
              <a:solidFill>
                <a:schemeClr val="tx1"/>
              </a:solidFill>
              <a:latin typeface="Calibri" panose="020F0502020204030204" pitchFamily="34" charset="0"/>
            </a:rPr>
            <a:t>Desire</a:t>
          </a:r>
          <a:endParaRPr lang="en-GB" sz="3600" dirty="0">
            <a:ln w="3175">
              <a:noFill/>
            </a:ln>
            <a:solidFill>
              <a:schemeClr val="tx1"/>
            </a:solidFill>
            <a:latin typeface="Calibri" panose="020F0502020204030204" pitchFamily="34" charset="0"/>
          </a:endParaRPr>
        </a:p>
      </dgm:t>
    </dgm:pt>
    <dgm:pt modelId="{3381985F-7307-475F-B711-B3DA3EC9AEEA}" type="parTrans" cxnId="{46001B9D-CBC7-4FB5-B0F4-1D785EC198D9}">
      <dgm:prSet/>
      <dgm:spPr/>
      <dgm:t>
        <a:bodyPr/>
        <a:lstStyle/>
        <a:p>
          <a:endParaRPr lang="en-GB" sz="1600">
            <a:latin typeface="Calibri" panose="020F0502020204030204" pitchFamily="34" charset="0"/>
          </a:endParaRPr>
        </a:p>
      </dgm:t>
    </dgm:pt>
    <dgm:pt modelId="{57C6BB88-211A-44F7-B54D-1EE5C25D0B56}" type="sibTrans" cxnId="{46001B9D-CBC7-4FB5-B0F4-1D785EC198D9}">
      <dgm:prSet/>
      <dgm:spPr/>
      <dgm:t>
        <a:bodyPr/>
        <a:lstStyle/>
        <a:p>
          <a:endParaRPr lang="en-GB" sz="1600">
            <a:latin typeface="Calibri" panose="020F0502020204030204" pitchFamily="34" charset="0"/>
          </a:endParaRPr>
        </a:p>
      </dgm:t>
    </dgm:pt>
    <dgm:pt modelId="{2DAE8C29-6EF4-4E0D-ACFB-D886F76C0FB9}">
      <dgm:prSet phldrT="[Text]" custT="1"/>
      <dgm:spPr/>
      <dgm:t>
        <a:bodyPr/>
        <a:lstStyle/>
        <a:p>
          <a:r>
            <a:rPr lang="en-GB" sz="3600" dirty="0" smtClean="0">
              <a:ln w="3175">
                <a:noFill/>
              </a:ln>
              <a:solidFill>
                <a:schemeClr val="tx1"/>
              </a:solidFill>
              <a:latin typeface="Calibri" panose="020F0502020204030204" pitchFamily="34" charset="0"/>
            </a:rPr>
            <a:t>Identity</a:t>
          </a:r>
          <a:endParaRPr lang="en-GB" sz="3200" dirty="0">
            <a:ln w="3175">
              <a:noFill/>
            </a:ln>
            <a:solidFill>
              <a:schemeClr val="tx1"/>
            </a:solidFill>
            <a:latin typeface="Calibri" panose="020F0502020204030204" pitchFamily="34" charset="0"/>
          </a:endParaRPr>
        </a:p>
      </dgm:t>
    </dgm:pt>
    <dgm:pt modelId="{82551E94-E9FC-48E0-BE6D-7C85CED8E9B0}" type="parTrans" cxnId="{78720D37-BF7C-4B32-AC22-E682B9EA8336}">
      <dgm:prSet/>
      <dgm:spPr/>
      <dgm:t>
        <a:bodyPr/>
        <a:lstStyle/>
        <a:p>
          <a:endParaRPr lang="en-GB" sz="1600">
            <a:latin typeface="Calibri" panose="020F0502020204030204" pitchFamily="34" charset="0"/>
          </a:endParaRPr>
        </a:p>
      </dgm:t>
    </dgm:pt>
    <dgm:pt modelId="{24608A27-AE06-4DCD-8F40-E4A0BBDE0B41}" type="sibTrans" cxnId="{78720D37-BF7C-4B32-AC22-E682B9EA8336}">
      <dgm:prSet/>
      <dgm:spPr/>
      <dgm:t>
        <a:bodyPr/>
        <a:lstStyle/>
        <a:p>
          <a:endParaRPr lang="en-GB" sz="1600">
            <a:latin typeface="Calibri" panose="020F0502020204030204" pitchFamily="34" charset="0"/>
          </a:endParaRPr>
        </a:p>
      </dgm:t>
    </dgm:pt>
    <dgm:pt modelId="{9BB7EE21-7E3B-416E-9717-18555A3AFBDE}">
      <dgm:prSet phldrT="[Text]" custT="1"/>
      <dgm:spPr/>
      <dgm:t>
        <a:bodyPr/>
        <a:lstStyle/>
        <a:p>
          <a:r>
            <a:rPr lang="en-GB" sz="3600" dirty="0" smtClean="0">
              <a:ln w="3175">
                <a:noFill/>
              </a:ln>
              <a:solidFill>
                <a:schemeClr val="tx1"/>
              </a:solidFill>
              <a:latin typeface="Calibri" panose="020F0502020204030204" pitchFamily="34" charset="0"/>
            </a:rPr>
            <a:t>Behaviour</a:t>
          </a:r>
          <a:endParaRPr lang="en-GB" sz="2000" dirty="0">
            <a:ln w="3175">
              <a:noFill/>
            </a:ln>
            <a:solidFill>
              <a:schemeClr val="tx1"/>
            </a:solidFill>
            <a:latin typeface="Calibri" panose="020F0502020204030204" pitchFamily="34" charset="0"/>
          </a:endParaRPr>
        </a:p>
      </dgm:t>
    </dgm:pt>
    <dgm:pt modelId="{8310C449-3AFA-4EC0-8028-16EC590B9E30}" type="parTrans" cxnId="{722F5E3A-A8B8-49B1-885C-E053591F7E4D}">
      <dgm:prSet/>
      <dgm:spPr/>
      <dgm:t>
        <a:bodyPr/>
        <a:lstStyle/>
        <a:p>
          <a:endParaRPr lang="en-GB" sz="1600">
            <a:latin typeface="Calibri" panose="020F0502020204030204" pitchFamily="34" charset="0"/>
          </a:endParaRPr>
        </a:p>
      </dgm:t>
    </dgm:pt>
    <dgm:pt modelId="{4E27950E-D627-4ECF-8BDA-D63C3DDFA881}" type="sibTrans" cxnId="{722F5E3A-A8B8-49B1-885C-E053591F7E4D}">
      <dgm:prSet/>
      <dgm:spPr/>
      <dgm:t>
        <a:bodyPr/>
        <a:lstStyle/>
        <a:p>
          <a:endParaRPr lang="en-GB" sz="1600">
            <a:latin typeface="Calibri" panose="020F0502020204030204" pitchFamily="34" charset="0"/>
          </a:endParaRPr>
        </a:p>
      </dgm:t>
    </dgm:pt>
    <dgm:pt modelId="{74656BE5-C4B6-4B81-9595-26FC3C85E862}" type="pres">
      <dgm:prSet presAssocID="{8D9E6561-B3BA-4EE7-BF74-11F4134F770F}" presName="compositeShape" presStyleCnt="0">
        <dgm:presLayoutVars>
          <dgm:chMax val="7"/>
          <dgm:dir/>
          <dgm:resizeHandles val="exact"/>
        </dgm:presLayoutVars>
      </dgm:prSet>
      <dgm:spPr/>
    </dgm:pt>
    <dgm:pt modelId="{BDC0CD54-A848-419D-99F0-0CF1C9E8EBA2}" type="pres">
      <dgm:prSet presAssocID="{565A1FB5-41C5-45BF-A18C-16160BEE3AA2}" presName="circ1" presStyleLbl="vennNode1" presStyleIdx="0" presStyleCnt="3" custScaleX="114161" custScaleY="109953" custLinFactNeighborX="40972" custLinFactNeighborY="-8194"/>
      <dgm:spPr/>
      <dgm:t>
        <a:bodyPr/>
        <a:lstStyle/>
        <a:p>
          <a:endParaRPr lang="en-GB"/>
        </a:p>
      </dgm:t>
    </dgm:pt>
    <dgm:pt modelId="{17674391-FA1D-41C9-94CD-88877EBA55ED}" type="pres">
      <dgm:prSet presAssocID="{565A1FB5-41C5-45BF-A18C-16160BEE3AA2}" presName="circ1Tx" presStyleLbl="revTx" presStyleIdx="0" presStyleCnt="0">
        <dgm:presLayoutVars>
          <dgm:chMax val="0"/>
          <dgm:chPref val="0"/>
          <dgm:bulletEnabled val="1"/>
        </dgm:presLayoutVars>
      </dgm:prSet>
      <dgm:spPr/>
      <dgm:t>
        <a:bodyPr/>
        <a:lstStyle/>
        <a:p>
          <a:endParaRPr lang="en-GB"/>
        </a:p>
      </dgm:t>
    </dgm:pt>
    <dgm:pt modelId="{07EB8FF2-F2B8-4FCA-A3FE-CDFEFE80BE3E}" type="pres">
      <dgm:prSet presAssocID="{2DAE8C29-6EF4-4E0D-ACFB-D886F76C0FB9}" presName="circ2" presStyleLbl="vennNode1" presStyleIdx="1" presStyleCnt="3" custScaleX="114198" custScaleY="109919" custLinFactNeighborX="45769" custLinFactNeighborY="-2876"/>
      <dgm:spPr/>
      <dgm:t>
        <a:bodyPr/>
        <a:lstStyle/>
        <a:p>
          <a:endParaRPr lang="en-GB"/>
        </a:p>
      </dgm:t>
    </dgm:pt>
    <dgm:pt modelId="{1EEC6088-E299-4CFB-A965-145B9AECC017}" type="pres">
      <dgm:prSet presAssocID="{2DAE8C29-6EF4-4E0D-ACFB-D886F76C0FB9}" presName="circ2Tx" presStyleLbl="revTx" presStyleIdx="0" presStyleCnt="0">
        <dgm:presLayoutVars>
          <dgm:chMax val="0"/>
          <dgm:chPref val="0"/>
          <dgm:bulletEnabled val="1"/>
        </dgm:presLayoutVars>
      </dgm:prSet>
      <dgm:spPr/>
      <dgm:t>
        <a:bodyPr/>
        <a:lstStyle/>
        <a:p>
          <a:endParaRPr lang="en-GB"/>
        </a:p>
      </dgm:t>
    </dgm:pt>
    <dgm:pt modelId="{56BCBE70-A347-4F99-BC6F-71561CB5F134}" type="pres">
      <dgm:prSet presAssocID="{9BB7EE21-7E3B-416E-9717-18555A3AFBDE}" presName="circ3" presStyleLbl="vennNode1" presStyleIdx="2" presStyleCnt="3" custScaleX="114161" custScaleY="109953" custLinFactNeighborX="27270" custLinFactNeighborY="-3055"/>
      <dgm:spPr/>
      <dgm:t>
        <a:bodyPr/>
        <a:lstStyle/>
        <a:p>
          <a:endParaRPr lang="en-GB"/>
        </a:p>
      </dgm:t>
    </dgm:pt>
    <dgm:pt modelId="{766957CA-0F80-46EC-AFFD-E275C44F0081}" type="pres">
      <dgm:prSet presAssocID="{9BB7EE21-7E3B-416E-9717-18555A3AFBDE}" presName="circ3Tx" presStyleLbl="revTx" presStyleIdx="0" presStyleCnt="0">
        <dgm:presLayoutVars>
          <dgm:chMax val="0"/>
          <dgm:chPref val="0"/>
          <dgm:bulletEnabled val="1"/>
        </dgm:presLayoutVars>
      </dgm:prSet>
      <dgm:spPr/>
      <dgm:t>
        <a:bodyPr/>
        <a:lstStyle/>
        <a:p>
          <a:endParaRPr lang="en-GB"/>
        </a:p>
      </dgm:t>
    </dgm:pt>
  </dgm:ptLst>
  <dgm:cxnLst>
    <dgm:cxn modelId="{46001B9D-CBC7-4FB5-B0F4-1D785EC198D9}" srcId="{8D9E6561-B3BA-4EE7-BF74-11F4134F770F}" destId="{565A1FB5-41C5-45BF-A18C-16160BEE3AA2}" srcOrd="0" destOrd="0" parTransId="{3381985F-7307-475F-B711-B3DA3EC9AEEA}" sibTransId="{57C6BB88-211A-44F7-B54D-1EE5C25D0B56}"/>
    <dgm:cxn modelId="{EAEA24BD-364B-4A35-A4E6-D6C4FDE26D5F}" type="presOf" srcId="{9BB7EE21-7E3B-416E-9717-18555A3AFBDE}" destId="{766957CA-0F80-46EC-AFFD-E275C44F0081}" srcOrd="1" destOrd="0" presId="urn:microsoft.com/office/officeart/2005/8/layout/venn1"/>
    <dgm:cxn modelId="{5A900E18-BD03-4CDF-88C4-C8D69469BED9}" type="presOf" srcId="{9BB7EE21-7E3B-416E-9717-18555A3AFBDE}" destId="{56BCBE70-A347-4F99-BC6F-71561CB5F134}" srcOrd="0" destOrd="0" presId="urn:microsoft.com/office/officeart/2005/8/layout/venn1"/>
    <dgm:cxn modelId="{19CF32DB-E4C7-495F-8BBF-C005E56D2821}" type="presOf" srcId="{8D9E6561-B3BA-4EE7-BF74-11F4134F770F}" destId="{74656BE5-C4B6-4B81-9595-26FC3C85E862}" srcOrd="0" destOrd="0" presId="urn:microsoft.com/office/officeart/2005/8/layout/venn1"/>
    <dgm:cxn modelId="{78720D37-BF7C-4B32-AC22-E682B9EA8336}" srcId="{8D9E6561-B3BA-4EE7-BF74-11F4134F770F}" destId="{2DAE8C29-6EF4-4E0D-ACFB-D886F76C0FB9}" srcOrd="1" destOrd="0" parTransId="{82551E94-E9FC-48E0-BE6D-7C85CED8E9B0}" sibTransId="{24608A27-AE06-4DCD-8F40-E4A0BBDE0B41}"/>
    <dgm:cxn modelId="{8E8F8E73-CAB3-4687-81FE-9076A8D6597C}" type="presOf" srcId="{565A1FB5-41C5-45BF-A18C-16160BEE3AA2}" destId="{17674391-FA1D-41C9-94CD-88877EBA55ED}" srcOrd="1" destOrd="0" presId="urn:microsoft.com/office/officeart/2005/8/layout/venn1"/>
    <dgm:cxn modelId="{722F5E3A-A8B8-49B1-885C-E053591F7E4D}" srcId="{8D9E6561-B3BA-4EE7-BF74-11F4134F770F}" destId="{9BB7EE21-7E3B-416E-9717-18555A3AFBDE}" srcOrd="2" destOrd="0" parTransId="{8310C449-3AFA-4EC0-8028-16EC590B9E30}" sibTransId="{4E27950E-D627-4ECF-8BDA-D63C3DDFA881}"/>
    <dgm:cxn modelId="{D5B35EAD-0308-43DC-BAF7-C47105E4EF47}" type="presOf" srcId="{565A1FB5-41C5-45BF-A18C-16160BEE3AA2}" destId="{BDC0CD54-A848-419D-99F0-0CF1C9E8EBA2}" srcOrd="0" destOrd="0" presId="urn:microsoft.com/office/officeart/2005/8/layout/venn1"/>
    <dgm:cxn modelId="{831AC8DF-63C6-4EBF-8C82-DD398EE932E2}" type="presOf" srcId="{2DAE8C29-6EF4-4E0D-ACFB-D886F76C0FB9}" destId="{07EB8FF2-F2B8-4FCA-A3FE-CDFEFE80BE3E}" srcOrd="0" destOrd="0" presId="urn:microsoft.com/office/officeart/2005/8/layout/venn1"/>
    <dgm:cxn modelId="{FD9A1CA1-E056-469D-937A-51399E98B05D}" type="presOf" srcId="{2DAE8C29-6EF4-4E0D-ACFB-D886F76C0FB9}" destId="{1EEC6088-E299-4CFB-A965-145B9AECC017}" srcOrd="1" destOrd="0" presId="urn:microsoft.com/office/officeart/2005/8/layout/venn1"/>
    <dgm:cxn modelId="{2D9DA6C2-4305-4A86-98FF-192F14DB823D}" type="presParOf" srcId="{74656BE5-C4B6-4B81-9595-26FC3C85E862}" destId="{BDC0CD54-A848-419D-99F0-0CF1C9E8EBA2}" srcOrd="0" destOrd="0" presId="urn:microsoft.com/office/officeart/2005/8/layout/venn1"/>
    <dgm:cxn modelId="{4E2F0473-54C6-4093-BE79-4031E5A2536D}" type="presParOf" srcId="{74656BE5-C4B6-4B81-9595-26FC3C85E862}" destId="{17674391-FA1D-41C9-94CD-88877EBA55ED}" srcOrd="1" destOrd="0" presId="urn:microsoft.com/office/officeart/2005/8/layout/venn1"/>
    <dgm:cxn modelId="{D9A046EE-90BD-4B1D-AF81-008D0AB9245C}" type="presParOf" srcId="{74656BE5-C4B6-4B81-9595-26FC3C85E862}" destId="{07EB8FF2-F2B8-4FCA-A3FE-CDFEFE80BE3E}" srcOrd="2" destOrd="0" presId="urn:microsoft.com/office/officeart/2005/8/layout/venn1"/>
    <dgm:cxn modelId="{55B56A55-BD0A-4143-B984-3C304682C8F1}" type="presParOf" srcId="{74656BE5-C4B6-4B81-9595-26FC3C85E862}" destId="{1EEC6088-E299-4CFB-A965-145B9AECC017}" srcOrd="3" destOrd="0" presId="urn:microsoft.com/office/officeart/2005/8/layout/venn1"/>
    <dgm:cxn modelId="{B2A0615F-DC59-447A-9CF3-9815C72D4F8E}" type="presParOf" srcId="{74656BE5-C4B6-4B81-9595-26FC3C85E862}" destId="{56BCBE70-A347-4F99-BC6F-71561CB5F134}" srcOrd="4" destOrd="0" presId="urn:microsoft.com/office/officeart/2005/8/layout/venn1"/>
    <dgm:cxn modelId="{5F75DEB9-5C1E-47C4-B729-4C6058F568D5}" type="presParOf" srcId="{74656BE5-C4B6-4B81-9595-26FC3C85E862}" destId="{766957CA-0F80-46EC-AFFD-E275C44F008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E6561-B3BA-4EE7-BF74-11F4134F770F}" type="doc">
      <dgm:prSet loTypeId="urn:microsoft.com/office/officeart/2005/8/layout/venn1" loCatId="relationship" qsTypeId="urn:microsoft.com/office/officeart/2005/8/quickstyle/simple1" qsCatId="simple" csTypeId="urn:microsoft.com/office/officeart/2005/8/colors/accent1_2" csCatId="accent1" phldr="1"/>
      <dgm:spPr/>
    </dgm:pt>
    <dgm:pt modelId="{74656BE5-C4B6-4B81-9595-26FC3C85E862}" type="pres">
      <dgm:prSet presAssocID="{8D9E6561-B3BA-4EE7-BF74-11F4134F770F}" presName="compositeShape" presStyleCnt="0">
        <dgm:presLayoutVars>
          <dgm:chMax val="7"/>
          <dgm:dir/>
          <dgm:resizeHandles val="exact"/>
        </dgm:presLayoutVars>
      </dgm:prSet>
      <dgm:spPr/>
    </dgm:pt>
  </dgm:ptLst>
  <dgm:cxnLst>
    <dgm:cxn modelId="{3F4FB7DE-9B9B-4163-97C3-FC0CC0CAFD41}" type="presOf" srcId="{8D9E6561-B3BA-4EE7-BF74-11F4134F770F}" destId="{74656BE5-C4B6-4B81-9595-26FC3C85E86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4B66D-E9B2-44C3-A1B0-2B8668B2A61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349D4A6A-B2D6-44A7-9548-CEB98257756F}">
      <dgm:prSet phldrT="[Text]" custT="1"/>
      <dgm:spPr/>
      <dgm:t>
        <a:bodyPr/>
        <a:lstStyle/>
        <a:p>
          <a:r>
            <a:rPr lang="en-GB" sz="3600" b="1" dirty="0" smtClean="0">
              <a:ln>
                <a:noFill/>
              </a:ln>
              <a:effectLst/>
              <a:latin typeface="Calibri" panose="020F0502020204030204" pitchFamily="34" charset="0"/>
            </a:rPr>
            <a:t>Transgender</a:t>
          </a:r>
          <a:endParaRPr lang="en-GB" sz="2800" b="1" dirty="0">
            <a:ln>
              <a:noFill/>
            </a:ln>
            <a:effectLst/>
            <a:latin typeface="Calibri" panose="020F0502020204030204" pitchFamily="34" charset="0"/>
          </a:endParaRPr>
        </a:p>
      </dgm:t>
    </dgm:pt>
    <dgm:pt modelId="{1EAA6A6E-15BE-44F5-9B28-BB04AF639060}" type="parTrans" cxnId="{713C7740-3E83-4177-8317-B56BA64B0423}">
      <dgm:prSet/>
      <dgm:spPr/>
      <dgm:t>
        <a:bodyPr/>
        <a:lstStyle/>
        <a:p>
          <a:endParaRPr lang="en-GB"/>
        </a:p>
      </dgm:t>
    </dgm:pt>
    <dgm:pt modelId="{FB2F12A6-1067-4694-BC60-E2F9739DB573}" type="sibTrans" cxnId="{713C7740-3E83-4177-8317-B56BA64B0423}">
      <dgm:prSet/>
      <dgm:spPr/>
      <dgm:t>
        <a:bodyPr/>
        <a:lstStyle/>
        <a:p>
          <a:endParaRPr lang="en-GB"/>
        </a:p>
      </dgm:t>
    </dgm:pt>
    <dgm:pt modelId="{92DAB2C5-F8B4-4851-9532-39B833928008}">
      <dgm:prSet phldrT="[Text]"/>
      <dgm:spPr>
        <a:solidFill>
          <a:srgbClr val="92D050"/>
        </a:solidFill>
      </dgm:spPr>
      <dgm:t>
        <a:bodyPr/>
        <a:lstStyle/>
        <a:p>
          <a:r>
            <a:rPr lang="en-GB" dirty="0" smtClean="0">
              <a:latin typeface="Calibri" panose="020F0502020204030204" pitchFamily="34" charset="0"/>
            </a:rPr>
            <a:t>Trans men</a:t>
          </a:r>
          <a:endParaRPr lang="en-GB" dirty="0">
            <a:latin typeface="Calibri" panose="020F0502020204030204" pitchFamily="34" charset="0"/>
          </a:endParaRPr>
        </a:p>
      </dgm:t>
    </dgm:pt>
    <dgm:pt modelId="{F3FB320D-E57A-4773-A7B9-7D72D1A8C832}" type="parTrans" cxnId="{D82FBD68-504E-4DB9-9918-E1F12D2F368B}">
      <dgm:prSet/>
      <dgm:spPr/>
      <dgm:t>
        <a:bodyPr/>
        <a:lstStyle/>
        <a:p>
          <a:endParaRPr lang="en-GB"/>
        </a:p>
      </dgm:t>
    </dgm:pt>
    <dgm:pt modelId="{53D419F9-DDB7-4FFC-B2F3-8C371435D801}" type="sibTrans" cxnId="{D82FBD68-504E-4DB9-9918-E1F12D2F368B}">
      <dgm:prSet/>
      <dgm:spPr/>
      <dgm:t>
        <a:bodyPr/>
        <a:lstStyle/>
        <a:p>
          <a:endParaRPr lang="en-GB"/>
        </a:p>
      </dgm:t>
    </dgm:pt>
    <dgm:pt modelId="{C08B1ECE-7879-45CF-9275-9D5C28EBF6FF}">
      <dgm:prSet/>
      <dgm:spPr>
        <a:solidFill>
          <a:srgbClr val="92D050"/>
        </a:solidFill>
      </dgm:spPr>
      <dgm:t>
        <a:bodyPr/>
        <a:lstStyle/>
        <a:p>
          <a:r>
            <a:rPr lang="en-GB" dirty="0" smtClean="0">
              <a:latin typeface="Calibri" panose="020F0502020204030204" pitchFamily="34" charset="0"/>
            </a:rPr>
            <a:t>Trans women</a:t>
          </a:r>
          <a:endParaRPr lang="en-GB" dirty="0">
            <a:latin typeface="Calibri" panose="020F0502020204030204" pitchFamily="34" charset="0"/>
          </a:endParaRPr>
        </a:p>
      </dgm:t>
    </dgm:pt>
    <dgm:pt modelId="{F5E06EB5-B456-433C-A5DE-BE211DEBAB89}" type="parTrans" cxnId="{5A340A27-E91F-4773-B871-7FD66A6B0935}">
      <dgm:prSet/>
      <dgm:spPr/>
      <dgm:t>
        <a:bodyPr/>
        <a:lstStyle/>
        <a:p>
          <a:endParaRPr lang="en-GB"/>
        </a:p>
      </dgm:t>
    </dgm:pt>
    <dgm:pt modelId="{137E118F-39E7-49C9-A0F6-AE686A180A30}" type="sibTrans" cxnId="{5A340A27-E91F-4773-B871-7FD66A6B0935}">
      <dgm:prSet/>
      <dgm:spPr/>
      <dgm:t>
        <a:bodyPr/>
        <a:lstStyle/>
        <a:p>
          <a:endParaRPr lang="en-GB"/>
        </a:p>
      </dgm:t>
    </dgm:pt>
    <dgm:pt modelId="{4C9C204D-BCB9-453C-B812-850C236CE520}">
      <dgm:prSet/>
      <dgm:spPr>
        <a:solidFill>
          <a:srgbClr val="92D050"/>
        </a:solidFill>
      </dgm:spPr>
      <dgm:t>
        <a:bodyPr/>
        <a:lstStyle/>
        <a:p>
          <a:r>
            <a:rPr lang="en-GB" dirty="0" smtClean="0">
              <a:latin typeface="Calibri" panose="020F0502020204030204" pitchFamily="34" charset="0"/>
            </a:rPr>
            <a:t>Transsexual</a:t>
          </a:r>
          <a:endParaRPr lang="en-GB" dirty="0">
            <a:latin typeface="Calibri" panose="020F0502020204030204" pitchFamily="34" charset="0"/>
          </a:endParaRPr>
        </a:p>
      </dgm:t>
    </dgm:pt>
    <dgm:pt modelId="{22976AFB-E730-40BB-A32A-5F62CA9DB102}" type="parTrans" cxnId="{E9F90CA3-7EDF-4BBB-ACDA-F6FB9F21D9C9}">
      <dgm:prSet/>
      <dgm:spPr/>
      <dgm:t>
        <a:bodyPr/>
        <a:lstStyle/>
        <a:p>
          <a:endParaRPr lang="en-GB"/>
        </a:p>
      </dgm:t>
    </dgm:pt>
    <dgm:pt modelId="{B428C372-934B-4FB7-9463-FFF1784C00F5}" type="sibTrans" cxnId="{E9F90CA3-7EDF-4BBB-ACDA-F6FB9F21D9C9}">
      <dgm:prSet/>
      <dgm:spPr/>
      <dgm:t>
        <a:bodyPr/>
        <a:lstStyle/>
        <a:p>
          <a:endParaRPr lang="en-GB"/>
        </a:p>
      </dgm:t>
    </dgm:pt>
    <dgm:pt modelId="{9BA71DB2-CF34-4BE4-A511-34093A1BE237}">
      <dgm:prSet/>
      <dgm:spPr>
        <a:solidFill>
          <a:srgbClr val="92D050"/>
        </a:solidFill>
      </dgm:spPr>
      <dgm:t>
        <a:bodyPr/>
        <a:lstStyle/>
        <a:p>
          <a:r>
            <a:rPr lang="en-GB" dirty="0" smtClean="0">
              <a:latin typeface="Calibri" panose="020F0502020204030204" pitchFamily="34" charset="0"/>
            </a:rPr>
            <a:t>Intersex</a:t>
          </a:r>
          <a:endParaRPr lang="en-GB" dirty="0">
            <a:latin typeface="Calibri" panose="020F0502020204030204" pitchFamily="34" charset="0"/>
          </a:endParaRPr>
        </a:p>
      </dgm:t>
    </dgm:pt>
    <dgm:pt modelId="{542E0043-2F5A-4F53-9FF7-F9D917027FF7}" type="parTrans" cxnId="{85DF1BF3-CEDB-41DF-B786-D5AEAA2CBE08}">
      <dgm:prSet/>
      <dgm:spPr/>
      <dgm:t>
        <a:bodyPr/>
        <a:lstStyle/>
        <a:p>
          <a:endParaRPr lang="en-GB"/>
        </a:p>
      </dgm:t>
    </dgm:pt>
    <dgm:pt modelId="{C4BB7240-6A23-46A8-BCA7-D1B09F157838}" type="sibTrans" cxnId="{85DF1BF3-CEDB-41DF-B786-D5AEAA2CBE08}">
      <dgm:prSet/>
      <dgm:spPr/>
      <dgm:t>
        <a:bodyPr/>
        <a:lstStyle/>
        <a:p>
          <a:endParaRPr lang="en-GB"/>
        </a:p>
      </dgm:t>
    </dgm:pt>
    <dgm:pt modelId="{F05F867A-0152-4BE9-BE4D-6AA387E3900B}">
      <dgm:prSet/>
      <dgm:spPr>
        <a:solidFill>
          <a:srgbClr val="92D050"/>
        </a:solidFill>
      </dgm:spPr>
      <dgm:t>
        <a:bodyPr/>
        <a:lstStyle/>
        <a:p>
          <a:r>
            <a:rPr lang="en-GB" dirty="0" smtClean="0">
              <a:latin typeface="Calibri" panose="020F0502020204030204" pitchFamily="34" charset="0"/>
            </a:rPr>
            <a:t>Non-binary</a:t>
          </a:r>
          <a:endParaRPr lang="en-GB" dirty="0">
            <a:latin typeface="Calibri" panose="020F0502020204030204" pitchFamily="34" charset="0"/>
          </a:endParaRPr>
        </a:p>
      </dgm:t>
    </dgm:pt>
    <dgm:pt modelId="{AF36F9E3-2F72-4B6D-A6EC-0D174545D56D}" type="parTrans" cxnId="{46D0DDAD-EB36-4ECD-8B50-EFF0AF26C631}">
      <dgm:prSet/>
      <dgm:spPr/>
      <dgm:t>
        <a:bodyPr/>
        <a:lstStyle/>
        <a:p>
          <a:endParaRPr lang="en-GB"/>
        </a:p>
      </dgm:t>
    </dgm:pt>
    <dgm:pt modelId="{830151F8-0877-4553-B03C-7776A7A0BFEC}" type="sibTrans" cxnId="{46D0DDAD-EB36-4ECD-8B50-EFF0AF26C631}">
      <dgm:prSet/>
      <dgm:spPr/>
      <dgm:t>
        <a:bodyPr/>
        <a:lstStyle/>
        <a:p>
          <a:endParaRPr lang="en-GB"/>
        </a:p>
      </dgm:t>
    </dgm:pt>
    <dgm:pt modelId="{BE843E31-6140-43DB-A0AA-E204C1C9A03A}" type="pres">
      <dgm:prSet presAssocID="{09F4B66D-E9B2-44C3-A1B0-2B8668B2A610}" presName="Name0" presStyleCnt="0">
        <dgm:presLayoutVars>
          <dgm:chMax val="1"/>
          <dgm:chPref val="1"/>
          <dgm:dir/>
          <dgm:animOne val="branch"/>
          <dgm:animLvl val="lvl"/>
        </dgm:presLayoutVars>
      </dgm:prSet>
      <dgm:spPr/>
      <dgm:t>
        <a:bodyPr/>
        <a:lstStyle/>
        <a:p>
          <a:endParaRPr lang="en-GB"/>
        </a:p>
      </dgm:t>
    </dgm:pt>
    <dgm:pt modelId="{34FEE15B-9D61-4DD7-9991-364A048ABA45}" type="pres">
      <dgm:prSet presAssocID="{349D4A6A-B2D6-44A7-9548-CEB98257756F}" presName="singleCycle" presStyleCnt="0"/>
      <dgm:spPr/>
    </dgm:pt>
    <dgm:pt modelId="{D63B92F4-D7A7-4FF4-8020-F14C829BCD1A}" type="pres">
      <dgm:prSet presAssocID="{349D4A6A-B2D6-44A7-9548-CEB98257756F}" presName="singleCenter" presStyleLbl="node1" presStyleIdx="0" presStyleCnt="6" custScaleX="157480">
        <dgm:presLayoutVars>
          <dgm:chMax val="7"/>
          <dgm:chPref val="7"/>
        </dgm:presLayoutVars>
      </dgm:prSet>
      <dgm:spPr/>
      <dgm:t>
        <a:bodyPr/>
        <a:lstStyle/>
        <a:p>
          <a:endParaRPr lang="en-GB"/>
        </a:p>
      </dgm:t>
    </dgm:pt>
    <dgm:pt modelId="{AA8BC0AF-8EFE-4194-8C1E-B9639DA76193}" type="pres">
      <dgm:prSet presAssocID="{F3FB320D-E57A-4773-A7B9-7D72D1A8C832}" presName="Name56" presStyleLbl="parChTrans1D2" presStyleIdx="0" presStyleCnt="5"/>
      <dgm:spPr/>
      <dgm:t>
        <a:bodyPr/>
        <a:lstStyle/>
        <a:p>
          <a:endParaRPr lang="en-GB"/>
        </a:p>
      </dgm:t>
    </dgm:pt>
    <dgm:pt modelId="{37C96099-BB4A-4E3D-9E38-FA26CE765D65}" type="pres">
      <dgm:prSet presAssocID="{92DAB2C5-F8B4-4851-9532-39B833928008}" presName="text0" presStyleLbl="node1" presStyleIdx="1" presStyleCnt="6" custScaleX="131423">
        <dgm:presLayoutVars>
          <dgm:bulletEnabled val="1"/>
        </dgm:presLayoutVars>
      </dgm:prSet>
      <dgm:spPr/>
      <dgm:t>
        <a:bodyPr/>
        <a:lstStyle/>
        <a:p>
          <a:endParaRPr lang="en-GB"/>
        </a:p>
      </dgm:t>
    </dgm:pt>
    <dgm:pt modelId="{38F3B9B4-EEB3-44B2-BAFC-B088D84016C8}" type="pres">
      <dgm:prSet presAssocID="{F5E06EB5-B456-433C-A5DE-BE211DEBAB89}" presName="Name56" presStyleLbl="parChTrans1D2" presStyleIdx="1" presStyleCnt="5"/>
      <dgm:spPr/>
      <dgm:t>
        <a:bodyPr/>
        <a:lstStyle/>
        <a:p>
          <a:endParaRPr lang="en-GB"/>
        </a:p>
      </dgm:t>
    </dgm:pt>
    <dgm:pt modelId="{32F82A63-A300-4BB1-AA0A-539E23ABD144}" type="pres">
      <dgm:prSet presAssocID="{C08B1ECE-7879-45CF-9275-9D5C28EBF6FF}" presName="text0" presStyleLbl="node1" presStyleIdx="2" presStyleCnt="6" custScaleX="131423" custRadScaleRad="125819" custRadScaleInc="-6762">
        <dgm:presLayoutVars>
          <dgm:bulletEnabled val="1"/>
        </dgm:presLayoutVars>
      </dgm:prSet>
      <dgm:spPr/>
      <dgm:t>
        <a:bodyPr/>
        <a:lstStyle/>
        <a:p>
          <a:endParaRPr lang="en-GB"/>
        </a:p>
      </dgm:t>
    </dgm:pt>
    <dgm:pt modelId="{2C285CB0-C544-416F-AF8B-AC260F095431}" type="pres">
      <dgm:prSet presAssocID="{22976AFB-E730-40BB-A32A-5F62CA9DB102}" presName="Name56" presStyleLbl="parChTrans1D2" presStyleIdx="2" presStyleCnt="5"/>
      <dgm:spPr/>
      <dgm:t>
        <a:bodyPr/>
        <a:lstStyle/>
        <a:p>
          <a:endParaRPr lang="en-GB"/>
        </a:p>
      </dgm:t>
    </dgm:pt>
    <dgm:pt modelId="{9275CEB4-5761-438C-9D9E-A56B6066D647}" type="pres">
      <dgm:prSet presAssocID="{4C9C204D-BCB9-453C-B812-850C236CE520}" presName="text0" presStyleLbl="node1" presStyleIdx="3" presStyleCnt="6" custScaleX="131423">
        <dgm:presLayoutVars>
          <dgm:bulletEnabled val="1"/>
        </dgm:presLayoutVars>
      </dgm:prSet>
      <dgm:spPr/>
      <dgm:t>
        <a:bodyPr/>
        <a:lstStyle/>
        <a:p>
          <a:endParaRPr lang="en-GB"/>
        </a:p>
      </dgm:t>
    </dgm:pt>
    <dgm:pt modelId="{9D88FA92-E82D-42A6-AE8D-9E364E69FF8F}" type="pres">
      <dgm:prSet presAssocID="{AF36F9E3-2F72-4B6D-A6EC-0D174545D56D}" presName="Name56" presStyleLbl="parChTrans1D2" presStyleIdx="3" presStyleCnt="5"/>
      <dgm:spPr/>
      <dgm:t>
        <a:bodyPr/>
        <a:lstStyle/>
        <a:p>
          <a:endParaRPr lang="en-GB"/>
        </a:p>
      </dgm:t>
    </dgm:pt>
    <dgm:pt modelId="{B0CA8853-6250-4238-9397-A14077E41AD1}" type="pres">
      <dgm:prSet presAssocID="{F05F867A-0152-4BE9-BE4D-6AA387E3900B}" presName="text0" presStyleLbl="node1" presStyleIdx="4" presStyleCnt="6" custScaleX="131423" custRadScaleRad="110494" custRadScaleInc="23067">
        <dgm:presLayoutVars>
          <dgm:bulletEnabled val="1"/>
        </dgm:presLayoutVars>
      </dgm:prSet>
      <dgm:spPr/>
      <dgm:t>
        <a:bodyPr/>
        <a:lstStyle/>
        <a:p>
          <a:endParaRPr lang="en-GB"/>
        </a:p>
      </dgm:t>
    </dgm:pt>
    <dgm:pt modelId="{C7534E88-507D-4BD5-A058-230478077C62}" type="pres">
      <dgm:prSet presAssocID="{542E0043-2F5A-4F53-9FF7-F9D917027FF7}" presName="Name56" presStyleLbl="parChTrans1D2" presStyleIdx="4" presStyleCnt="5"/>
      <dgm:spPr/>
      <dgm:t>
        <a:bodyPr/>
        <a:lstStyle/>
        <a:p>
          <a:endParaRPr lang="en-GB"/>
        </a:p>
      </dgm:t>
    </dgm:pt>
    <dgm:pt modelId="{2FF5A5C9-21A3-45F6-807E-DA088F63DC37}" type="pres">
      <dgm:prSet presAssocID="{9BA71DB2-CF34-4BE4-A511-34093A1BE237}" presName="text0" presStyleLbl="node1" presStyleIdx="5" presStyleCnt="6" custScaleX="131423" custRadScaleRad="130203" custRadScaleInc="6890">
        <dgm:presLayoutVars>
          <dgm:bulletEnabled val="1"/>
        </dgm:presLayoutVars>
      </dgm:prSet>
      <dgm:spPr/>
      <dgm:t>
        <a:bodyPr/>
        <a:lstStyle/>
        <a:p>
          <a:endParaRPr lang="en-GB"/>
        </a:p>
      </dgm:t>
    </dgm:pt>
  </dgm:ptLst>
  <dgm:cxnLst>
    <dgm:cxn modelId="{1740C4EB-2507-421E-B3FA-E86D8D347E2C}" type="presOf" srcId="{9BA71DB2-CF34-4BE4-A511-34093A1BE237}" destId="{2FF5A5C9-21A3-45F6-807E-DA088F63DC37}" srcOrd="0" destOrd="0" presId="urn:microsoft.com/office/officeart/2008/layout/RadialCluster"/>
    <dgm:cxn modelId="{E9F90CA3-7EDF-4BBB-ACDA-F6FB9F21D9C9}" srcId="{349D4A6A-B2D6-44A7-9548-CEB98257756F}" destId="{4C9C204D-BCB9-453C-B812-850C236CE520}" srcOrd="2" destOrd="0" parTransId="{22976AFB-E730-40BB-A32A-5F62CA9DB102}" sibTransId="{B428C372-934B-4FB7-9463-FFF1784C00F5}"/>
    <dgm:cxn modelId="{46D0DDAD-EB36-4ECD-8B50-EFF0AF26C631}" srcId="{349D4A6A-B2D6-44A7-9548-CEB98257756F}" destId="{F05F867A-0152-4BE9-BE4D-6AA387E3900B}" srcOrd="3" destOrd="0" parTransId="{AF36F9E3-2F72-4B6D-A6EC-0D174545D56D}" sibTransId="{830151F8-0877-4553-B03C-7776A7A0BFEC}"/>
    <dgm:cxn modelId="{FC3CF9AB-FC1C-403B-B7B9-10AE7509459D}" type="presOf" srcId="{542E0043-2F5A-4F53-9FF7-F9D917027FF7}" destId="{C7534E88-507D-4BD5-A058-230478077C62}" srcOrd="0" destOrd="0" presId="urn:microsoft.com/office/officeart/2008/layout/RadialCluster"/>
    <dgm:cxn modelId="{7B90BF97-8747-48EF-8E9D-F1F69D400851}" type="presOf" srcId="{C08B1ECE-7879-45CF-9275-9D5C28EBF6FF}" destId="{32F82A63-A300-4BB1-AA0A-539E23ABD144}" srcOrd="0" destOrd="0" presId="urn:microsoft.com/office/officeart/2008/layout/RadialCluster"/>
    <dgm:cxn modelId="{A511D48B-A3B6-4D69-AE97-C960E54179D0}" type="presOf" srcId="{349D4A6A-B2D6-44A7-9548-CEB98257756F}" destId="{D63B92F4-D7A7-4FF4-8020-F14C829BCD1A}" srcOrd="0" destOrd="0" presId="urn:microsoft.com/office/officeart/2008/layout/RadialCluster"/>
    <dgm:cxn modelId="{85DF1BF3-CEDB-41DF-B786-D5AEAA2CBE08}" srcId="{349D4A6A-B2D6-44A7-9548-CEB98257756F}" destId="{9BA71DB2-CF34-4BE4-A511-34093A1BE237}" srcOrd="4" destOrd="0" parTransId="{542E0043-2F5A-4F53-9FF7-F9D917027FF7}" sibTransId="{C4BB7240-6A23-46A8-BCA7-D1B09F157838}"/>
    <dgm:cxn modelId="{713C7740-3E83-4177-8317-B56BA64B0423}" srcId="{09F4B66D-E9B2-44C3-A1B0-2B8668B2A610}" destId="{349D4A6A-B2D6-44A7-9548-CEB98257756F}" srcOrd="0" destOrd="0" parTransId="{1EAA6A6E-15BE-44F5-9B28-BB04AF639060}" sibTransId="{FB2F12A6-1067-4694-BC60-E2F9739DB573}"/>
    <dgm:cxn modelId="{F2249C69-CB67-4DE8-AF3E-B46F35FCFFCD}" type="presOf" srcId="{09F4B66D-E9B2-44C3-A1B0-2B8668B2A610}" destId="{BE843E31-6140-43DB-A0AA-E204C1C9A03A}" srcOrd="0" destOrd="0" presId="urn:microsoft.com/office/officeart/2008/layout/RadialCluster"/>
    <dgm:cxn modelId="{5A340A27-E91F-4773-B871-7FD66A6B0935}" srcId="{349D4A6A-B2D6-44A7-9548-CEB98257756F}" destId="{C08B1ECE-7879-45CF-9275-9D5C28EBF6FF}" srcOrd="1" destOrd="0" parTransId="{F5E06EB5-B456-433C-A5DE-BE211DEBAB89}" sibTransId="{137E118F-39E7-49C9-A0F6-AE686A180A30}"/>
    <dgm:cxn modelId="{1865B37F-B67C-42BE-82A0-4D51B65726C5}" type="presOf" srcId="{22976AFB-E730-40BB-A32A-5F62CA9DB102}" destId="{2C285CB0-C544-416F-AF8B-AC260F095431}" srcOrd="0" destOrd="0" presId="urn:microsoft.com/office/officeart/2008/layout/RadialCluster"/>
    <dgm:cxn modelId="{8D51433C-BDB2-4BBA-A679-C7524E3EA738}" type="presOf" srcId="{F3FB320D-E57A-4773-A7B9-7D72D1A8C832}" destId="{AA8BC0AF-8EFE-4194-8C1E-B9639DA76193}" srcOrd="0" destOrd="0" presId="urn:microsoft.com/office/officeart/2008/layout/RadialCluster"/>
    <dgm:cxn modelId="{D5EA29E8-4D17-437B-B16E-22AD8937E72E}" type="presOf" srcId="{4C9C204D-BCB9-453C-B812-850C236CE520}" destId="{9275CEB4-5761-438C-9D9E-A56B6066D647}" srcOrd="0" destOrd="0" presId="urn:microsoft.com/office/officeart/2008/layout/RadialCluster"/>
    <dgm:cxn modelId="{71FFE1E8-A10E-49C6-87E4-45BBE5FC5A7D}" type="presOf" srcId="{92DAB2C5-F8B4-4851-9532-39B833928008}" destId="{37C96099-BB4A-4E3D-9E38-FA26CE765D65}" srcOrd="0" destOrd="0" presId="urn:microsoft.com/office/officeart/2008/layout/RadialCluster"/>
    <dgm:cxn modelId="{A9CD8EC8-BFFF-4CA2-A823-8F422D8A7794}" type="presOf" srcId="{F05F867A-0152-4BE9-BE4D-6AA387E3900B}" destId="{B0CA8853-6250-4238-9397-A14077E41AD1}" srcOrd="0" destOrd="0" presId="urn:microsoft.com/office/officeart/2008/layout/RadialCluster"/>
    <dgm:cxn modelId="{D82FBD68-504E-4DB9-9918-E1F12D2F368B}" srcId="{349D4A6A-B2D6-44A7-9548-CEB98257756F}" destId="{92DAB2C5-F8B4-4851-9532-39B833928008}" srcOrd="0" destOrd="0" parTransId="{F3FB320D-E57A-4773-A7B9-7D72D1A8C832}" sibTransId="{53D419F9-DDB7-4FFC-B2F3-8C371435D801}"/>
    <dgm:cxn modelId="{13CB4015-A81F-4B43-80E4-2E1D7F12A3C9}" type="presOf" srcId="{F5E06EB5-B456-433C-A5DE-BE211DEBAB89}" destId="{38F3B9B4-EEB3-44B2-BAFC-B088D84016C8}" srcOrd="0" destOrd="0" presId="urn:microsoft.com/office/officeart/2008/layout/RadialCluster"/>
    <dgm:cxn modelId="{C1FF254C-13AB-40B0-88CC-70FE55FFD074}" type="presOf" srcId="{AF36F9E3-2F72-4B6D-A6EC-0D174545D56D}" destId="{9D88FA92-E82D-42A6-AE8D-9E364E69FF8F}" srcOrd="0" destOrd="0" presId="urn:microsoft.com/office/officeart/2008/layout/RadialCluster"/>
    <dgm:cxn modelId="{FCF16E6F-660F-4F11-ACDF-7D9104F22387}" type="presParOf" srcId="{BE843E31-6140-43DB-A0AA-E204C1C9A03A}" destId="{34FEE15B-9D61-4DD7-9991-364A048ABA45}" srcOrd="0" destOrd="0" presId="urn:microsoft.com/office/officeart/2008/layout/RadialCluster"/>
    <dgm:cxn modelId="{ECCBB606-2137-4454-872E-783F23BF41B3}" type="presParOf" srcId="{34FEE15B-9D61-4DD7-9991-364A048ABA45}" destId="{D63B92F4-D7A7-4FF4-8020-F14C829BCD1A}" srcOrd="0" destOrd="0" presId="urn:microsoft.com/office/officeart/2008/layout/RadialCluster"/>
    <dgm:cxn modelId="{F0C06703-4E35-4FD1-9DA7-B0A9C803F103}" type="presParOf" srcId="{34FEE15B-9D61-4DD7-9991-364A048ABA45}" destId="{AA8BC0AF-8EFE-4194-8C1E-B9639DA76193}" srcOrd="1" destOrd="0" presId="urn:microsoft.com/office/officeart/2008/layout/RadialCluster"/>
    <dgm:cxn modelId="{61415485-8D08-404E-A68D-CFB89342D2FE}" type="presParOf" srcId="{34FEE15B-9D61-4DD7-9991-364A048ABA45}" destId="{37C96099-BB4A-4E3D-9E38-FA26CE765D65}" srcOrd="2" destOrd="0" presId="urn:microsoft.com/office/officeart/2008/layout/RadialCluster"/>
    <dgm:cxn modelId="{E905E4AF-FBE4-40B6-88BE-DFB3E3B5A72F}" type="presParOf" srcId="{34FEE15B-9D61-4DD7-9991-364A048ABA45}" destId="{38F3B9B4-EEB3-44B2-BAFC-B088D84016C8}" srcOrd="3" destOrd="0" presId="urn:microsoft.com/office/officeart/2008/layout/RadialCluster"/>
    <dgm:cxn modelId="{8EDA7A97-0C46-4698-A87C-70BA4BB91584}" type="presParOf" srcId="{34FEE15B-9D61-4DD7-9991-364A048ABA45}" destId="{32F82A63-A300-4BB1-AA0A-539E23ABD144}" srcOrd="4" destOrd="0" presId="urn:microsoft.com/office/officeart/2008/layout/RadialCluster"/>
    <dgm:cxn modelId="{70CD997E-0004-4B87-A5F3-DD89322BC775}" type="presParOf" srcId="{34FEE15B-9D61-4DD7-9991-364A048ABA45}" destId="{2C285CB0-C544-416F-AF8B-AC260F095431}" srcOrd="5" destOrd="0" presId="urn:microsoft.com/office/officeart/2008/layout/RadialCluster"/>
    <dgm:cxn modelId="{92783174-BA82-4D47-8498-D395EB1DFF61}" type="presParOf" srcId="{34FEE15B-9D61-4DD7-9991-364A048ABA45}" destId="{9275CEB4-5761-438C-9D9E-A56B6066D647}" srcOrd="6" destOrd="0" presId="urn:microsoft.com/office/officeart/2008/layout/RadialCluster"/>
    <dgm:cxn modelId="{37B2024C-2081-468E-AE83-A3F89FC16D66}" type="presParOf" srcId="{34FEE15B-9D61-4DD7-9991-364A048ABA45}" destId="{9D88FA92-E82D-42A6-AE8D-9E364E69FF8F}" srcOrd="7" destOrd="0" presId="urn:microsoft.com/office/officeart/2008/layout/RadialCluster"/>
    <dgm:cxn modelId="{634AAEEB-69DC-4158-AEF4-90CD698507F6}" type="presParOf" srcId="{34FEE15B-9D61-4DD7-9991-364A048ABA45}" destId="{B0CA8853-6250-4238-9397-A14077E41AD1}" srcOrd="8" destOrd="0" presId="urn:microsoft.com/office/officeart/2008/layout/RadialCluster"/>
    <dgm:cxn modelId="{D7DCAB36-66A7-47C6-9461-1CF308FB8641}" type="presParOf" srcId="{34FEE15B-9D61-4DD7-9991-364A048ABA45}" destId="{C7534E88-507D-4BD5-A058-230478077C62}" srcOrd="9" destOrd="0" presId="urn:microsoft.com/office/officeart/2008/layout/RadialCluster"/>
    <dgm:cxn modelId="{BEADF468-0061-4264-9E94-D74B87D053AB}" type="presParOf" srcId="{34FEE15B-9D61-4DD7-9991-364A048ABA45}" destId="{2FF5A5C9-21A3-45F6-807E-DA088F63DC37}"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CD54-A848-419D-99F0-0CF1C9E8EBA2}">
      <dsp:nvSpPr>
        <dsp:cNvPr id="0" name=""/>
        <dsp:cNvSpPr/>
      </dsp:nvSpPr>
      <dsp:spPr>
        <a:xfrm>
          <a:off x="3801498" y="-91291"/>
          <a:ext cx="3602248" cy="346946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ln w="3175">
                <a:noFill/>
              </a:ln>
              <a:solidFill>
                <a:schemeClr val="tx1"/>
              </a:solidFill>
              <a:latin typeface="Calibri" panose="020F0502020204030204" pitchFamily="34" charset="0"/>
            </a:rPr>
            <a:t>Desire</a:t>
          </a:r>
          <a:endParaRPr lang="en-GB" sz="3600" kern="1200" dirty="0">
            <a:ln w="3175">
              <a:noFill/>
            </a:ln>
            <a:solidFill>
              <a:schemeClr val="tx1"/>
            </a:solidFill>
            <a:latin typeface="Calibri" panose="020F0502020204030204" pitchFamily="34" charset="0"/>
          </a:endParaRPr>
        </a:p>
      </dsp:txBody>
      <dsp:txXfrm>
        <a:off x="4281798" y="515865"/>
        <a:ext cx="2641648" cy="1561260"/>
      </dsp:txXfrm>
    </dsp:sp>
    <dsp:sp modelId="{07EB8FF2-F2B8-4FCA-A3FE-CDFEFE80BE3E}">
      <dsp:nvSpPr>
        <dsp:cNvPr id="0" name=""/>
        <dsp:cNvSpPr/>
      </dsp:nvSpPr>
      <dsp:spPr>
        <a:xfrm>
          <a:off x="5016742" y="1790627"/>
          <a:ext cx="3603416" cy="34683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ln w="3175">
                <a:noFill/>
              </a:ln>
              <a:solidFill>
                <a:schemeClr val="tx1"/>
              </a:solidFill>
              <a:latin typeface="Calibri" panose="020F0502020204030204" pitchFamily="34" charset="0"/>
            </a:rPr>
            <a:t>Identity</a:t>
          </a:r>
          <a:endParaRPr lang="en-GB" sz="3200" kern="1200" dirty="0">
            <a:ln w="3175">
              <a:noFill/>
            </a:ln>
            <a:solidFill>
              <a:schemeClr val="tx1"/>
            </a:solidFill>
            <a:latin typeface="Calibri" panose="020F0502020204030204" pitchFamily="34" charset="0"/>
          </a:endParaRPr>
        </a:p>
      </dsp:txBody>
      <dsp:txXfrm>
        <a:off x="6118787" y="2686629"/>
        <a:ext cx="2162049" cy="1907617"/>
      </dsp:txXfrm>
    </dsp:sp>
    <dsp:sp modelId="{56BCBE70-A347-4F99-BC6F-71561CB5F134}">
      <dsp:nvSpPr>
        <dsp:cNvPr id="0" name=""/>
        <dsp:cNvSpPr/>
      </dsp:nvSpPr>
      <dsp:spPr>
        <a:xfrm>
          <a:off x="2230566" y="1784442"/>
          <a:ext cx="3602248" cy="346946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ln w="3175">
                <a:noFill/>
              </a:ln>
              <a:solidFill>
                <a:schemeClr val="tx1"/>
              </a:solidFill>
              <a:latin typeface="Calibri" panose="020F0502020204030204" pitchFamily="34" charset="0"/>
            </a:rPr>
            <a:t>Behaviour</a:t>
          </a:r>
          <a:endParaRPr lang="en-GB" sz="2000" kern="1200" dirty="0">
            <a:ln w="3175">
              <a:noFill/>
            </a:ln>
            <a:solidFill>
              <a:schemeClr val="tx1"/>
            </a:solidFill>
            <a:latin typeface="Calibri" panose="020F0502020204030204" pitchFamily="34" charset="0"/>
          </a:endParaRPr>
        </a:p>
      </dsp:txBody>
      <dsp:txXfrm>
        <a:off x="2569778" y="2680722"/>
        <a:ext cx="2161349" cy="190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6B0C1-ACA9-495A-9B44-0C89116D8CA2}" type="datetimeFigureOut">
              <a:rPr lang="en-GB" smtClean="0"/>
              <a:t>16/08/2016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585E8-7391-45D6-922E-EE120892591C}" type="slidenum">
              <a:rPr lang="en-GB" smtClean="0"/>
              <a:t>‹#›</a:t>
            </a:fld>
            <a:endParaRPr lang="en-GB"/>
          </a:p>
        </p:txBody>
      </p:sp>
    </p:spTree>
    <p:extLst>
      <p:ext uri="{BB962C8B-B14F-4D97-AF65-F5344CB8AC3E}">
        <p14:creationId xmlns:p14="http://schemas.microsoft.com/office/powerpoint/2010/main" val="34501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585E8-7391-45D6-922E-EE120892591C}" type="slidenum">
              <a:rPr lang="en-GB" smtClean="0"/>
              <a:t>1</a:t>
            </a:fld>
            <a:endParaRPr lang="en-GB"/>
          </a:p>
        </p:txBody>
      </p:sp>
    </p:spTree>
    <p:extLst>
      <p:ext uri="{BB962C8B-B14F-4D97-AF65-F5344CB8AC3E}">
        <p14:creationId xmlns:p14="http://schemas.microsoft.com/office/powerpoint/2010/main" val="18199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10</a:t>
            </a:fld>
            <a:endParaRPr lang="en-GB"/>
          </a:p>
        </p:txBody>
      </p:sp>
    </p:spTree>
    <p:extLst>
      <p:ext uri="{BB962C8B-B14F-4D97-AF65-F5344CB8AC3E}">
        <p14:creationId xmlns:p14="http://schemas.microsoft.com/office/powerpoint/2010/main" val="325844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11</a:t>
            </a:fld>
            <a:endParaRPr lang="en-GB"/>
          </a:p>
        </p:txBody>
      </p:sp>
    </p:spTree>
    <p:extLst>
      <p:ext uri="{BB962C8B-B14F-4D97-AF65-F5344CB8AC3E}">
        <p14:creationId xmlns:p14="http://schemas.microsoft.com/office/powerpoint/2010/main" val="325506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Transgender, or trans, is</a:t>
            </a:r>
            <a:r>
              <a:rPr lang="en-GB" baseline="0" dirty="0" smtClean="0"/>
              <a:t> an umbrella term, and encompasses a huge range of gender identities.</a:t>
            </a:r>
          </a:p>
          <a:p>
            <a:endParaRPr lang="en-GB" baseline="0" dirty="0" smtClean="0"/>
          </a:p>
          <a:p>
            <a:r>
              <a:rPr lang="en-GB" sz="1200" kern="1200" dirty="0" smtClean="0">
                <a:solidFill>
                  <a:schemeClr val="tx1"/>
                </a:solidFill>
                <a:effectLst/>
                <a:latin typeface="+mn-lt"/>
                <a:ea typeface="+mn-ea"/>
                <a:cs typeface="+mn-cs"/>
              </a:rPr>
              <a:t>A </a:t>
            </a:r>
            <a:r>
              <a:rPr lang="en-GB" sz="1200" i="1" kern="1200" dirty="0" smtClean="0">
                <a:solidFill>
                  <a:schemeClr val="tx1"/>
                </a:solidFill>
                <a:effectLst/>
                <a:latin typeface="+mn-lt"/>
                <a:ea typeface="+mn-ea"/>
                <a:cs typeface="+mn-cs"/>
              </a:rPr>
              <a:t>trans man </a:t>
            </a:r>
            <a:r>
              <a:rPr lang="en-GB" sz="1200" kern="1200" dirty="0" smtClean="0">
                <a:solidFill>
                  <a:schemeClr val="tx1"/>
                </a:solidFill>
                <a:effectLst/>
                <a:latin typeface="+mn-lt"/>
                <a:ea typeface="+mn-ea"/>
                <a:cs typeface="+mn-cs"/>
              </a:rPr>
              <a:t>is a person who was assigned female at birth but identifies as a man; in a clinical context, the acronym </a:t>
            </a:r>
            <a:r>
              <a:rPr lang="en-GB" sz="1200" i="1" kern="1200" dirty="0" smtClean="0">
                <a:solidFill>
                  <a:schemeClr val="tx1"/>
                </a:solidFill>
                <a:effectLst/>
                <a:latin typeface="+mn-lt"/>
                <a:ea typeface="+mn-ea"/>
                <a:cs typeface="+mn-cs"/>
              </a:rPr>
              <a:t>FTM</a:t>
            </a: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female-to-male, is sometimes used to describe trans men.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i="1" kern="1200" dirty="0" smtClean="0">
                <a:solidFill>
                  <a:schemeClr val="tx1"/>
                </a:solidFill>
                <a:effectLst/>
                <a:latin typeface="+mn-lt"/>
                <a:ea typeface="+mn-ea"/>
                <a:cs typeface="+mn-cs"/>
              </a:rPr>
              <a:t>trans woman </a:t>
            </a:r>
            <a:r>
              <a:rPr lang="en-GB" sz="1200" kern="1200" dirty="0" smtClean="0">
                <a:solidFill>
                  <a:schemeClr val="tx1"/>
                </a:solidFill>
                <a:effectLst/>
                <a:latin typeface="+mn-lt"/>
                <a:ea typeface="+mn-ea"/>
                <a:cs typeface="+mn-cs"/>
              </a:rPr>
              <a:t>is a person who was assigned male at birth but identifies as a woman; they are also referred to in medicine as </a:t>
            </a:r>
            <a:r>
              <a:rPr lang="en-GB" sz="1200" i="1" kern="1200" dirty="0" smtClean="0">
                <a:solidFill>
                  <a:schemeClr val="tx1"/>
                </a:solidFill>
                <a:effectLst/>
                <a:latin typeface="+mn-lt"/>
                <a:ea typeface="+mn-ea"/>
                <a:cs typeface="+mn-cs"/>
              </a:rPr>
              <a:t>MTF</a:t>
            </a:r>
            <a:r>
              <a:rPr lang="en-GB" sz="1200" kern="1200" dirty="0" smtClean="0">
                <a:solidFill>
                  <a:schemeClr val="tx1"/>
                </a:solidFill>
                <a:effectLst/>
                <a:latin typeface="+mn-lt"/>
                <a:ea typeface="+mn-ea"/>
                <a:cs typeface="+mn-cs"/>
              </a:rPr>
              <a:t>, or male-to-female.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realise</a:t>
            </a:r>
            <a:r>
              <a:rPr lang="en-GB" sz="1200" kern="1200" baseline="0" dirty="0" smtClean="0">
                <a:solidFill>
                  <a:schemeClr val="tx1"/>
                </a:solidFill>
                <a:effectLst/>
                <a:latin typeface="+mn-lt"/>
                <a:ea typeface="+mn-ea"/>
                <a:cs typeface="+mn-cs"/>
              </a:rPr>
              <a:t> this looks like a complicated mess. Unfortunately, there is no way to simplify a person’s innermost feelings about themselves. As a good rule, if you are ever confused or unsure about the definition of your patient’s gender identity or sexual identity – JUST ASK! You do not need to be an expert in every single category of identity, so long as you can acknowledge the diversity of categories.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12</a:t>
            </a:fld>
            <a:endParaRPr lang="en-GB"/>
          </a:p>
        </p:txBody>
      </p:sp>
    </p:spTree>
    <p:extLst>
      <p:ext uri="{BB962C8B-B14F-4D97-AF65-F5344CB8AC3E}">
        <p14:creationId xmlns:p14="http://schemas.microsoft.com/office/powerpoint/2010/main" val="150713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 interacting with transgender patients, correct use of pronouns can be vitally important to making them feel comfortable.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studies,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transgender patients have reported that pronoun errors were very “embarrassing” and meant that they “didn’t feel taken seriously.”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Most trans people will want to be referred to in traditional gender pronouns (he or she) but some people will ask to be referred to in gender neutral pronouns (they or it) and some people even use non-standard pronouns like ‘</a:t>
            </a:r>
            <a:r>
              <a:rPr lang="en-GB" sz="1200" b="0" i="0" kern="1200" dirty="0" err="1" smtClean="0">
                <a:solidFill>
                  <a:schemeClr val="tx1"/>
                </a:solidFill>
                <a:effectLst/>
                <a:latin typeface="+mn-lt"/>
                <a:ea typeface="+mn-ea"/>
                <a:cs typeface="+mn-cs"/>
              </a:rPr>
              <a:t>ze</a:t>
            </a:r>
            <a:r>
              <a:rPr lang="en-GB" sz="1200" b="0" i="0" kern="1200" dirty="0" smtClean="0">
                <a:solidFill>
                  <a:schemeClr val="tx1"/>
                </a:solidFill>
                <a:effectLst/>
                <a:latin typeface="+mn-lt"/>
                <a:ea typeface="+mn-ea"/>
                <a:cs typeface="+mn-cs"/>
              </a:rPr>
              <a:t>’ or ‘</a:t>
            </a:r>
            <a:r>
              <a:rPr lang="en-GB" sz="1200" b="0" i="0" kern="1200" dirty="0" err="1" smtClean="0">
                <a:solidFill>
                  <a:schemeClr val="tx1"/>
                </a:solidFill>
                <a:effectLst/>
                <a:latin typeface="+mn-lt"/>
                <a:ea typeface="+mn-ea"/>
                <a:cs typeface="+mn-cs"/>
              </a:rPr>
              <a:t>zir</a:t>
            </a:r>
            <a:r>
              <a:rPr lang="en-GB" sz="1200" b="0" i="0" kern="1200" dirty="0" smtClean="0">
                <a:solidFill>
                  <a:schemeClr val="tx1"/>
                </a:solidFill>
                <a:effectLst/>
                <a:latin typeface="+mn-lt"/>
                <a:ea typeface="+mn-ea"/>
                <a:cs typeface="+mn-cs"/>
              </a:rPr>
              <a:t>.’ You may find it helpful to find</a:t>
            </a:r>
            <a:r>
              <a:rPr lang="en-GB" sz="1200" b="0" i="0" kern="1200" baseline="0" dirty="0" smtClean="0">
                <a:solidFill>
                  <a:schemeClr val="tx1"/>
                </a:solidFill>
                <a:effectLst/>
                <a:latin typeface="+mn-lt"/>
                <a:ea typeface="+mn-ea"/>
                <a:cs typeface="+mn-cs"/>
              </a:rPr>
              <a:t> out what pronouns your patient prefers when you first meet them.</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Image in public domain.</a:t>
            </a:r>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13</a:t>
            </a:fld>
            <a:endParaRPr lang="en-GB"/>
          </a:p>
        </p:txBody>
      </p:sp>
    </p:spTree>
    <p:extLst>
      <p:ext uri="{BB962C8B-B14F-4D97-AF65-F5344CB8AC3E}">
        <p14:creationId xmlns:p14="http://schemas.microsoft.com/office/powerpoint/2010/main" val="1893146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is good to be aware of the historical context</a:t>
            </a:r>
            <a:r>
              <a:rPr lang="en-GB" sz="1200" b="0" i="0" kern="1200" baseline="0" dirty="0" smtClean="0">
                <a:solidFill>
                  <a:schemeClr val="tx1"/>
                </a:solidFill>
                <a:effectLst/>
                <a:latin typeface="+mn-lt"/>
                <a:ea typeface="+mn-ea"/>
                <a:cs typeface="+mn-cs"/>
              </a:rPr>
              <a:t> of some LGBT terminology. </a:t>
            </a:r>
            <a:r>
              <a:rPr lang="en-GB" sz="1200" b="0" i="0" kern="1200" dirty="0" smtClean="0">
                <a:solidFill>
                  <a:schemeClr val="tx1"/>
                </a:solidFill>
                <a:effectLst/>
                <a:latin typeface="+mn-lt"/>
                <a:ea typeface="+mn-ea"/>
                <a:cs typeface="+mn-cs"/>
              </a:rPr>
              <a:t>For example, the word, homosexuality, is becoming less common because of its historical definition as a mental disorder, or even a criminal offence.</a:t>
            </a:r>
            <a:r>
              <a:rPr lang="en-GB" sz="1200" b="0" i="0" kern="1200" baseline="0" dirty="0" smtClean="0">
                <a:solidFill>
                  <a:schemeClr val="tx1"/>
                </a:solidFill>
                <a:effectLst/>
                <a:latin typeface="+mn-lt"/>
                <a:ea typeface="+mn-ea"/>
                <a:cs typeface="+mn-cs"/>
              </a:rPr>
              <a:t> It is u</a:t>
            </a:r>
            <a:r>
              <a:rPr lang="en-GB" sz="1200" b="0" i="0" kern="1200" dirty="0" smtClean="0">
                <a:solidFill>
                  <a:schemeClr val="tx1"/>
                </a:solidFill>
                <a:effectLst/>
                <a:latin typeface="+mn-lt"/>
                <a:ea typeface="+mn-ea"/>
                <a:cs typeface="+mn-cs"/>
              </a:rPr>
              <a:t>sually confined to academic and medical contexts. The terms gay and LGBT are now more common.</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On the other hand, the historically homophobic slur, queer, has been redefined by LGBT people, especially young LGBT people, to describe any person who does not identify with traditional societal expectations of sexual orientation and/or gender identity.</a:t>
            </a:r>
            <a:r>
              <a:rPr lang="en-GB" sz="1200" b="0" i="0" kern="1200" baseline="0" dirty="0" smtClean="0">
                <a:solidFill>
                  <a:schemeClr val="tx1"/>
                </a:solidFill>
                <a:effectLst/>
                <a:latin typeface="+mn-lt"/>
                <a:ea typeface="+mn-ea"/>
                <a:cs typeface="+mn-cs"/>
              </a:rPr>
              <a:t> In fact, LGBT is sometimes written as LGBTQ or LGBTQ+ to represent the queer or questioning community.</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14</a:t>
            </a:fld>
            <a:endParaRPr lang="en-GB"/>
          </a:p>
        </p:txBody>
      </p:sp>
    </p:spTree>
    <p:extLst>
      <p:ext uri="{BB962C8B-B14F-4D97-AF65-F5344CB8AC3E}">
        <p14:creationId xmlns:p14="http://schemas.microsoft.com/office/powerpoint/2010/main" val="275520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2004 Act allowed transgender people to apply for a Gender Recognition Certificate for their new gender. This also gave much needed acknowledgement to the complex topic of gender non-conformity. </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0B5585E8-7391-45D6-922E-EE120892591C}" type="slidenum">
              <a:rPr lang="en-GB" smtClean="0"/>
              <a:t>16</a:t>
            </a:fld>
            <a:endParaRPr lang="en-GB"/>
          </a:p>
        </p:txBody>
      </p:sp>
    </p:spTree>
    <p:extLst>
      <p:ext uri="{BB962C8B-B14F-4D97-AF65-F5344CB8AC3E}">
        <p14:creationId xmlns:p14="http://schemas.microsoft.com/office/powerpoint/2010/main" val="408938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2010 Equality Act was the first time that sexual orientation and gender identity were made protected characteristics under the law. This meant that the government now had a duty to prevent discrimination because of sexual or gender identity, and they now had a explicit legal duty to end inequalities borne by the LGBT community.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recent legalisation of same-sex marriage in 2014 in Scotland was a historical milestone for the LGBT community, and led</a:t>
            </a:r>
            <a:r>
              <a:rPr lang="en-GB" sz="1200" kern="1200" baseline="0" dirty="0" smtClean="0">
                <a:solidFill>
                  <a:schemeClr val="tx1"/>
                </a:solidFill>
                <a:effectLst/>
                <a:latin typeface="+mn-lt"/>
                <a:ea typeface="+mn-ea"/>
                <a:cs typeface="+mn-cs"/>
              </a:rPr>
              <a:t> to greater feelings of social inclusions for gay people.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17</a:t>
            </a:fld>
            <a:endParaRPr lang="en-GB"/>
          </a:p>
        </p:txBody>
      </p:sp>
    </p:spTree>
    <p:extLst>
      <p:ext uri="{BB962C8B-B14F-4D97-AF65-F5344CB8AC3E}">
        <p14:creationId xmlns:p14="http://schemas.microsoft.com/office/powerpoint/2010/main" val="167520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LGBT people will choose to have children – an option that was not available to them in the past.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now,</a:t>
            </a:r>
            <a:r>
              <a:rPr lang="en-GB" sz="1200" kern="1200" baseline="0" dirty="0" smtClean="0">
                <a:solidFill>
                  <a:schemeClr val="tx1"/>
                </a:solidFill>
                <a:effectLst/>
                <a:latin typeface="+mn-lt"/>
                <a:ea typeface="+mn-ea"/>
                <a:cs typeface="+mn-cs"/>
              </a:rPr>
              <a:t> thanks to t</a:t>
            </a:r>
            <a:r>
              <a:rPr lang="en-GB" sz="1200" kern="1200" dirty="0" smtClean="0">
                <a:solidFill>
                  <a:schemeClr val="tx1"/>
                </a:solidFill>
                <a:effectLst/>
                <a:latin typeface="+mn-lt"/>
                <a:ea typeface="+mn-ea"/>
                <a:cs typeface="+mn-cs"/>
              </a:rPr>
              <a:t>hese</a:t>
            </a:r>
            <a:r>
              <a:rPr lang="en-GB" sz="1200" kern="1200" baseline="0" dirty="0" smtClean="0">
                <a:solidFill>
                  <a:schemeClr val="tx1"/>
                </a:solidFill>
                <a:effectLst/>
                <a:latin typeface="+mn-lt"/>
                <a:ea typeface="+mn-ea"/>
                <a:cs typeface="+mn-cs"/>
              </a:rPr>
              <a:t> sorts of laws, LGBT parents can get legal custody of children they have adopted or conceived through IVF.</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2008 was</a:t>
            </a:r>
            <a:r>
              <a:rPr lang="en-GB" sz="1200" kern="1200" baseline="0" dirty="0" smtClean="0">
                <a:solidFill>
                  <a:schemeClr val="tx1"/>
                </a:solidFill>
                <a:effectLst/>
                <a:latin typeface="+mn-lt"/>
                <a:ea typeface="+mn-ea"/>
                <a:cs typeface="+mn-cs"/>
              </a:rPr>
              <a:t> very interesting because it </a:t>
            </a:r>
            <a:r>
              <a:rPr lang="en-GB" sz="1200" kern="1200" dirty="0" smtClean="0">
                <a:solidFill>
                  <a:schemeClr val="tx1"/>
                </a:solidFill>
                <a:effectLst/>
                <a:latin typeface="+mn-lt"/>
                <a:ea typeface="+mn-ea"/>
                <a:cs typeface="+mn-cs"/>
              </a:rPr>
              <a:t>emphasised a</a:t>
            </a:r>
            <a:r>
              <a:rPr lang="en-GB" sz="1200" kern="1200" baseline="0" dirty="0" smtClean="0">
                <a:solidFill>
                  <a:schemeClr val="tx1"/>
                </a:solidFill>
                <a:effectLst/>
                <a:latin typeface="+mn-lt"/>
                <a:ea typeface="+mn-ea"/>
                <a:cs typeface="+mn-cs"/>
              </a:rPr>
              <a:t> child’s “</a:t>
            </a:r>
            <a:r>
              <a:rPr lang="en-GB" sz="1200" kern="1200" dirty="0" smtClean="0">
                <a:solidFill>
                  <a:schemeClr val="tx1"/>
                </a:solidFill>
                <a:effectLst/>
                <a:latin typeface="+mn-lt"/>
                <a:ea typeface="+mn-ea"/>
                <a:cs typeface="+mn-cs"/>
              </a:rPr>
              <a:t>need of supportive parenting” rather than them necessarily needing one mother and one father.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Image in public</a:t>
            </a:r>
            <a:r>
              <a:rPr lang="en-GB" sz="1200" kern="1200" baseline="0" dirty="0" smtClean="0">
                <a:solidFill>
                  <a:schemeClr val="tx1"/>
                </a:solidFill>
                <a:effectLst/>
                <a:latin typeface="+mn-lt"/>
                <a:ea typeface="+mn-ea"/>
                <a:cs typeface="+mn-cs"/>
              </a:rPr>
              <a:t> domain.</a:t>
            </a:r>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18</a:t>
            </a:fld>
            <a:endParaRPr lang="en-GB"/>
          </a:p>
        </p:txBody>
      </p:sp>
    </p:spTree>
    <p:extLst>
      <p:ext uri="{BB962C8B-B14F-4D97-AF65-F5344CB8AC3E}">
        <p14:creationId xmlns:p14="http://schemas.microsoft.com/office/powerpoint/2010/main" val="216504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Discrimination</a:t>
            </a:r>
            <a:r>
              <a:rPr lang="en-GB" baseline="0" dirty="0" smtClean="0"/>
              <a:t> and harassment are still a big part of the lives of million of LGBT Brits.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in six gay people and 73% of trans people have experienced a hate crime.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Three quarters of them do not report the crime to the police,</a:t>
            </a:r>
            <a:r>
              <a:rPr lang="en-GB" sz="1200" kern="1200" baseline="0" dirty="0" smtClean="0">
                <a:solidFill>
                  <a:schemeClr val="tx1"/>
                </a:solidFill>
                <a:effectLst/>
                <a:latin typeface="+mn-lt"/>
                <a:ea typeface="+mn-ea"/>
                <a:cs typeface="+mn-cs"/>
              </a:rPr>
              <a:t> usually because </a:t>
            </a:r>
            <a:r>
              <a:rPr lang="en-GB" sz="1200" kern="1200" dirty="0" smtClean="0">
                <a:solidFill>
                  <a:schemeClr val="tx1"/>
                </a:solidFill>
                <a:effectLst/>
                <a:latin typeface="+mn-lt"/>
                <a:ea typeface="+mn-ea"/>
                <a:cs typeface="+mn-cs"/>
              </a:rPr>
              <a:t>they did believe that their experience would be taken seriously by authorities, or they did not think the police could do anything about it. </a:t>
            </a:r>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19</a:t>
            </a:fld>
            <a:endParaRPr lang="en-GB"/>
          </a:p>
        </p:txBody>
      </p:sp>
    </p:spTree>
    <p:extLst>
      <p:ext uri="{BB962C8B-B14F-4D97-AF65-F5344CB8AC3E}">
        <p14:creationId xmlns:p14="http://schemas.microsoft.com/office/powerpoint/2010/main" val="1727773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shocking attitudes of healthcare workers towards LGBT was laid to bare in a recent survey by the charity, Stonewall.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includes 57% of staff say that they do not consider sexual orientation to be relevant to ones health needs, despite the clear disparities we know exist and that Derrick will elaborate upon.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levels of training in the health service: only 1 in 10 healthcare staff had received training on the health needs of the community in the last twelve months.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20</a:t>
            </a:fld>
            <a:endParaRPr lang="en-GB"/>
          </a:p>
        </p:txBody>
      </p:sp>
    </p:spTree>
    <p:extLst>
      <p:ext uri="{BB962C8B-B14F-4D97-AF65-F5344CB8AC3E}">
        <p14:creationId xmlns:p14="http://schemas.microsoft.com/office/powerpoint/2010/main" val="246767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585E8-7391-45D6-922E-EE120892591C}" type="slidenum">
              <a:rPr lang="en-GB" smtClean="0"/>
              <a:t>2</a:t>
            </a:fld>
            <a:endParaRPr lang="en-GB"/>
          </a:p>
        </p:txBody>
      </p:sp>
    </p:spTree>
    <p:extLst>
      <p:ext uri="{BB962C8B-B14F-4D97-AF65-F5344CB8AC3E}">
        <p14:creationId xmlns:p14="http://schemas.microsoft.com/office/powerpoint/2010/main" val="10045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General public attitudes to the LGBT community are also alarming, despite the progress that has been made.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25%</a:t>
            </a:r>
            <a:r>
              <a:rPr lang="en-GB"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people in this country said they would not be happy to elect an openly gay Prime Minister.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Scottish Social Attitudes Survey, 49% of people said they would not be happy for a close relative to marry someone who had undergone a sex change operation.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21</a:t>
            </a:fld>
            <a:endParaRPr lang="en-GB"/>
          </a:p>
        </p:txBody>
      </p:sp>
    </p:spTree>
    <p:extLst>
      <p:ext uri="{BB962C8B-B14F-4D97-AF65-F5344CB8AC3E}">
        <p14:creationId xmlns:p14="http://schemas.microsoft.com/office/powerpoint/2010/main" val="8053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22</a:t>
            </a:fld>
            <a:endParaRPr lang="en-GB"/>
          </a:p>
        </p:txBody>
      </p:sp>
    </p:spTree>
    <p:extLst>
      <p:ext uri="{BB962C8B-B14F-4D97-AF65-F5344CB8AC3E}">
        <p14:creationId xmlns:p14="http://schemas.microsoft.com/office/powerpoint/2010/main" val="1977796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https://pixabay.com/en/condom-safe-sex-aids-latex-health-538601/</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23</a:t>
            </a:fld>
            <a:endParaRPr lang="en-GB"/>
          </a:p>
        </p:txBody>
      </p:sp>
    </p:spTree>
    <p:extLst>
      <p:ext uri="{BB962C8B-B14F-4D97-AF65-F5344CB8AC3E}">
        <p14:creationId xmlns:p14="http://schemas.microsoft.com/office/powerpoint/2010/main" val="263069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https://openclipart.org/detail/196214/drinks</a:t>
            </a:r>
          </a:p>
        </p:txBody>
      </p:sp>
      <p:sp>
        <p:nvSpPr>
          <p:cNvPr id="4" name="Slide Number Placeholder 3"/>
          <p:cNvSpPr>
            <a:spLocks noGrp="1"/>
          </p:cNvSpPr>
          <p:nvPr>
            <p:ph type="sldNum" sz="quarter" idx="10"/>
          </p:nvPr>
        </p:nvSpPr>
        <p:spPr/>
        <p:txBody>
          <a:bodyPr/>
          <a:lstStyle/>
          <a:p>
            <a:fld id="{0B5585E8-7391-45D6-922E-EE120892591C}" type="slidenum">
              <a:rPr lang="en-GB" smtClean="0"/>
              <a:t>24</a:t>
            </a:fld>
            <a:endParaRPr lang="en-GB"/>
          </a:p>
        </p:txBody>
      </p:sp>
    </p:spTree>
    <p:extLst>
      <p:ext uri="{BB962C8B-B14F-4D97-AF65-F5344CB8AC3E}">
        <p14:creationId xmlns:p14="http://schemas.microsoft.com/office/powerpoint/2010/main" val="2226445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https://pixabay.com/en/brain-business-credit-intelligence-1294854/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25</a:t>
            </a:fld>
            <a:endParaRPr lang="en-GB"/>
          </a:p>
        </p:txBody>
      </p:sp>
    </p:spTree>
    <p:extLst>
      <p:ext uri="{BB962C8B-B14F-4D97-AF65-F5344CB8AC3E}">
        <p14:creationId xmlns:p14="http://schemas.microsoft.com/office/powerpoint/2010/main" val="347497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26</a:t>
            </a:fld>
            <a:endParaRPr lang="en-GB"/>
          </a:p>
        </p:txBody>
      </p:sp>
    </p:spTree>
    <p:extLst>
      <p:ext uri="{BB962C8B-B14F-4D97-AF65-F5344CB8AC3E}">
        <p14:creationId xmlns:p14="http://schemas.microsoft.com/office/powerpoint/2010/main" val="340189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27</a:t>
            </a:fld>
            <a:endParaRPr lang="en-GB"/>
          </a:p>
        </p:txBody>
      </p:sp>
    </p:spTree>
    <p:extLst>
      <p:ext uri="{BB962C8B-B14F-4D97-AF65-F5344CB8AC3E}">
        <p14:creationId xmlns:p14="http://schemas.microsoft.com/office/powerpoint/2010/main" val="230623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https://pixabay.com/en/hospital-health-medical-medicine-908437/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28</a:t>
            </a:fld>
            <a:endParaRPr lang="en-GB"/>
          </a:p>
        </p:txBody>
      </p:sp>
    </p:spTree>
    <p:extLst>
      <p:ext uri="{BB962C8B-B14F-4D97-AF65-F5344CB8AC3E}">
        <p14:creationId xmlns:p14="http://schemas.microsoft.com/office/powerpoint/2010/main" val="646922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https://pixabay.com/en/community-crowd-group-man-men-150124/</a:t>
            </a:r>
          </a:p>
        </p:txBody>
      </p:sp>
      <p:sp>
        <p:nvSpPr>
          <p:cNvPr id="4" name="Slide Number Placeholder 3"/>
          <p:cNvSpPr>
            <a:spLocks noGrp="1"/>
          </p:cNvSpPr>
          <p:nvPr>
            <p:ph type="sldNum" sz="quarter" idx="10"/>
          </p:nvPr>
        </p:nvSpPr>
        <p:spPr/>
        <p:txBody>
          <a:bodyPr/>
          <a:lstStyle/>
          <a:p>
            <a:fld id="{0B5585E8-7391-45D6-922E-EE120892591C}" type="slidenum">
              <a:rPr lang="en-GB" smtClean="0"/>
              <a:t>29</a:t>
            </a:fld>
            <a:endParaRPr lang="en-GB"/>
          </a:p>
        </p:txBody>
      </p:sp>
    </p:spTree>
    <p:extLst>
      <p:ext uri="{BB962C8B-B14F-4D97-AF65-F5344CB8AC3E}">
        <p14:creationId xmlns:p14="http://schemas.microsoft.com/office/powerpoint/2010/main" val="935654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30</a:t>
            </a:fld>
            <a:endParaRPr lang="en-GB"/>
          </a:p>
        </p:txBody>
      </p:sp>
    </p:spTree>
    <p:extLst>
      <p:ext uri="{BB962C8B-B14F-4D97-AF65-F5344CB8AC3E}">
        <p14:creationId xmlns:p14="http://schemas.microsoft.com/office/powerpoint/2010/main" val="422109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 is difficult to precisely state the size of the LGBT community in this country because it has not been added to the full census, but estimations say that there are about 3.6 million LGBT people living in the UK, which is over 5% of the entire population.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Likewise there are no nationwide figures on the size of the trans population but estimates say that there are over 600,000.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then very likely that all clinicians have come across LGBT patients, even if they were not aware of it.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must be noted that within this group exists huge diversity: the broad label of LGBT encompasses people of various ages, ethnicity, socioeconomic statuses, and widely different experiences. Their LGBT identity does not wholly define them as a patient and a person, so all of these other characteristics must also be taken into account by their doctor.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Image in Public Domain</a:t>
            </a:r>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3</a:t>
            </a:fld>
            <a:endParaRPr lang="en-GB"/>
          </a:p>
        </p:txBody>
      </p:sp>
    </p:spTree>
    <p:extLst>
      <p:ext uri="{BB962C8B-B14F-4D97-AF65-F5344CB8AC3E}">
        <p14:creationId xmlns:p14="http://schemas.microsoft.com/office/powerpoint/2010/main" val="2056870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https://openclipart.org/detail/216857/simple-stethoscope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31</a:t>
            </a:fld>
            <a:endParaRPr lang="en-GB"/>
          </a:p>
        </p:txBody>
      </p:sp>
    </p:spTree>
    <p:extLst>
      <p:ext uri="{BB962C8B-B14F-4D97-AF65-F5344CB8AC3E}">
        <p14:creationId xmlns:p14="http://schemas.microsoft.com/office/powerpoint/2010/main" val="497929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https://pixabay.com/en/bad-hand-down-red-thumb-157437/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32</a:t>
            </a:fld>
            <a:endParaRPr lang="en-GB"/>
          </a:p>
        </p:txBody>
      </p:sp>
    </p:spTree>
    <p:extLst>
      <p:ext uri="{BB962C8B-B14F-4D97-AF65-F5344CB8AC3E}">
        <p14:creationId xmlns:p14="http://schemas.microsoft.com/office/powerpoint/2010/main" val="3702826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https://openclipart.org/detail/22743/doctor-examining-a-patient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33</a:t>
            </a:fld>
            <a:endParaRPr lang="en-GB"/>
          </a:p>
        </p:txBody>
      </p:sp>
    </p:spTree>
    <p:extLst>
      <p:ext uri="{BB962C8B-B14F-4D97-AF65-F5344CB8AC3E}">
        <p14:creationId xmlns:p14="http://schemas.microsoft.com/office/powerpoint/2010/main" val="26439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CC0 Public Domain</a:t>
            </a:r>
          </a:p>
          <a:p>
            <a:r>
              <a:rPr lang="en-GB" sz="1200" kern="1200" dirty="0" smtClean="0">
                <a:solidFill>
                  <a:schemeClr val="tx1"/>
                </a:solidFill>
                <a:effectLst/>
                <a:latin typeface="+mn-lt"/>
                <a:ea typeface="+mn-ea"/>
                <a:cs typeface="+mn-cs"/>
              </a:rPr>
              <a:t>https://commons.wikimedia.org/wiki/File:Gay_flag.svg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34</a:t>
            </a:fld>
            <a:endParaRPr lang="en-GB"/>
          </a:p>
        </p:txBody>
      </p:sp>
    </p:spTree>
    <p:extLst>
      <p:ext uri="{BB962C8B-B14F-4D97-AF65-F5344CB8AC3E}">
        <p14:creationId xmlns:p14="http://schemas.microsoft.com/office/powerpoint/2010/main" val="3219738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35</a:t>
            </a:fld>
            <a:endParaRPr lang="en-GB"/>
          </a:p>
        </p:txBody>
      </p:sp>
    </p:spTree>
    <p:extLst>
      <p:ext uri="{BB962C8B-B14F-4D97-AF65-F5344CB8AC3E}">
        <p14:creationId xmlns:p14="http://schemas.microsoft.com/office/powerpoint/2010/main" val="2823058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36</a:t>
            </a:fld>
            <a:endParaRPr lang="en-GB"/>
          </a:p>
        </p:txBody>
      </p:sp>
    </p:spTree>
    <p:extLst>
      <p:ext uri="{BB962C8B-B14F-4D97-AF65-F5344CB8AC3E}">
        <p14:creationId xmlns:p14="http://schemas.microsoft.com/office/powerpoint/2010/main" val="110728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37</a:t>
            </a:fld>
            <a:endParaRPr lang="en-GB"/>
          </a:p>
        </p:txBody>
      </p:sp>
    </p:spTree>
    <p:extLst>
      <p:ext uri="{BB962C8B-B14F-4D97-AF65-F5344CB8AC3E}">
        <p14:creationId xmlns:p14="http://schemas.microsoft.com/office/powerpoint/2010/main" val="4123108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38</a:t>
            </a:fld>
            <a:endParaRPr lang="en-GB"/>
          </a:p>
        </p:txBody>
      </p:sp>
    </p:spTree>
    <p:extLst>
      <p:ext uri="{BB962C8B-B14F-4D97-AF65-F5344CB8AC3E}">
        <p14:creationId xmlns:p14="http://schemas.microsoft.com/office/powerpoint/2010/main" val="340237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5585E8-7391-45D6-922E-EE120892591C}" type="slidenum">
              <a:rPr lang="en-GB" smtClean="0"/>
              <a:t>39</a:t>
            </a:fld>
            <a:endParaRPr lang="en-GB"/>
          </a:p>
        </p:txBody>
      </p:sp>
    </p:spTree>
    <p:extLst>
      <p:ext uri="{BB962C8B-B14F-4D97-AF65-F5344CB8AC3E}">
        <p14:creationId xmlns:p14="http://schemas.microsoft.com/office/powerpoint/2010/main" val="343658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585E8-7391-45D6-922E-EE120892591C}" type="slidenum">
              <a:rPr lang="en-GB" smtClean="0"/>
              <a:t>4</a:t>
            </a:fld>
            <a:endParaRPr lang="en-GB"/>
          </a:p>
        </p:txBody>
      </p:sp>
    </p:spTree>
    <p:extLst>
      <p:ext uri="{BB962C8B-B14F-4D97-AF65-F5344CB8AC3E}">
        <p14:creationId xmlns:p14="http://schemas.microsoft.com/office/powerpoint/2010/main" val="219239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aseline="0" dirty="0" smtClean="0"/>
              <a:t>person’s sexual orientation is define as [definition]. However, this definition is quite simplistic and does not fully describe this complex concept ...</a:t>
            </a:r>
          </a:p>
          <a:p>
            <a:endParaRPr lang="en-GB" baseline="0" dirty="0" smtClean="0"/>
          </a:p>
          <a:p>
            <a:r>
              <a:rPr lang="en-GB" baseline="0" dirty="0" smtClean="0"/>
              <a:t>CC BY-SA 3.0 – Author </a:t>
            </a:r>
            <a:r>
              <a:rPr lang="en-GB" baseline="0" dirty="0" err="1" smtClean="0"/>
              <a:t>CalebTabor</a:t>
            </a:r>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5</a:t>
            </a:fld>
            <a:endParaRPr lang="en-GB"/>
          </a:p>
        </p:txBody>
      </p:sp>
    </p:spTree>
    <p:extLst>
      <p:ext uri="{BB962C8B-B14F-4D97-AF65-F5344CB8AC3E}">
        <p14:creationId xmlns:p14="http://schemas.microsoft.com/office/powerpoint/2010/main" val="92909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Sexual orientation can also be thought</a:t>
            </a:r>
            <a:r>
              <a:rPr lang="en-GB" baseline="0" dirty="0" smtClean="0"/>
              <a:t> of in terms of three dimensions: desire = who they are attracted to; behaviour = who they have sex with; identity = what label they wish to give themselves. On their own, none of these can properly describe a person’s sexual identity: but they overlap and together form a person’s sexual orientation.</a:t>
            </a:r>
          </a:p>
          <a:p>
            <a:endParaRPr lang="en-GB" baseline="0" dirty="0" smtClean="0"/>
          </a:p>
        </p:txBody>
      </p:sp>
      <p:sp>
        <p:nvSpPr>
          <p:cNvPr id="4" name="Slide Number Placeholder 3"/>
          <p:cNvSpPr>
            <a:spLocks noGrp="1"/>
          </p:cNvSpPr>
          <p:nvPr>
            <p:ph type="sldNum" sz="quarter" idx="10"/>
          </p:nvPr>
        </p:nvSpPr>
        <p:spPr/>
        <p:txBody>
          <a:bodyPr/>
          <a:lstStyle/>
          <a:p>
            <a:fld id="{0B5585E8-7391-45D6-922E-EE120892591C}" type="slidenum">
              <a:rPr lang="en-GB" smtClean="0"/>
              <a:t>6</a:t>
            </a:fld>
            <a:endParaRPr lang="en-GB"/>
          </a:p>
        </p:txBody>
      </p:sp>
    </p:spTree>
    <p:extLst>
      <p:ext uri="{BB962C8B-B14F-4D97-AF65-F5344CB8AC3E}">
        <p14:creationId xmlns:p14="http://schemas.microsoft.com/office/powerpoint/2010/main" val="283943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aseline="0" dirty="0" smtClean="0"/>
              <a:t>person’s sexual behaviour is usually the most important factor in a medical context, in terms of determining their sexual health and other health needs. But as we saw before, sexual orientation is not congruent with sexual behaviour.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To get around this mismatch, we use the terms MSM and WSW to </a:t>
            </a:r>
            <a:r>
              <a:rPr lang="en-GB" sz="1200" kern="1200" dirty="0" smtClean="0">
                <a:solidFill>
                  <a:schemeClr val="tx1"/>
                </a:solidFill>
                <a:effectLst/>
                <a:latin typeface="+mn-lt"/>
                <a:ea typeface="+mn-ea"/>
                <a:cs typeface="+mn-cs"/>
              </a:rPr>
              <a:t>describe men who have sex with men and women who have sex with women respectively. These terms respect a patient’s choice to self-identify as they see fit, while addressing the part that sexual behaviour plays in determining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Image in public domain</a:t>
            </a:r>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7</a:t>
            </a:fld>
            <a:endParaRPr lang="en-GB"/>
          </a:p>
        </p:txBody>
      </p:sp>
    </p:spTree>
    <p:extLst>
      <p:ext uri="{BB962C8B-B14F-4D97-AF65-F5344CB8AC3E}">
        <p14:creationId xmlns:p14="http://schemas.microsoft.com/office/powerpoint/2010/main" val="97227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Just as a patient’s behaviour is very relevant to a doctor, so a person’s desires are much less relevant to their doctor: this information is highly personal, and does not generally determine their health.</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media and generally</a:t>
            </a:r>
            <a:r>
              <a:rPr lang="en-GB" sz="1200" kern="1200" baseline="0" dirty="0" smtClean="0">
                <a:solidFill>
                  <a:schemeClr val="tx1"/>
                </a:solidFill>
                <a:effectLst/>
                <a:latin typeface="+mn-lt"/>
                <a:ea typeface="+mn-ea"/>
                <a:cs typeface="+mn-cs"/>
              </a:rPr>
              <a:t> in society, we tend to use the terms “sexual orientation” and “sexuality” interchangeably. However, this is wrong. Sexuality is more used in sociology to describe </a:t>
            </a:r>
            <a:r>
              <a:rPr lang="en-GB" sz="1200" kern="1200" dirty="0" smtClean="0">
                <a:solidFill>
                  <a:schemeClr val="tx1"/>
                </a:solidFill>
                <a:effectLst/>
                <a:latin typeface="+mn-lt"/>
                <a:ea typeface="+mn-ea"/>
                <a:cs typeface="+mn-cs"/>
              </a:rPr>
              <a:t>a person’s sexual desires and feelings, and some LGBT people feel that the word </a:t>
            </a:r>
            <a:r>
              <a:rPr lang="en-GB" sz="1200" i="1" kern="1200" dirty="0" smtClean="0">
                <a:solidFill>
                  <a:schemeClr val="tx1"/>
                </a:solidFill>
                <a:effectLst/>
                <a:latin typeface="+mn-lt"/>
                <a:ea typeface="+mn-ea"/>
                <a:cs typeface="+mn-cs"/>
              </a:rPr>
              <a:t>sexuality</a:t>
            </a:r>
            <a:r>
              <a:rPr lang="en-GB" sz="1200" kern="1200" dirty="0" smtClean="0">
                <a:solidFill>
                  <a:schemeClr val="tx1"/>
                </a:solidFill>
                <a:effectLst/>
                <a:latin typeface="+mn-lt"/>
                <a:ea typeface="+mn-ea"/>
                <a:cs typeface="+mn-cs"/>
              </a:rPr>
              <a:t> instead of orientation can over-sexualise them and does not acknowledge the many dimensions of sexual identity.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this reason, NICE recommends that doctors always say “sexual orientation” when talking to a patient, rather than “sexuality.”</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Stethoscope adapted from image in the public domain.</a:t>
            </a:r>
          </a:p>
          <a:p>
            <a:r>
              <a:rPr lang="en-GB" sz="1200" kern="1200" baseline="0" dirty="0" smtClean="0">
                <a:solidFill>
                  <a:schemeClr val="tx1"/>
                </a:solidFill>
                <a:effectLst/>
                <a:latin typeface="+mn-lt"/>
                <a:ea typeface="+mn-ea"/>
                <a:cs typeface="+mn-cs"/>
              </a:rPr>
              <a:t>Stop sign generated in </a:t>
            </a:r>
            <a:r>
              <a:rPr lang="en-GB" sz="1200" kern="1200" baseline="0" dirty="0" err="1" smtClean="0">
                <a:solidFill>
                  <a:schemeClr val="tx1"/>
                </a:solidFill>
                <a:effectLst/>
                <a:latin typeface="+mn-lt"/>
                <a:ea typeface="+mn-ea"/>
                <a:cs typeface="+mn-cs"/>
              </a:rPr>
              <a:t>Powerpoint</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8</a:t>
            </a:fld>
            <a:endParaRPr lang="en-GB"/>
          </a:p>
        </p:txBody>
      </p:sp>
    </p:spTree>
    <p:extLst>
      <p:ext uri="{BB962C8B-B14F-4D97-AF65-F5344CB8AC3E}">
        <p14:creationId xmlns:p14="http://schemas.microsoft.com/office/powerpoint/2010/main" val="201530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a:t>
            </a:r>
            <a:r>
              <a:rPr lang="en-GB" baseline="0" dirty="0" smtClean="0"/>
              <a:t> term we will discuss is gender identity, or [definition]. </a:t>
            </a:r>
          </a:p>
          <a:p>
            <a:endParaRPr lang="en-GB" baseline="0" dirty="0" smtClean="0"/>
          </a:p>
          <a:p>
            <a:r>
              <a:rPr lang="en-GB" baseline="0" dirty="0" smtClean="0"/>
              <a:t>Of course, this definition throws up many questions: such as, what is gender? Now this is very individual, and every person will define their own gender in a specific way: but generally, gender incorporates a person’s body image, dress, speech, and other mannerisms.</a:t>
            </a:r>
          </a:p>
          <a:p>
            <a:endParaRPr lang="en-GB" baseline="0" dirty="0" smtClean="0"/>
          </a:p>
          <a:p>
            <a:r>
              <a:rPr lang="en-GB" baseline="0" dirty="0" smtClean="0"/>
              <a:t>Image in Public Domain</a:t>
            </a:r>
            <a:endParaRPr lang="en-GB" dirty="0"/>
          </a:p>
        </p:txBody>
      </p:sp>
      <p:sp>
        <p:nvSpPr>
          <p:cNvPr id="4" name="Slide Number Placeholder 3"/>
          <p:cNvSpPr>
            <a:spLocks noGrp="1"/>
          </p:cNvSpPr>
          <p:nvPr>
            <p:ph type="sldNum" sz="quarter" idx="10"/>
          </p:nvPr>
        </p:nvSpPr>
        <p:spPr/>
        <p:txBody>
          <a:bodyPr/>
          <a:lstStyle/>
          <a:p>
            <a:fld id="{0B5585E8-7391-45D6-922E-EE120892591C}" type="slidenum">
              <a:rPr lang="en-GB" smtClean="0"/>
              <a:t>9</a:t>
            </a:fld>
            <a:endParaRPr lang="en-GB"/>
          </a:p>
        </p:txBody>
      </p:sp>
    </p:spTree>
    <p:extLst>
      <p:ext uri="{BB962C8B-B14F-4D97-AF65-F5344CB8AC3E}">
        <p14:creationId xmlns:p14="http://schemas.microsoft.com/office/powerpoint/2010/main" val="86942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4277734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3063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755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81963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527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144532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183505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289560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346029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1AA1-9317-404B-8650-F5F9DB82DA40}" type="datetimeFigureOut">
              <a:rPr lang="en-GB" smtClean="0"/>
              <a:t>16/08/2016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415942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351AA1-9317-404B-8650-F5F9DB82DA40}"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36312336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51AA1-9317-404B-8650-F5F9DB82DA40}" type="datetimeFigureOut">
              <a:rPr lang="en-GB" smtClean="0"/>
              <a:t>16/08/2016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18560061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351AA1-9317-404B-8650-F5F9DB82DA40}" type="datetimeFigureOut">
              <a:rPr lang="en-GB" smtClean="0"/>
              <a:t>16/08/2016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369746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51AA1-9317-404B-8650-F5F9DB82DA40}" type="datetimeFigureOut">
              <a:rPr lang="en-GB" smtClean="0"/>
              <a:t>16/08/2016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10938563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51AA1-9317-404B-8650-F5F9DB82DA40}"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8737341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51AA1-9317-404B-8650-F5F9DB82DA40}" type="datetimeFigureOut">
              <a:rPr lang="en-GB" smtClean="0"/>
              <a:t>16/08/2016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5F099-5A37-47C9-9AE7-AF9EAAA60729}" type="slidenum">
              <a:rPr lang="en-GB" smtClean="0"/>
              <a:t>‹#›</a:t>
            </a:fld>
            <a:endParaRPr lang="en-GB"/>
          </a:p>
        </p:txBody>
      </p:sp>
    </p:spTree>
    <p:extLst>
      <p:ext uri="{BB962C8B-B14F-4D97-AF65-F5344CB8AC3E}">
        <p14:creationId xmlns:p14="http://schemas.microsoft.com/office/powerpoint/2010/main" val="83739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351AA1-9317-404B-8650-F5F9DB82DA40}" type="datetimeFigureOut">
              <a:rPr lang="en-GB" smtClean="0"/>
              <a:t>16/08/2016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05F099-5A37-47C9-9AE7-AF9EAAA60729}" type="slidenum">
              <a:rPr lang="en-GB" smtClean="0"/>
              <a:t>‹#›</a:t>
            </a:fld>
            <a:endParaRPr lang="en-GB"/>
          </a:p>
        </p:txBody>
      </p:sp>
    </p:spTree>
    <p:extLst>
      <p:ext uri="{BB962C8B-B14F-4D97-AF65-F5344CB8AC3E}">
        <p14:creationId xmlns:p14="http://schemas.microsoft.com/office/powerpoint/2010/main" val="425175719"/>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36" y="973394"/>
            <a:ext cx="9951629" cy="4061469"/>
          </a:xfrm>
        </p:spPr>
        <p:txBody>
          <a:bodyPr>
            <a:normAutofit fontScale="90000"/>
          </a:bodyPr>
          <a:lstStyle/>
          <a:p>
            <a:pPr lvl="0" algn="ctr">
              <a:lnSpc>
                <a:spcPct val="130000"/>
              </a:lnSpc>
              <a:spcBef>
                <a:spcPts val="930"/>
              </a:spcBef>
            </a:pPr>
            <a:r>
              <a:rPr lang="en-GB" sz="7800" b="1" u="sng" cap="none" dirty="0" smtClean="0">
                <a:ln w="9525">
                  <a:solidFill>
                    <a:srgbClr val="00B050"/>
                  </a:solidFill>
                  <a:prstDash val="solid"/>
                </a:ln>
                <a:solidFill>
                  <a:schemeClr val="tx1"/>
                </a:solidFill>
                <a:effectLst>
                  <a:outerShdw blurRad="12700" dist="38100" dir="2700000" algn="tl" rotWithShape="0">
                    <a:schemeClr val="bg1">
                      <a:lumMod val="50000"/>
                    </a:schemeClr>
                  </a:outerShdw>
                </a:effectLst>
                <a:latin typeface="Baskerville Old Face" panose="02020602080505020303" pitchFamily="18" charset="0"/>
              </a:rPr>
              <a:t/>
            </a:r>
            <a:br>
              <a:rPr lang="en-GB" sz="7800" b="1" u="sng" cap="none" dirty="0" smtClean="0">
                <a:ln w="9525">
                  <a:solidFill>
                    <a:srgbClr val="00B050"/>
                  </a:solidFill>
                  <a:prstDash val="solid"/>
                </a:ln>
                <a:solidFill>
                  <a:schemeClr val="tx1"/>
                </a:solidFill>
                <a:effectLst>
                  <a:outerShdw blurRad="12700" dist="38100" dir="2700000" algn="tl" rotWithShape="0">
                    <a:schemeClr val="bg1">
                      <a:lumMod val="50000"/>
                    </a:schemeClr>
                  </a:outerShdw>
                </a:effectLst>
                <a:latin typeface="Baskerville Old Face" panose="02020602080505020303" pitchFamily="18" charset="0"/>
              </a:rPr>
            </a:br>
            <a:r>
              <a:rPr lang="en-GB" sz="8900" b="1" cap="none" dirty="0" smtClean="0">
                <a:ln w="9525">
                  <a:noFill/>
                  <a:prstDash val="solid"/>
                </a:ln>
                <a:solidFill>
                  <a:schemeClr val="tx1"/>
                </a:solidFill>
                <a:latin typeface="Calibri" panose="020F0502020204030204" pitchFamily="34" charset="0"/>
              </a:rPr>
              <a:t>LGBT+ </a:t>
            </a:r>
            <a:r>
              <a:rPr lang="en-GB" sz="8900" b="1" cap="none" dirty="0" smtClean="0">
                <a:ln w="9525">
                  <a:solidFill>
                    <a:srgbClr val="00B050"/>
                  </a:solidFill>
                  <a:prstDash val="solid"/>
                </a:ln>
                <a:solidFill>
                  <a:schemeClr val="tx1"/>
                </a:solidFill>
                <a:latin typeface="Calibri" panose="020F0502020204030204" pitchFamily="34" charset="0"/>
              </a:rPr>
              <a:t/>
            </a:r>
            <a:br>
              <a:rPr lang="en-GB" sz="8900" b="1" cap="none" dirty="0" smtClean="0">
                <a:ln w="9525">
                  <a:solidFill>
                    <a:srgbClr val="00B050"/>
                  </a:solidFill>
                  <a:prstDash val="solid"/>
                </a:ln>
                <a:solidFill>
                  <a:schemeClr val="tx1"/>
                </a:solidFill>
                <a:latin typeface="Calibri" panose="020F0502020204030204" pitchFamily="34" charset="0"/>
              </a:rPr>
            </a:br>
            <a:r>
              <a:rPr lang="en-GB" sz="8900" b="1" cap="none" dirty="0" smtClean="0">
                <a:ln w="9525">
                  <a:noFill/>
                  <a:prstDash val="solid"/>
                </a:ln>
                <a:solidFill>
                  <a:schemeClr val="tx1"/>
                </a:solidFill>
                <a:latin typeface="Calibri" panose="020F0502020204030204" pitchFamily="34" charset="0"/>
              </a:rPr>
              <a:t>Healthcare 101</a:t>
            </a:r>
            <a:br>
              <a:rPr lang="en-GB" sz="8900" b="1" cap="none" dirty="0" smtClean="0">
                <a:ln w="9525">
                  <a:noFill/>
                  <a:prstDash val="solid"/>
                </a:ln>
                <a:solidFill>
                  <a:schemeClr val="tx1"/>
                </a:solidFill>
                <a:latin typeface="Calibri" panose="020F0502020204030204" pitchFamily="34" charset="0"/>
              </a:rPr>
            </a:br>
            <a:r>
              <a:rPr lang="en-GB" sz="2200" i="1" dirty="0" smtClean="0">
                <a:ln w="9525">
                  <a:solidFill>
                    <a:schemeClr val="bg1"/>
                  </a:solidFill>
                  <a:prstDash val="solid"/>
                </a:ln>
                <a:solidFill>
                  <a:schemeClr val="tx1"/>
                </a:solidFill>
                <a:latin typeface="Calibri" panose="020F0502020204030204" pitchFamily="34" charset="0"/>
              </a:rPr>
              <a:t/>
            </a:r>
            <a:br>
              <a:rPr lang="en-GB" sz="2200" i="1" dirty="0" smtClean="0">
                <a:ln w="9525">
                  <a:solidFill>
                    <a:schemeClr val="bg1"/>
                  </a:solidFill>
                  <a:prstDash val="solid"/>
                </a:ln>
                <a:solidFill>
                  <a:schemeClr val="tx1"/>
                </a:solidFill>
                <a:latin typeface="Calibri" panose="020F0502020204030204" pitchFamily="34" charset="0"/>
              </a:rPr>
            </a:br>
            <a:r>
              <a:rPr lang="en-GB" sz="3300" i="1" dirty="0" smtClean="0">
                <a:solidFill>
                  <a:schemeClr val="tx1"/>
                </a:solidFill>
                <a:latin typeface="Calibri" panose="020F0502020204030204"/>
                <a:ea typeface="+mn-ea"/>
                <a:cs typeface="+mn-cs"/>
              </a:rPr>
              <a:t>An </a:t>
            </a:r>
            <a:r>
              <a:rPr lang="en-GB" sz="3300" i="1" dirty="0">
                <a:solidFill>
                  <a:schemeClr val="tx1"/>
                </a:solidFill>
                <a:latin typeface="Calibri" panose="020F0502020204030204"/>
                <a:ea typeface="+mn-ea"/>
                <a:cs typeface="+mn-cs"/>
              </a:rPr>
              <a:t>overview of health disparities affecting LGBT </a:t>
            </a:r>
            <a:r>
              <a:rPr lang="en-GB" sz="3300" i="1" dirty="0" smtClean="0">
                <a:solidFill>
                  <a:schemeClr val="tx1"/>
                </a:solidFill>
                <a:latin typeface="Calibri" panose="020F0502020204030204"/>
                <a:ea typeface="+mn-ea"/>
                <a:cs typeface="+mn-cs"/>
              </a:rPr>
              <a:t>patients</a:t>
            </a:r>
            <a:endParaRPr lang="en-GB" sz="33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Subtitle 2"/>
          <p:cNvSpPr>
            <a:spLocks noGrp="1"/>
          </p:cNvSpPr>
          <p:nvPr>
            <p:ph type="subTitle" idx="1"/>
          </p:nvPr>
        </p:nvSpPr>
        <p:spPr>
          <a:xfrm>
            <a:off x="1289546" y="5829614"/>
            <a:ext cx="9228201" cy="1202251"/>
          </a:xfrm>
        </p:spPr>
        <p:txBody>
          <a:bodyPr>
            <a:normAutofit/>
          </a:bodyPr>
          <a:lstStyle/>
          <a:p>
            <a:pPr algn="ctr"/>
            <a:r>
              <a:rPr lang="en-GB" sz="1800" b="1" dirty="0" smtClean="0"/>
              <a:t>Derrick Ng &amp; Navina Senthilkumar</a:t>
            </a:r>
            <a:endParaRPr lang="en-GB" sz="1800" b="1" dirty="0"/>
          </a:p>
        </p:txBody>
      </p:sp>
    </p:spTree>
    <p:extLst>
      <p:ext uri="{BB962C8B-B14F-4D97-AF65-F5344CB8AC3E}">
        <p14:creationId xmlns:p14="http://schemas.microsoft.com/office/powerpoint/2010/main" val="46697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74517"/>
            <a:ext cx="6157307" cy="4760745"/>
          </a:xfrm>
        </p:spPr>
        <p:txBody>
          <a:bodyPr vert="horz" lIns="91440" tIns="45720" rIns="91440" bIns="45720" rtlCol="0" anchor="t">
            <a:noAutofit/>
          </a:bodyPr>
          <a:lstStyle/>
          <a:p>
            <a:pPr>
              <a:lnSpc>
                <a:spcPct val="99000"/>
              </a:lnSpc>
              <a:spcBef>
                <a:spcPct val="0"/>
              </a:spcBef>
              <a:buNone/>
            </a:pPr>
            <a:r>
              <a:rPr lang="en-GB" sz="4400" b="1" u="sng" dirty="0" smtClean="0">
                <a:ln w="0"/>
                <a:solidFill>
                  <a:schemeClr val="accent1"/>
                </a:solidFill>
                <a:latin typeface="Calibri" panose="020F0502020204030204" pitchFamily="34" charset="0"/>
                <a:ea typeface="+mj-ea"/>
                <a:cs typeface="+mj-cs"/>
              </a:rPr>
              <a:t>Cisgender = </a:t>
            </a:r>
          </a:p>
          <a:p>
            <a:pPr>
              <a:lnSpc>
                <a:spcPct val="99000"/>
              </a:lnSpc>
              <a:spcBef>
                <a:spcPct val="0"/>
              </a:spcBef>
              <a:buNone/>
            </a:pPr>
            <a:endParaRPr lang="en-GB" sz="4400" b="1" u="sng" dirty="0" smtClean="0">
              <a:ln w="0"/>
              <a:solidFill>
                <a:schemeClr val="accent1"/>
              </a:solidFill>
              <a:latin typeface="Calibri" panose="020F0502020204030204" pitchFamily="34" charset="0"/>
              <a:ea typeface="+mj-ea"/>
              <a:cs typeface="+mj-cs"/>
            </a:endParaRPr>
          </a:p>
          <a:p>
            <a:pPr>
              <a:lnSpc>
                <a:spcPct val="99000"/>
              </a:lnSpc>
              <a:spcBef>
                <a:spcPct val="0"/>
              </a:spcBef>
              <a:buNone/>
            </a:pPr>
            <a:r>
              <a:rPr lang="en-GB" sz="4400" b="1" dirty="0" smtClean="0">
                <a:ln w="0"/>
                <a:solidFill>
                  <a:schemeClr val="accent1"/>
                </a:solidFill>
                <a:latin typeface="Calibri" panose="020F0502020204030204" pitchFamily="34" charset="0"/>
                <a:ea typeface="+mj-ea"/>
                <a:cs typeface="+mj-cs"/>
              </a:rPr>
              <a:t>“An individual whose gender identity matches their assigned sex”</a:t>
            </a:r>
          </a:p>
        </p:txBody>
      </p:sp>
      <p:sp>
        <p:nvSpPr>
          <p:cNvPr id="6"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Gender </a:t>
            </a:r>
            <a:r>
              <a:rPr lang="en-GB" sz="6300" b="1" dirty="0" smtClean="0">
                <a:ln w="6600">
                  <a:noFill/>
                  <a:prstDash val="solid"/>
                </a:ln>
                <a:solidFill>
                  <a:schemeClr val="tx1"/>
                </a:solidFill>
                <a:latin typeface="Calibri" panose="020F0502020204030204" pitchFamily="34" charset="0"/>
              </a:rPr>
              <a:t>Identity</a:t>
            </a:r>
            <a:endParaRPr lang="en-GB" sz="6300" b="1" dirty="0">
              <a:ln w="6600">
                <a:noFill/>
                <a:prstDash val="solid"/>
              </a:ln>
              <a:solidFill>
                <a:schemeClr val="tx1"/>
              </a:solidFill>
              <a:latin typeface="Calibri" panose="020F0502020204030204" pitchFamily="34" charset="0"/>
            </a:endParaRPr>
          </a:p>
        </p:txBody>
      </p:sp>
      <p:sp>
        <p:nvSpPr>
          <p:cNvPr id="5" name="TextBox 4"/>
          <p:cNvSpPr txBox="1"/>
          <p:nvPr/>
        </p:nvSpPr>
        <p:spPr>
          <a:xfrm>
            <a:off x="9427029" y="5682342"/>
            <a:ext cx="478971" cy="369332"/>
          </a:xfrm>
          <a:prstGeom prst="rect">
            <a:avLst/>
          </a:prstGeom>
          <a:noFill/>
        </p:spPr>
        <p:txBody>
          <a:bodyPr wrap="square" rtlCol="0">
            <a:spAutoFit/>
          </a:bodyPr>
          <a:lstStyle/>
          <a:p>
            <a:r>
              <a:rPr lang="en-GB" b="1" dirty="0" smtClean="0"/>
              <a:t>2</a:t>
            </a:r>
            <a:endParaRPr lang="en-GB" b="1" dirty="0"/>
          </a:p>
        </p:txBody>
      </p:sp>
      <p:pic>
        <p:nvPicPr>
          <p:cNvPr id="1036" name="Picture 12" descr="https://upload.wikimedia.org/wikipedia/commons/thumb/1/11/A_TransGender-Symbol_Plain3.svg/658px-A_TransGender-Symbol_Plain3.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365" y="1230055"/>
            <a:ext cx="3264297"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95644" y="5130366"/>
            <a:ext cx="1806222" cy="230832"/>
          </a:xfrm>
          <a:prstGeom prst="rect">
            <a:avLst/>
          </a:prstGeom>
          <a:noFill/>
        </p:spPr>
        <p:txBody>
          <a:bodyPr wrap="square" rtlCol="0">
            <a:spAutoFit/>
          </a:bodyPr>
          <a:lstStyle/>
          <a:p>
            <a:r>
              <a:rPr lang="en-GB" sz="900" dirty="0" err="1" smtClean="0"/>
              <a:t>ParaDox</a:t>
            </a:r>
            <a:r>
              <a:rPr lang="en-GB" sz="900" dirty="0" smtClean="0"/>
              <a:t> under CC BY-SA</a:t>
            </a:r>
            <a:endParaRPr lang="en-GB" sz="900" dirty="0"/>
          </a:p>
        </p:txBody>
      </p:sp>
    </p:spTree>
    <p:extLst>
      <p:ext uri="{BB962C8B-B14F-4D97-AF65-F5344CB8AC3E}">
        <p14:creationId xmlns:p14="http://schemas.microsoft.com/office/powerpoint/2010/main" val="2593969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74517"/>
            <a:ext cx="6157307" cy="4760745"/>
          </a:xfrm>
        </p:spPr>
        <p:txBody>
          <a:bodyPr vert="horz" lIns="91440" tIns="45720" rIns="91440" bIns="45720" rtlCol="0" anchor="t">
            <a:noAutofit/>
          </a:bodyPr>
          <a:lstStyle/>
          <a:p>
            <a:pPr>
              <a:lnSpc>
                <a:spcPct val="99000"/>
              </a:lnSpc>
              <a:spcBef>
                <a:spcPct val="0"/>
              </a:spcBef>
              <a:buNone/>
            </a:pPr>
            <a:r>
              <a:rPr lang="en-GB" sz="4400" b="1" u="sng" dirty="0" smtClean="0">
                <a:ln w="0"/>
                <a:solidFill>
                  <a:schemeClr val="accent1"/>
                </a:solidFill>
                <a:latin typeface="Calibri" panose="020F0502020204030204" pitchFamily="34" charset="0"/>
              </a:rPr>
              <a:t>Transgender =</a:t>
            </a:r>
          </a:p>
          <a:p>
            <a:pPr>
              <a:lnSpc>
                <a:spcPct val="99000"/>
              </a:lnSpc>
              <a:spcBef>
                <a:spcPct val="0"/>
              </a:spcBef>
              <a:buNone/>
            </a:pPr>
            <a:r>
              <a:rPr lang="en-GB" sz="4400" b="1" u="sng" dirty="0" smtClean="0">
                <a:ln w="0"/>
                <a:solidFill>
                  <a:schemeClr val="accent1"/>
                </a:solidFill>
                <a:latin typeface="Calibri" panose="020F0502020204030204" pitchFamily="34" charset="0"/>
              </a:rPr>
              <a:t> </a:t>
            </a:r>
            <a:endParaRPr lang="en-GB" sz="4400" b="1" u="sng" dirty="0">
              <a:ln w="0"/>
              <a:solidFill>
                <a:schemeClr val="accent1"/>
              </a:solidFill>
              <a:latin typeface="Calibri" panose="020F0502020204030204" pitchFamily="34" charset="0"/>
            </a:endParaRPr>
          </a:p>
          <a:p>
            <a:pPr>
              <a:lnSpc>
                <a:spcPct val="99000"/>
              </a:lnSpc>
              <a:spcBef>
                <a:spcPct val="0"/>
              </a:spcBef>
              <a:buNone/>
            </a:pPr>
            <a:r>
              <a:rPr lang="en-GB" sz="4400" b="1" dirty="0">
                <a:ln w="0"/>
                <a:solidFill>
                  <a:schemeClr val="accent1"/>
                </a:solidFill>
                <a:latin typeface="Calibri" panose="020F0502020204030204" pitchFamily="34" charset="0"/>
              </a:rPr>
              <a:t>“An individual whose gender identity does not match their assigned sex”</a:t>
            </a:r>
          </a:p>
          <a:p>
            <a:pPr>
              <a:lnSpc>
                <a:spcPct val="99000"/>
              </a:lnSpc>
              <a:spcBef>
                <a:spcPct val="0"/>
              </a:spcBef>
              <a:buNone/>
            </a:pPr>
            <a:endParaRPr lang="en-GB" sz="4400" dirty="0">
              <a:ln w="0"/>
              <a:solidFill>
                <a:schemeClr val="accent1"/>
              </a:solidFill>
              <a:effectLst>
                <a:outerShdw blurRad="38100" dist="25400" dir="5400000" algn="ctr" rotWithShape="0">
                  <a:srgbClr val="6E747A">
                    <a:alpha val="43000"/>
                  </a:srgbClr>
                </a:outerShdw>
              </a:effectLst>
            </a:endParaRPr>
          </a:p>
        </p:txBody>
      </p:sp>
      <p:sp>
        <p:nvSpPr>
          <p:cNvPr id="6"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Gender </a:t>
            </a:r>
            <a:r>
              <a:rPr lang="en-GB" sz="6300" b="1" dirty="0" smtClean="0">
                <a:ln w="6600">
                  <a:noFill/>
                  <a:prstDash val="solid"/>
                </a:ln>
                <a:solidFill>
                  <a:schemeClr val="tx1"/>
                </a:solidFill>
                <a:latin typeface="Calibri" panose="020F0502020204030204" pitchFamily="34" charset="0"/>
              </a:rPr>
              <a:t>Identity</a:t>
            </a:r>
            <a:endParaRPr lang="en-GB" sz="6300" b="1" dirty="0">
              <a:ln w="6600">
                <a:noFill/>
                <a:prstDash val="solid"/>
              </a:ln>
              <a:solidFill>
                <a:schemeClr val="tx1"/>
              </a:solidFill>
              <a:latin typeface="Calibri" panose="020F0502020204030204" pitchFamily="34" charset="0"/>
            </a:endParaRPr>
          </a:p>
        </p:txBody>
      </p:sp>
      <p:sp>
        <p:nvSpPr>
          <p:cNvPr id="7" name="TextBox 6"/>
          <p:cNvSpPr txBox="1"/>
          <p:nvPr/>
        </p:nvSpPr>
        <p:spPr>
          <a:xfrm>
            <a:off x="9427029" y="5682342"/>
            <a:ext cx="478971" cy="369332"/>
          </a:xfrm>
          <a:prstGeom prst="rect">
            <a:avLst/>
          </a:prstGeom>
          <a:noFill/>
        </p:spPr>
        <p:txBody>
          <a:bodyPr wrap="square" rtlCol="0">
            <a:spAutoFit/>
          </a:bodyPr>
          <a:lstStyle/>
          <a:p>
            <a:r>
              <a:rPr lang="en-GB" b="1" dirty="0" smtClean="0"/>
              <a:t>2</a:t>
            </a:r>
            <a:endParaRPr lang="en-GB" b="1" dirty="0"/>
          </a:p>
        </p:txBody>
      </p:sp>
      <p:pic>
        <p:nvPicPr>
          <p:cNvPr id="9" name="Picture 12" descr="https://upload.wikimedia.org/wikipedia/commons/thumb/1/11/A_TransGender-Symbol_Plain3.svg/658px-A_TransGender-Symbol_Plain3.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365" y="1263922"/>
            <a:ext cx="3264297"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95644" y="5130366"/>
            <a:ext cx="1806222" cy="230832"/>
          </a:xfrm>
          <a:prstGeom prst="rect">
            <a:avLst/>
          </a:prstGeom>
          <a:noFill/>
        </p:spPr>
        <p:txBody>
          <a:bodyPr wrap="square" rtlCol="0">
            <a:spAutoFit/>
          </a:bodyPr>
          <a:lstStyle/>
          <a:p>
            <a:r>
              <a:rPr lang="en-GB" sz="900" dirty="0" err="1" smtClean="0"/>
              <a:t>ParaDox</a:t>
            </a:r>
            <a:r>
              <a:rPr lang="en-GB" sz="900" dirty="0" smtClean="0"/>
              <a:t> under CC BY-SA</a:t>
            </a:r>
            <a:endParaRPr lang="en-GB" sz="900" dirty="0"/>
          </a:p>
        </p:txBody>
      </p:sp>
    </p:spTree>
    <p:extLst>
      <p:ext uri="{BB962C8B-B14F-4D97-AF65-F5344CB8AC3E}">
        <p14:creationId xmlns:p14="http://schemas.microsoft.com/office/powerpoint/2010/main" val="4209209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79252137"/>
              </p:ext>
            </p:extLst>
          </p:nvPr>
        </p:nvGraphicFramePr>
        <p:xfrm>
          <a:off x="1250950" y="1"/>
          <a:ext cx="101790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Callout 7"/>
          <p:cNvSpPr/>
          <p:nvPr/>
        </p:nvSpPr>
        <p:spPr>
          <a:xfrm>
            <a:off x="3212123" y="562707"/>
            <a:ext cx="1852246" cy="1008185"/>
          </a:xfrm>
          <a:prstGeom prst="wedgeEllipseCallout">
            <a:avLst>
              <a:gd name="adj1" fmla="val 59423"/>
              <a:gd name="adj2" fmla="val -4305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latin typeface="Calibri" panose="020F0502020204030204" pitchFamily="34" charset="0"/>
              </a:rPr>
              <a:t>FTM</a:t>
            </a:r>
            <a:endParaRPr lang="en-GB" dirty="0">
              <a:latin typeface="Calibri" panose="020F0502020204030204" pitchFamily="34" charset="0"/>
            </a:endParaRPr>
          </a:p>
        </p:txBody>
      </p:sp>
      <p:sp>
        <p:nvSpPr>
          <p:cNvPr id="9" name="Oval Callout 8"/>
          <p:cNvSpPr/>
          <p:nvPr/>
        </p:nvSpPr>
        <p:spPr>
          <a:xfrm>
            <a:off x="9929446" y="562706"/>
            <a:ext cx="1852246" cy="1008185"/>
          </a:xfrm>
          <a:prstGeom prst="wedgeEllipseCallout">
            <a:avLst>
              <a:gd name="adj1" fmla="val -63362"/>
              <a:gd name="adj2" fmla="val 5694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smtClean="0">
                <a:latin typeface="Calibri" panose="020F0502020204030204" pitchFamily="34" charset="0"/>
              </a:rPr>
              <a:t>MTF</a:t>
            </a:r>
            <a:endParaRPr lang="en-GB" dirty="0">
              <a:latin typeface="Calibri" panose="020F0502020204030204" pitchFamily="34" charset="0"/>
            </a:endParaRPr>
          </a:p>
        </p:txBody>
      </p:sp>
      <p:sp>
        <p:nvSpPr>
          <p:cNvPr id="10" name="Oval Callout 9"/>
          <p:cNvSpPr/>
          <p:nvPr/>
        </p:nvSpPr>
        <p:spPr>
          <a:xfrm>
            <a:off x="571500" y="3820886"/>
            <a:ext cx="3359883" cy="1548284"/>
          </a:xfrm>
          <a:prstGeom prst="wedgeEllipseCallout">
            <a:avLst>
              <a:gd name="adj1" fmla="val 49234"/>
              <a:gd name="adj2" fmla="val 438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smtClean="0">
                <a:latin typeface="Calibri" panose="020F0502020204030204" pitchFamily="34" charset="0"/>
              </a:rPr>
              <a:t>Genderqueer</a:t>
            </a:r>
          </a:p>
          <a:p>
            <a:pPr algn="ctr"/>
            <a:r>
              <a:rPr lang="en-GB" sz="2800" dirty="0" smtClean="0">
                <a:latin typeface="Calibri" panose="020F0502020204030204" pitchFamily="34" charset="0"/>
              </a:rPr>
              <a:t>Bi gender</a:t>
            </a:r>
          </a:p>
          <a:p>
            <a:pPr algn="ctr"/>
            <a:r>
              <a:rPr lang="en-GB" sz="2800" dirty="0" smtClean="0">
                <a:latin typeface="Calibri" panose="020F0502020204030204" pitchFamily="34" charset="0"/>
              </a:rPr>
              <a:t>Androgynous</a:t>
            </a:r>
            <a:endParaRPr lang="en-GB" sz="1200" dirty="0">
              <a:latin typeface="Calibri" panose="020F0502020204030204" pitchFamily="34" charset="0"/>
            </a:endParaRPr>
          </a:p>
        </p:txBody>
      </p:sp>
    </p:spTree>
    <p:extLst>
      <p:ext uri="{BB962C8B-B14F-4D97-AF65-F5344CB8AC3E}">
        <p14:creationId xmlns:p14="http://schemas.microsoft.com/office/powerpoint/2010/main" val="662951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311832" y="664135"/>
            <a:ext cx="3464326" cy="1714500"/>
          </a:xfrm>
          <a:prstGeom prst="cloudCallout">
            <a:avLst>
              <a:gd name="adj1" fmla="val -60896"/>
              <a:gd name="adj2" fmla="val 59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0160">
                  <a:solidFill>
                    <a:schemeClr val="bg1"/>
                  </a:solidFill>
                  <a:prstDash val="solid"/>
                </a:ln>
                <a:solidFill>
                  <a:schemeClr val="bg1"/>
                </a:solidFill>
                <a:latin typeface="Calibri" panose="020F0502020204030204" pitchFamily="34" charset="0"/>
              </a:rPr>
              <a:t>“Very embarrassing”</a:t>
            </a:r>
            <a:endParaRPr lang="en-US" sz="2400" dirty="0">
              <a:ln w="10160">
                <a:solidFill>
                  <a:schemeClr val="bg1"/>
                </a:solidFill>
                <a:prstDash val="solid"/>
              </a:ln>
              <a:solidFill>
                <a:schemeClr val="bg1"/>
              </a:solidFill>
              <a:latin typeface="Calibri" panose="020F0502020204030204" pitchFamily="34" charset="0"/>
            </a:endParaRPr>
          </a:p>
          <a:p>
            <a:pPr algn="ctr"/>
            <a:endParaRPr lang="en-GB" dirty="0">
              <a:latin typeface="Calibri" panose="020F0502020204030204" pitchFamily="34" charset="0"/>
            </a:endParaRPr>
          </a:p>
        </p:txBody>
      </p:sp>
      <p:sp>
        <p:nvSpPr>
          <p:cNvPr id="7" name="Cloud Callout 6"/>
          <p:cNvSpPr/>
          <p:nvPr/>
        </p:nvSpPr>
        <p:spPr>
          <a:xfrm>
            <a:off x="5312958" y="3682324"/>
            <a:ext cx="3463200" cy="1713600"/>
          </a:xfrm>
          <a:prstGeom prst="cloudCallout">
            <a:avLst>
              <a:gd name="adj1" fmla="val -56196"/>
              <a:gd name="adj2" fmla="val 65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400" dirty="0" smtClean="0">
              <a:ln w="10160">
                <a:solidFill>
                  <a:schemeClr val="bg1"/>
                </a:solidFill>
                <a:prstDash val="solid"/>
              </a:ln>
              <a:solidFill>
                <a:schemeClr val="bg1"/>
              </a:solidFill>
              <a:latin typeface="Calibri" panose="020F0502020204030204" pitchFamily="34" charset="0"/>
            </a:endParaRPr>
          </a:p>
          <a:p>
            <a:pPr algn="ctr"/>
            <a:r>
              <a:rPr lang="en-US" sz="2400" dirty="0" smtClean="0">
                <a:ln w="10160">
                  <a:solidFill>
                    <a:schemeClr val="bg1"/>
                  </a:solidFill>
                  <a:prstDash val="solid"/>
                </a:ln>
                <a:solidFill>
                  <a:schemeClr val="bg1"/>
                </a:solidFill>
                <a:latin typeface="Calibri" panose="020F0502020204030204" pitchFamily="34" charset="0"/>
              </a:rPr>
              <a:t>“Didn’t feel taken seriously”</a:t>
            </a:r>
            <a:endParaRPr lang="en-US" sz="2400" dirty="0">
              <a:ln w="10160">
                <a:solidFill>
                  <a:schemeClr val="bg1"/>
                </a:solidFill>
                <a:prstDash val="solid"/>
              </a:ln>
              <a:solidFill>
                <a:schemeClr val="bg1"/>
              </a:solidFill>
              <a:latin typeface="Calibri" panose="020F0502020204030204" pitchFamily="34" charset="0"/>
            </a:endParaRPr>
          </a:p>
          <a:p>
            <a:pPr algn="ctr"/>
            <a:endParaRPr lang="en-GB" sz="2400" dirty="0">
              <a:latin typeface="Calibri" panose="020F0502020204030204" pitchFamily="34" charset="0"/>
            </a:endParaRPr>
          </a:p>
        </p:txBody>
      </p:sp>
      <p:sp>
        <p:nvSpPr>
          <p:cNvPr id="10" name="Oval Callout 9"/>
          <p:cNvSpPr/>
          <p:nvPr/>
        </p:nvSpPr>
        <p:spPr>
          <a:xfrm>
            <a:off x="4011084" y="1298828"/>
            <a:ext cx="3248527" cy="1396085"/>
          </a:xfrm>
          <a:prstGeom prst="wedgeEllipseCallout">
            <a:avLst>
              <a:gd name="adj1" fmla="val -59431"/>
              <a:gd name="adj2" fmla="val 6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Calibri" panose="020F0502020204030204" pitchFamily="34" charset="0"/>
              </a:rPr>
              <a:t>He or she</a:t>
            </a:r>
            <a:endParaRPr lang="en-GB" sz="3600" dirty="0">
              <a:latin typeface="Calibri" panose="020F0502020204030204" pitchFamily="34" charset="0"/>
            </a:endParaRPr>
          </a:p>
        </p:txBody>
      </p:sp>
      <p:sp>
        <p:nvSpPr>
          <p:cNvPr id="11" name="Oval Callout 10"/>
          <p:cNvSpPr/>
          <p:nvPr/>
        </p:nvSpPr>
        <p:spPr>
          <a:xfrm>
            <a:off x="4011084" y="2979098"/>
            <a:ext cx="3248527" cy="1396800"/>
          </a:xfrm>
          <a:prstGeom prst="wedgeEllipseCallout">
            <a:avLst>
              <a:gd name="adj1" fmla="val -59431"/>
              <a:gd name="adj2" fmla="val 6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Calibri" panose="020F0502020204030204" pitchFamily="34" charset="0"/>
              </a:rPr>
              <a:t>They or it</a:t>
            </a:r>
            <a:endParaRPr lang="en-GB" sz="3600" dirty="0">
              <a:latin typeface="Calibri" panose="020F0502020204030204" pitchFamily="34" charset="0"/>
            </a:endParaRPr>
          </a:p>
        </p:txBody>
      </p:sp>
      <p:sp>
        <p:nvSpPr>
          <p:cNvPr id="12" name="Oval Callout 11"/>
          <p:cNvSpPr/>
          <p:nvPr/>
        </p:nvSpPr>
        <p:spPr>
          <a:xfrm>
            <a:off x="4011084" y="4697524"/>
            <a:ext cx="3248527" cy="1396800"/>
          </a:xfrm>
          <a:prstGeom prst="wedgeEllipseCallout">
            <a:avLst>
              <a:gd name="adj1" fmla="val -59431"/>
              <a:gd name="adj2" fmla="val 6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latin typeface="Calibri" panose="020F0502020204030204" pitchFamily="34" charset="0"/>
              </a:rPr>
              <a:t>Ze</a:t>
            </a:r>
            <a:r>
              <a:rPr lang="en-GB" sz="3600" dirty="0" smtClean="0">
                <a:latin typeface="Calibri" panose="020F0502020204030204" pitchFamily="34" charset="0"/>
              </a:rPr>
              <a:t> or </a:t>
            </a:r>
            <a:r>
              <a:rPr lang="en-GB" sz="3600" dirty="0" err="1" smtClean="0">
                <a:latin typeface="Calibri" panose="020F0502020204030204" pitchFamily="34" charset="0"/>
              </a:rPr>
              <a:t>zir</a:t>
            </a:r>
            <a:endParaRPr lang="en-GB" sz="3600" dirty="0">
              <a:latin typeface="Calibri" panose="020F0502020204030204" pitchFamily="34" charset="0"/>
            </a:endParaRPr>
          </a:p>
        </p:txBody>
      </p:sp>
      <p:sp>
        <p:nvSpPr>
          <p:cNvPr id="13"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Pronouns</a:t>
            </a:r>
          </a:p>
        </p:txBody>
      </p:sp>
      <p:sp>
        <p:nvSpPr>
          <p:cNvPr id="2" name="TextBox 1"/>
          <p:cNvSpPr txBox="1"/>
          <p:nvPr/>
        </p:nvSpPr>
        <p:spPr>
          <a:xfrm>
            <a:off x="4387646" y="6094585"/>
            <a:ext cx="368710" cy="369332"/>
          </a:xfrm>
          <a:prstGeom prst="rect">
            <a:avLst/>
          </a:prstGeom>
          <a:noFill/>
        </p:spPr>
        <p:txBody>
          <a:bodyPr wrap="square" rtlCol="0">
            <a:spAutoFit/>
          </a:bodyPr>
          <a:lstStyle/>
          <a:p>
            <a:r>
              <a:rPr lang="en-GB" b="1" dirty="0" smtClean="0"/>
              <a:t>3</a:t>
            </a:r>
            <a:endParaRPr lang="en-GB" b="1" dirty="0"/>
          </a:p>
        </p:txBody>
      </p:sp>
      <p:pic>
        <p:nvPicPr>
          <p:cNvPr id="3074" name="Picture 2" descr="Cardiac, People, Doctor, Hospital, Cardio, Car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87" y="1766278"/>
            <a:ext cx="2872027" cy="434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48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4.375E-6 7.40741E-7 L 0.25 7.40741E-7 " pathEditMode="relative" rAng="0" ptsTypes="AA">
                                      <p:cBhvr>
                                        <p:cTn id="16" dur="2000" fill="hold"/>
                                        <p:tgtEl>
                                          <p:spTgt spid="6"/>
                                        </p:tgtEl>
                                        <p:attrNameLst>
                                          <p:attrName>ppt_x</p:attrName>
                                          <p:attrName>ppt_y</p:attrName>
                                        </p:attrNameLst>
                                      </p:cBhvr>
                                      <p:rCtr x="12500" y="0"/>
                                    </p:animMotion>
                                  </p:childTnLst>
                                </p:cTn>
                              </p:par>
                              <p:par>
                                <p:cTn id="17" presetID="63" presetClass="path" presetSubtype="0" accel="50000" decel="50000" fill="hold" grpId="1" nodeType="withEffect">
                                  <p:stCondLst>
                                    <p:cond delay="0"/>
                                  </p:stCondLst>
                                  <p:childTnLst>
                                    <p:animMotion origin="layout" path="M -4.375E-6 4.44444E-6 L 0.25 4.44444E-6 " pathEditMode="relative" rAng="0" ptsTypes="AA">
                                      <p:cBhvr>
                                        <p:cTn id="18" dur="2000" fill="hold"/>
                                        <p:tgtEl>
                                          <p:spTgt spid="7"/>
                                        </p:tgtEl>
                                        <p:attrNameLst>
                                          <p:attrName>ppt_x</p:attrName>
                                          <p:attrName>ppt_y</p:attrName>
                                        </p:attrNameLst>
                                      </p:cBhvr>
                                      <p:rCtr x="12500" y="0"/>
                                    </p:animMotion>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a:t>
            </a:r>
            <a:r>
              <a:rPr lang="en-GB" sz="4400" b="1" dirty="0">
                <a:ln w="0"/>
                <a:solidFill>
                  <a:schemeClr val="accent1"/>
                </a:solidFill>
              </a:rPr>
              <a:t>Homosexual</a:t>
            </a:r>
            <a:r>
              <a:rPr lang="en-GB" sz="4400" b="1" dirty="0" smtClean="0">
                <a:ln w="0"/>
                <a:solidFill>
                  <a:schemeClr val="accent1"/>
                </a:solidFill>
              </a:rPr>
              <a:t>”</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 “Queer”</a:t>
            </a:r>
            <a:endParaRPr lang="en-GB" sz="4400" b="1" dirty="0">
              <a:ln w="0"/>
              <a:solidFill>
                <a:schemeClr val="accent1"/>
              </a:solidFill>
            </a:endParaRPr>
          </a:p>
        </p:txBody>
      </p:sp>
      <p:sp>
        <p:nvSpPr>
          <p:cNvPr id="7"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Historical context</a:t>
            </a:r>
          </a:p>
          <a:p>
            <a:pPr defTabSz="914400">
              <a:spcBef>
                <a:spcPts val="0"/>
              </a:spcBef>
            </a:pPr>
            <a:endParaRPr lang="en-GB" sz="7200" b="1" dirty="0">
              <a:ln w="6600">
                <a:solidFill>
                  <a:srgbClr val="00B050"/>
                </a:solidFill>
                <a:prstDash val="solid"/>
              </a:ln>
              <a:solidFill>
                <a:srgbClr val="FFFFFF"/>
              </a:solidFill>
              <a:effectLst>
                <a:outerShdw dist="38100" dir="2700000" algn="tl" rotWithShape="0">
                  <a:srgbClr val="54A021"/>
                </a:outerShdw>
              </a:effectLst>
              <a:ea typeface="+mn-ea"/>
              <a:cs typeface="+mn-cs"/>
            </a:endParaRPr>
          </a:p>
        </p:txBody>
      </p:sp>
      <p:sp>
        <p:nvSpPr>
          <p:cNvPr id="2" name="Rectangle 1"/>
          <p:cNvSpPr/>
          <p:nvPr/>
        </p:nvSpPr>
        <p:spPr>
          <a:xfrm>
            <a:off x="4041059" y="3361688"/>
            <a:ext cx="5840362" cy="2215991"/>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13800" b="1" cap="none" spc="0" dirty="0" smtClean="0">
                <a:ln w="28575" cmpd="sng">
                  <a:solidFill>
                    <a:srgbClr val="FF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haroni" panose="02010803020104030203" pitchFamily="2" charset="-79"/>
                <a:cs typeface="Aharoni" panose="02010803020104030203" pitchFamily="2" charset="-79"/>
              </a:rPr>
              <a:t>LGBTQ</a:t>
            </a:r>
            <a:endParaRPr lang="en-US" sz="13800" b="1" cap="none" spc="0" dirty="0">
              <a:ln w="28575" cmpd="sng">
                <a:solidFill>
                  <a:srgbClr val="FF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23473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968110" cy="1826581"/>
          </a:xfrm>
        </p:spPr>
        <p:txBody>
          <a:bodyPr>
            <a:normAutofit fontScale="90000"/>
          </a:bodyPr>
          <a:lstStyle/>
          <a:p>
            <a:r>
              <a:rPr lang="en-GB" sz="7000" b="1" cap="none" dirty="0" smtClean="0">
                <a:ln w="9525">
                  <a:noFill/>
                  <a:prstDash val="solid"/>
                </a:ln>
                <a:solidFill>
                  <a:schemeClr val="tx1"/>
                </a:solidFill>
                <a:latin typeface="Calibri" panose="020F0502020204030204" pitchFamily="34" charset="0"/>
              </a:rPr>
              <a:t>Social, Legal, and Political Issues</a:t>
            </a:r>
            <a:endParaRPr lang="en-GB" sz="7000" b="1"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3806240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237616"/>
            <a:ext cx="9357620" cy="4078574"/>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effectLst>
                  <a:outerShdw blurRad="38100" dist="25400" dir="5400000" algn="ctr" rotWithShape="0">
                    <a:srgbClr val="6E747A">
                      <a:alpha val="43000"/>
                    </a:srgbClr>
                  </a:outerShdw>
                </a:effectLst>
              </a:rPr>
              <a:t> </a:t>
            </a:r>
            <a:r>
              <a:rPr lang="en-GB" sz="4400" b="1" dirty="0" smtClean="0">
                <a:ln w="0"/>
                <a:solidFill>
                  <a:schemeClr val="accent1"/>
                </a:solidFill>
                <a:latin typeface="Calibri" panose="020F0502020204030204" pitchFamily="34" charset="0"/>
              </a:rPr>
              <a:t>2004 </a:t>
            </a:r>
            <a:r>
              <a:rPr lang="en-GB" sz="4400" b="1" dirty="0">
                <a:ln w="0"/>
                <a:solidFill>
                  <a:schemeClr val="accent1"/>
                </a:solidFill>
                <a:latin typeface="Calibri" panose="020F0502020204030204" pitchFamily="34" charset="0"/>
              </a:rPr>
              <a:t>Gender </a:t>
            </a:r>
            <a:endParaRPr lang="en-GB" sz="4400" b="1" dirty="0" smtClean="0">
              <a:ln w="0"/>
              <a:solidFill>
                <a:schemeClr val="accent1"/>
              </a:solidFill>
              <a:latin typeface="Calibri" panose="020F0502020204030204" pitchFamily="34" charset="0"/>
            </a:endParaRPr>
          </a:p>
          <a:p>
            <a:pPr marL="0" indent="0">
              <a:lnSpc>
                <a:spcPct val="99000"/>
              </a:lnSpc>
              <a:spcBef>
                <a:spcPct val="0"/>
              </a:spcBef>
              <a:buNone/>
            </a:pPr>
            <a:r>
              <a:rPr lang="en-GB" sz="4400" b="1" dirty="0" smtClean="0">
                <a:ln w="0"/>
                <a:solidFill>
                  <a:schemeClr val="accent1"/>
                </a:solidFill>
                <a:latin typeface="Calibri" panose="020F0502020204030204" pitchFamily="34" charset="0"/>
              </a:rPr>
              <a:t>	Recognition Act</a:t>
            </a:r>
            <a:endParaRPr lang="en-GB" sz="4400" b="1" dirty="0">
              <a:ln w="0"/>
              <a:solidFill>
                <a:schemeClr val="accent1"/>
              </a:solidFill>
              <a:latin typeface="Calibri" panose="020F0502020204030204" pitchFamily="34" charset="0"/>
            </a:endParaRPr>
          </a:p>
          <a:p>
            <a:pPr marL="0" indent="0">
              <a:lnSpc>
                <a:spcPct val="99000"/>
              </a:lnSpc>
              <a:spcBef>
                <a:spcPct val="0"/>
              </a:spcBef>
              <a:buNone/>
            </a:pPr>
            <a:endParaRPr lang="en-GB" sz="4400" b="1" dirty="0" smtClean="0">
              <a:ln w="0"/>
              <a:solidFill>
                <a:schemeClr val="accent1"/>
              </a:solidFill>
            </a:endParaRPr>
          </a:p>
          <a:p>
            <a:pPr marL="0" indent="0">
              <a:lnSpc>
                <a:spcPct val="99000"/>
              </a:lnSpc>
              <a:spcBef>
                <a:spcPct val="0"/>
              </a:spcBef>
              <a:buNone/>
            </a:pPr>
            <a:endParaRPr lang="en-GB" sz="4400" b="1" dirty="0">
              <a:ln w="0"/>
              <a:solidFill>
                <a:schemeClr val="accent1"/>
              </a:solidFill>
              <a:effectLst>
                <a:outerShdw blurRad="38100" dist="25400" dir="5400000" algn="ctr" rotWithShape="0">
                  <a:srgbClr val="6E747A">
                    <a:alpha val="43000"/>
                  </a:srgbClr>
                </a:outerShdw>
              </a:effectLst>
            </a:endParaRPr>
          </a:p>
        </p:txBody>
      </p:sp>
      <p:sp>
        <p:nvSpPr>
          <p:cNvPr id="7"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300" b="1" dirty="0">
                <a:ln w="6600">
                  <a:noFill/>
                  <a:prstDash val="solid"/>
                </a:ln>
                <a:solidFill>
                  <a:schemeClr val="tx1"/>
                </a:solidFill>
              </a:rPr>
              <a:t>Legislation</a:t>
            </a:r>
          </a:p>
        </p:txBody>
      </p:sp>
      <p:pic>
        <p:nvPicPr>
          <p:cNvPr id="2050" name="Picture 2" descr="File:Balanced scale of Justic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908" y="227064"/>
            <a:ext cx="4248000" cy="3336125"/>
          </a:xfrm>
          <a:prstGeom prst="rect">
            <a:avLst/>
          </a:prstGeom>
          <a:blipFill>
            <a:blip r:embed="rId4"/>
            <a:stretch>
              <a:fillRect/>
            </a:stretch>
          </a:blip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Scroll by clipartcottt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01500"/>
            <a:ext cx="3224742" cy="157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6711" y="6129867"/>
            <a:ext cx="1535289" cy="369332"/>
          </a:xfrm>
          <a:prstGeom prst="rect">
            <a:avLst/>
          </a:prstGeom>
          <a:noFill/>
        </p:spPr>
        <p:txBody>
          <a:bodyPr wrap="square" rtlCol="0">
            <a:spAutoFit/>
          </a:bodyPr>
          <a:lstStyle/>
          <a:p>
            <a:r>
              <a:rPr lang="en-GB" sz="900" dirty="0"/>
              <a:t> </a:t>
            </a:r>
            <a:r>
              <a:rPr lang="en-GB" sz="900" dirty="0" err="1" smtClean="0"/>
              <a:t>Clipartcottage</a:t>
            </a:r>
            <a:r>
              <a:rPr lang="en-GB" sz="900" dirty="0" smtClean="0"/>
              <a:t> under CC-BY-SA 3.0 license.</a:t>
            </a:r>
            <a:endParaRPr lang="en-GB" sz="900" dirty="0"/>
          </a:p>
        </p:txBody>
      </p:sp>
    </p:spTree>
    <p:extLst>
      <p:ext uri="{BB962C8B-B14F-4D97-AF65-F5344CB8AC3E}">
        <p14:creationId xmlns:p14="http://schemas.microsoft.com/office/powerpoint/2010/main" val="1800011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237616"/>
            <a:ext cx="7079095" cy="4078574"/>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effectLst>
                  <a:outerShdw blurRad="38100" dist="25400" dir="5400000" algn="ctr" rotWithShape="0">
                    <a:srgbClr val="6E747A">
                      <a:alpha val="43000"/>
                    </a:srgbClr>
                  </a:outerShdw>
                </a:effectLst>
              </a:rPr>
              <a:t> </a:t>
            </a:r>
            <a:r>
              <a:rPr lang="en-GB" sz="4400" b="1" dirty="0" smtClean="0">
                <a:ln w="0"/>
                <a:solidFill>
                  <a:schemeClr val="accent1"/>
                </a:solidFill>
                <a:latin typeface="Calibri" panose="020F0502020204030204" pitchFamily="34" charset="0"/>
              </a:rPr>
              <a:t>2010 Equality Act</a:t>
            </a:r>
          </a:p>
          <a:p>
            <a:pPr>
              <a:lnSpc>
                <a:spcPct val="99000"/>
              </a:lnSpc>
              <a:spcBef>
                <a:spcPct val="0"/>
              </a:spcBef>
            </a:pPr>
            <a:endParaRPr lang="en-GB" sz="4400" b="1" i="1" dirty="0">
              <a:ln w="0"/>
              <a:solidFill>
                <a:schemeClr val="accent1"/>
              </a:solidFill>
              <a:latin typeface="Calibri" panose="020F0502020204030204" pitchFamily="34" charset="0"/>
            </a:endParaRPr>
          </a:p>
          <a:p>
            <a:pPr marL="0" indent="0">
              <a:lnSpc>
                <a:spcPct val="99000"/>
              </a:lnSpc>
              <a:spcBef>
                <a:spcPct val="0"/>
              </a:spcBef>
              <a:buNone/>
            </a:pPr>
            <a:r>
              <a:rPr lang="en-GB" sz="4400" b="1" i="1" dirty="0" smtClean="0">
                <a:ln w="0"/>
                <a:solidFill>
                  <a:schemeClr val="accent1"/>
                </a:solidFill>
                <a:latin typeface="Calibri" panose="020F0502020204030204" pitchFamily="34" charset="0"/>
              </a:rPr>
              <a:t>“protected characteristics”</a:t>
            </a:r>
          </a:p>
          <a:p>
            <a:pPr marL="0" indent="0">
              <a:lnSpc>
                <a:spcPct val="99000"/>
              </a:lnSpc>
              <a:spcBef>
                <a:spcPct val="0"/>
              </a:spcBef>
              <a:buNone/>
            </a:pPr>
            <a:endParaRPr lang="en-GB" sz="4400" b="1" i="1" dirty="0">
              <a:ln w="0"/>
              <a:solidFill>
                <a:schemeClr val="accent1"/>
              </a:solidFill>
              <a:latin typeface="Calibri" panose="020F0502020204030204" pitchFamily="34" charset="0"/>
            </a:endParaRPr>
          </a:p>
          <a:p>
            <a:pPr>
              <a:lnSpc>
                <a:spcPct val="99000"/>
              </a:lnSpc>
              <a:spcBef>
                <a:spcPct val="0"/>
              </a:spcBef>
            </a:pPr>
            <a:r>
              <a:rPr lang="en-GB" sz="4400" b="1" i="1" dirty="0" smtClean="0">
                <a:ln w="0"/>
                <a:solidFill>
                  <a:schemeClr val="accent1"/>
                </a:solidFill>
                <a:latin typeface="Calibri" panose="020F0502020204030204" pitchFamily="34" charset="0"/>
              </a:rPr>
              <a:t> </a:t>
            </a:r>
            <a:r>
              <a:rPr lang="en-GB" sz="4400" b="1" dirty="0" smtClean="0">
                <a:ln w="0"/>
                <a:solidFill>
                  <a:schemeClr val="accent1"/>
                </a:solidFill>
                <a:latin typeface="Calibri" panose="020F0502020204030204" pitchFamily="34" charset="0"/>
              </a:rPr>
              <a:t>2014 Marriage and Civil Partnership Act</a:t>
            </a:r>
            <a:endParaRPr lang="en-GB" sz="4400" b="1" i="1" dirty="0" smtClean="0">
              <a:ln w="0"/>
              <a:solidFill>
                <a:schemeClr val="accent1"/>
              </a:solidFill>
              <a:latin typeface="Calibri" panose="020F0502020204030204" pitchFamily="34" charset="0"/>
            </a:endParaRPr>
          </a:p>
        </p:txBody>
      </p:sp>
      <p:sp>
        <p:nvSpPr>
          <p:cNvPr id="7"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300" b="1" dirty="0">
                <a:ln w="6600">
                  <a:noFill/>
                  <a:prstDash val="solid"/>
                </a:ln>
                <a:solidFill>
                  <a:schemeClr val="tx1"/>
                </a:solidFill>
              </a:rPr>
              <a:t>Legislation</a:t>
            </a:r>
          </a:p>
        </p:txBody>
      </p:sp>
      <p:pic>
        <p:nvPicPr>
          <p:cNvPr id="6" name="Picture 2" descr="File:Balanced scale of Justic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908" y="227064"/>
            <a:ext cx="4248000" cy="3336125"/>
          </a:xfrm>
          <a:prstGeom prst="rect">
            <a:avLst/>
          </a:prstGeom>
          <a:blipFill>
            <a:blip r:embed="rId4"/>
            <a:stretch>
              <a:fillRect/>
            </a:stretch>
          </a:blip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1877916" y="5976354"/>
            <a:ext cx="506908" cy="369332"/>
          </a:xfrm>
          <a:prstGeom prst="rect">
            <a:avLst/>
          </a:prstGeom>
          <a:noFill/>
        </p:spPr>
        <p:txBody>
          <a:bodyPr wrap="square" rtlCol="0">
            <a:spAutoFit/>
          </a:bodyPr>
          <a:lstStyle/>
          <a:p>
            <a:r>
              <a:rPr lang="en-GB" b="1" dirty="0" smtClean="0"/>
              <a:t>4</a:t>
            </a:r>
            <a:endParaRPr lang="en-GB" b="1" dirty="0"/>
          </a:p>
        </p:txBody>
      </p:sp>
      <p:pic>
        <p:nvPicPr>
          <p:cNvPr id="4098" name="Picture 2" descr="https://i.ytimg.com/vi/t2oh8mjYBq0/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236" y="3781603"/>
            <a:ext cx="3722864" cy="2792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34222" y="6316190"/>
            <a:ext cx="1614311" cy="230832"/>
          </a:xfrm>
          <a:prstGeom prst="rect">
            <a:avLst/>
          </a:prstGeom>
          <a:noFill/>
        </p:spPr>
        <p:txBody>
          <a:bodyPr wrap="square" rtlCol="0">
            <a:spAutoFit/>
          </a:bodyPr>
          <a:lstStyle/>
          <a:p>
            <a:r>
              <a:rPr lang="en-GB" sz="900" dirty="0" smtClean="0">
                <a:solidFill>
                  <a:schemeClr val="bg1"/>
                </a:solidFill>
              </a:rPr>
              <a:t> </a:t>
            </a:r>
            <a:r>
              <a:rPr lang="en-GB" sz="900" dirty="0" err="1" smtClean="0">
                <a:solidFill>
                  <a:schemeClr val="bg1"/>
                </a:solidFill>
              </a:rPr>
              <a:t>MattsFTR</a:t>
            </a:r>
            <a:r>
              <a:rPr lang="en-GB" sz="900" dirty="0" smtClean="0">
                <a:solidFill>
                  <a:schemeClr val="bg1"/>
                </a:solidFill>
              </a:rPr>
              <a:t> under CC-BY 4.0</a:t>
            </a:r>
            <a:endParaRPr lang="en-GB" sz="900" dirty="0">
              <a:solidFill>
                <a:schemeClr val="bg1"/>
              </a:solidFill>
            </a:endParaRPr>
          </a:p>
        </p:txBody>
      </p:sp>
    </p:spTree>
    <p:extLst>
      <p:ext uri="{BB962C8B-B14F-4D97-AF65-F5344CB8AC3E}">
        <p14:creationId xmlns:p14="http://schemas.microsoft.com/office/powerpoint/2010/main" val="2085397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81908"/>
            <a:ext cx="9638974" cy="4876800"/>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effectLst>
                  <a:outerShdw blurRad="38100" dist="25400" dir="5400000" algn="ctr" rotWithShape="0">
                    <a:srgbClr val="6E747A">
                      <a:alpha val="43000"/>
                    </a:srgbClr>
                  </a:outerShdw>
                </a:effectLst>
              </a:rPr>
              <a:t> </a:t>
            </a:r>
            <a:r>
              <a:rPr lang="en-GB" sz="4400" b="1" dirty="0" smtClean="0">
                <a:ln w="0"/>
                <a:solidFill>
                  <a:schemeClr val="accent1"/>
                </a:solidFill>
                <a:latin typeface="Calibri" panose="020F0502020204030204" pitchFamily="34" charset="0"/>
              </a:rPr>
              <a:t>2002 Adoption and Children Act</a:t>
            </a:r>
          </a:p>
          <a:p>
            <a:pPr>
              <a:lnSpc>
                <a:spcPct val="99000"/>
              </a:lnSpc>
              <a:spcBef>
                <a:spcPct val="0"/>
              </a:spcBef>
            </a:pPr>
            <a:endParaRPr lang="en-GB" sz="4400" b="1" dirty="0">
              <a:ln w="0"/>
              <a:solidFill>
                <a:schemeClr val="accent1"/>
              </a:solidFill>
              <a:latin typeface="Calibri" panose="020F0502020204030204" pitchFamily="34" charset="0"/>
            </a:endParaRPr>
          </a:p>
          <a:p>
            <a:pPr>
              <a:lnSpc>
                <a:spcPct val="99000"/>
              </a:lnSpc>
              <a:spcBef>
                <a:spcPct val="0"/>
              </a:spcBef>
            </a:pPr>
            <a:r>
              <a:rPr lang="en-GB" sz="4400" b="1" dirty="0" smtClean="0">
                <a:ln w="0"/>
                <a:solidFill>
                  <a:schemeClr val="accent1"/>
                </a:solidFill>
                <a:latin typeface="Calibri" panose="020F0502020204030204" pitchFamily="34" charset="0"/>
              </a:rPr>
              <a:t> 2008 Human Fertilisation and Embryology Act</a:t>
            </a:r>
          </a:p>
          <a:p>
            <a:pPr>
              <a:lnSpc>
                <a:spcPct val="99000"/>
              </a:lnSpc>
              <a:spcBef>
                <a:spcPct val="0"/>
              </a:spcBef>
            </a:pPr>
            <a:endParaRPr lang="en-GB" sz="4400" b="1" dirty="0">
              <a:ln w="0"/>
              <a:solidFill>
                <a:schemeClr val="accent1"/>
              </a:solidFill>
              <a:latin typeface="Calibri" panose="020F0502020204030204" pitchFamily="34" charset="0"/>
            </a:endParaRPr>
          </a:p>
          <a:p>
            <a:pPr marL="0" indent="0">
              <a:lnSpc>
                <a:spcPct val="99000"/>
              </a:lnSpc>
              <a:spcBef>
                <a:spcPct val="0"/>
              </a:spcBef>
              <a:buNone/>
            </a:pPr>
            <a:r>
              <a:rPr lang="en-GB" sz="4400" b="1" i="1" dirty="0" smtClean="0">
                <a:ln w="0"/>
                <a:solidFill>
                  <a:schemeClr val="accent1"/>
                </a:solidFill>
                <a:latin typeface="Calibri" panose="020F0502020204030204" pitchFamily="34" charset="0"/>
              </a:rPr>
              <a:t>“The need of </a:t>
            </a:r>
          </a:p>
          <a:p>
            <a:pPr marL="0" indent="0">
              <a:lnSpc>
                <a:spcPct val="99000"/>
              </a:lnSpc>
              <a:spcBef>
                <a:spcPct val="0"/>
              </a:spcBef>
              <a:buNone/>
            </a:pPr>
            <a:r>
              <a:rPr lang="en-GB" sz="4400" b="1" i="1" dirty="0" smtClean="0">
                <a:ln w="0"/>
                <a:solidFill>
                  <a:schemeClr val="accent1"/>
                </a:solidFill>
                <a:latin typeface="Calibri" panose="020F0502020204030204" pitchFamily="34" charset="0"/>
              </a:rPr>
              <a:t>supportive parenting”</a:t>
            </a:r>
            <a:endParaRPr lang="en-GB" sz="4400" b="1" dirty="0" smtClean="0">
              <a:ln w="0"/>
              <a:solidFill>
                <a:schemeClr val="accent1"/>
              </a:solidFill>
              <a:latin typeface="Calibri" panose="020F0502020204030204" pitchFamily="34" charset="0"/>
            </a:endParaRPr>
          </a:p>
          <a:p>
            <a:pPr marL="0" indent="0">
              <a:lnSpc>
                <a:spcPct val="99000"/>
              </a:lnSpc>
              <a:spcBef>
                <a:spcPct val="0"/>
              </a:spcBef>
              <a:buNone/>
            </a:pPr>
            <a:endParaRPr lang="en-GB" sz="4400" b="1" dirty="0" smtClean="0">
              <a:ln w="0"/>
              <a:solidFill>
                <a:schemeClr val="accent1"/>
              </a:solidFill>
              <a:effectLst>
                <a:outerShdw blurRad="38100" dist="25400" dir="5400000" algn="ctr" rotWithShape="0">
                  <a:srgbClr val="6E747A">
                    <a:alpha val="43000"/>
                  </a:srgbClr>
                </a:outerShdw>
              </a:effectLst>
            </a:endParaRPr>
          </a:p>
        </p:txBody>
      </p:sp>
      <p:sp>
        <p:nvSpPr>
          <p:cNvPr id="6" name="Title 1"/>
          <p:cNvSpPr txBox="1">
            <a:spLocks/>
          </p:cNvSpPr>
          <p:nvPr/>
        </p:nvSpPr>
        <p:spPr>
          <a:xfrm>
            <a:off x="677333" y="445478"/>
            <a:ext cx="10061005"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Legislation - parenting</a:t>
            </a:r>
          </a:p>
        </p:txBody>
      </p:sp>
      <p:sp>
        <p:nvSpPr>
          <p:cNvPr id="7" name="TextBox 6"/>
          <p:cNvSpPr txBox="1"/>
          <p:nvPr/>
        </p:nvSpPr>
        <p:spPr>
          <a:xfrm>
            <a:off x="11607425" y="6289376"/>
            <a:ext cx="506908" cy="369332"/>
          </a:xfrm>
          <a:prstGeom prst="rect">
            <a:avLst/>
          </a:prstGeom>
          <a:noFill/>
        </p:spPr>
        <p:txBody>
          <a:bodyPr wrap="square" rtlCol="0">
            <a:spAutoFit/>
          </a:bodyPr>
          <a:lstStyle/>
          <a:p>
            <a:r>
              <a:rPr lang="en-GB" b="1" dirty="0" smtClean="0"/>
              <a:t>5</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260" y="3664845"/>
            <a:ext cx="2200095" cy="2624531"/>
          </a:xfrm>
          <a:prstGeom prst="rect">
            <a:avLst/>
          </a:prstGeom>
        </p:spPr>
      </p:pic>
    </p:spTree>
    <p:extLst>
      <p:ext uri="{BB962C8B-B14F-4D97-AF65-F5344CB8AC3E}">
        <p14:creationId xmlns:p14="http://schemas.microsoft.com/office/powerpoint/2010/main" val="1034700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781908"/>
            <a:ext cx="6905496" cy="4876800"/>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latin typeface="Calibri" panose="020F0502020204030204" pitchFamily="34" charset="0"/>
              </a:rPr>
              <a:t>1 in 6 gay people have been a victim of homophobic hate crime</a:t>
            </a:r>
          </a:p>
          <a:p>
            <a:pPr>
              <a:lnSpc>
                <a:spcPct val="99000"/>
              </a:lnSpc>
              <a:spcBef>
                <a:spcPct val="0"/>
              </a:spcBef>
            </a:pPr>
            <a:endParaRPr lang="en-GB" sz="4400" b="1" dirty="0">
              <a:ln w="0"/>
              <a:solidFill>
                <a:schemeClr val="accent1"/>
              </a:solidFill>
              <a:latin typeface="Calibri" panose="020F0502020204030204" pitchFamily="34" charset="0"/>
            </a:endParaRPr>
          </a:p>
          <a:p>
            <a:pPr>
              <a:lnSpc>
                <a:spcPct val="99000"/>
              </a:lnSpc>
              <a:spcBef>
                <a:spcPct val="0"/>
              </a:spcBef>
            </a:pPr>
            <a:r>
              <a:rPr lang="en-GB" sz="4400" b="1" dirty="0" smtClean="0">
                <a:ln w="0"/>
                <a:solidFill>
                  <a:schemeClr val="accent1"/>
                </a:solidFill>
                <a:latin typeface="Calibri" panose="020F0502020204030204" pitchFamily="34" charset="0"/>
              </a:rPr>
              <a:t> 73% of trans people have experienced transphobic harassment</a:t>
            </a:r>
          </a:p>
        </p:txBody>
      </p:sp>
      <p:sp>
        <p:nvSpPr>
          <p:cNvPr id="5" name="Cloud Callout 4"/>
          <p:cNvSpPr/>
          <p:nvPr/>
        </p:nvSpPr>
        <p:spPr>
          <a:xfrm>
            <a:off x="7385537" y="339969"/>
            <a:ext cx="3823200" cy="2883878"/>
          </a:xfrm>
          <a:prstGeom prst="cloudCallout">
            <a:avLst>
              <a:gd name="adj1" fmla="val 71355"/>
              <a:gd name="adj2" fmla="val 47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alibri" panose="020F0502020204030204" pitchFamily="34" charset="0"/>
              </a:rPr>
              <a:t>Won’t be taken seriously</a:t>
            </a:r>
            <a:endParaRPr lang="en-GB" sz="3200" dirty="0">
              <a:latin typeface="Calibri" panose="020F0502020204030204" pitchFamily="34" charset="0"/>
            </a:endParaRPr>
          </a:p>
        </p:txBody>
      </p:sp>
      <p:sp>
        <p:nvSpPr>
          <p:cNvPr id="6" name="Cloud Callout 5"/>
          <p:cNvSpPr/>
          <p:nvPr/>
        </p:nvSpPr>
        <p:spPr>
          <a:xfrm>
            <a:off x="7385538" y="3774830"/>
            <a:ext cx="3821724" cy="2883878"/>
          </a:xfrm>
          <a:prstGeom prst="cloudCallout">
            <a:avLst>
              <a:gd name="adj1" fmla="val 60863"/>
              <a:gd name="adj2" fmla="val 46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alibri" panose="020F0502020204030204" pitchFamily="34" charset="0"/>
              </a:rPr>
              <a:t>Police can’t do anything about it</a:t>
            </a:r>
            <a:endParaRPr lang="en-GB" sz="3200" dirty="0">
              <a:latin typeface="Calibri" panose="020F0502020204030204" pitchFamily="34" charset="0"/>
            </a:endParaRPr>
          </a:p>
        </p:txBody>
      </p:sp>
      <p:sp>
        <p:nvSpPr>
          <p:cNvPr id="8"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300" b="1" dirty="0">
                <a:ln w="6600">
                  <a:noFill/>
                  <a:prstDash val="solid"/>
                </a:ln>
                <a:solidFill>
                  <a:schemeClr val="tx1"/>
                </a:solidFill>
                <a:latin typeface="Calibri" panose="020F0502020204030204" pitchFamily="34" charset="0"/>
              </a:rPr>
              <a:t>Hate Crime</a:t>
            </a:r>
          </a:p>
        </p:txBody>
      </p:sp>
    </p:spTree>
    <p:extLst>
      <p:ext uri="{BB962C8B-B14F-4D97-AF65-F5344CB8AC3E}">
        <p14:creationId xmlns:p14="http://schemas.microsoft.com/office/powerpoint/2010/main" val="1367931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44" y="1609487"/>
            <a:ext cx="8596668" cy="1826581"/>
          </a:xfrm>
        </p:spPr>
        <p:txBody>
          <a:bodyPr>
            <a:normAutofit/>
          </a:bodyPr>
          <a:lstStyle/>
          <a:p>
            <a:r>
              <a:rPr lang="en-GB" sz="7000" b="1" cap="none" dirty="0" smtClean="0">
                <a:ln w="9525">
                  <a:noFill/>
                  <a:prstDash val="solid"/>
                </a:ln>
                <a:solidFill>
                  <a:schemeClr val="tx1"/>
                </a:solidFill>
                <a:latin typeface="Calibri" panose="020F0502020204030204" pitchFamily="34" charset="0"/>
              </a:rPr>
              <a:t>LGBT</a:t>
            </a:r>
            <a:r>
              <a:rPr lang="en-GB" sz="7000" b="1" cap="none" dirty="0" smtClean="0">
                <a:ln w="9525">
                  <a:solidFill>
                    <a:srgbClr val="00B050"/>
                  </a:solidFill>
                  <a:prstDash val="solid"/>
                </a:ln>
                <a:solidFill>
                  <a:schemeClr val="tx1"/>
                </a:solidFill>
                <a:latin typeface="Calibri" panose="020F0502020204030204" pitchFamily="34" charset="0"/>
              </a:rPr>
              <a:t> </a:t>
            </a:r>
            <a:r>
              <a:rPr lang="en-GB" sz="7000" b="1" cap="none" dirty="0" smtClean="0">
                <a:ln w="9525">
                  <a:noFill/>
                  <a:prstDash val="solid"/>
                </a:ln>
                <a:solidFill>
                  <a:schemeClr val="tx1"/>
                </a:solidFill>
                <a:latin typeface="Calibri" panose="020F0502020204030204" pitchFamily="34" charset="0"/>
              </a:rPr>
              <a:t>Demographics</a:t>
            </a:r>
            <a:endParaRPr lang="en-GB" sz="7000" b="1"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414447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884" y="1781908"/>
            <a:ext cx="6378424" cy="4876800"/>
          </a:xfrm>
        </p:spPr>
        <p:txBody>
          <a:bodyPr vert="horz" lIns="91440" tIns="45720" rIns="91440" bIns="45720" rtlCol="0" anchor="t">
            <a:noAutofit/>
          </a:bodyPr>
          <a:lstStyle/>
          <a:p>
            <a:pPr>
              <a:lnSpc>
                <a:spcPct val="99000"/>
              </a:lnSpc>
              <a:spcBef>
                <a:spcPct val="0"/>
              </a:spcBef>
            </a:pPr>
            <a:r>
              <a:rPr lang="en-GB" sz="4400" dirty="0" smtClean="0">
                <a:ln w="0"/>
                <a:solidFill>
                  <a:schemeClr val="accent1"/>
                </a:solidFill>
                <a:effectLst>
                  <a:outerShdw blurRad="38100" dist="25400" dir="5400000" algn="ctr" rotWithShape="0">
                    <a:srgbClr val="6E747A">
                      <a:alpha val="43000"/>
                    </a:srgbClr>
                  </a:outerShdw>
                </a:effectLst>
              </a:rPr>
              <a:t> </a:t>
            </a:r>
            <a:r>
              <a:rPr lang="en-GB" sz="4400" b="1" dirty="0" smtClean="0">
                <a:ln w="0"/>
                <a:solidFill>
                  <a:schemeClr val="accent1"/>
                </a:solidFill>
                <a:latin typeface="Calibri" panose="020F0502020204030204" pitchFamily="34" charset="0"/>
              </a:rPr>
              <a:t>57% do not think sexual orientation is relevant to health</a:t>
            </a:r>
          </a:p>
          <a:p>
            <a:pPr>
              <a:lnSpc>
                <a:spcPct val="99000"/>
              </a:lnSpc>
              <a:spcBef>
                <a:spcPct val="0"/>
              </a:spcBef>
            </a:pPr>
            <a:endParaRPr lang="en-GB" sz="4400" b="1" dirty="0">
              <a:ln w="0"/>
              <a:solidFill>
                <a:schemeClr val="accent1"/>
              </a:solidFill>
              <a:latin typeface="Calibri" panose="020F0502020204030204" pitchFamily="34" charset="0"/>
            </a:endParaRPr>
          </a:p>
          <a:p>
            <a:pPr>
              <a:lnSpc>
                <a:spcPct val="99000"/>
              </a:lnSpc>
              <a:spcBef>
                <a:spcPct val="0"/>
              </a:spcBef>
            </a:pPr>
            <a:r>
              <a:rPr lang="en-GB" sz="4400" b="1" dirty="0" smtClean="0">
                <a:ln w="0"/>
                <a:solidFill>
                  <a:schemeClr val="accent1"/>
                </a:solidFill>
                <a:latin typeface="Calibri" panose="020F0502020204030204" pitchFamily="34" charset="0"/>
              </a:rPr>
              <a:t> 1 in 10 staff have received training on LGBT health needs</a:t>
            </a:r>
          </a:p>
        </p:txBody>
      </p:sp>
      <p:sp>
        <p:nvSpPr>
          <p:cNvPr id="7"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a:ln w="6600">
                  <a:noFill/>
                  <a:prstDash val="solid"/>
                </a:ln>
                <a:solidFill>
                  <a:schemeClr val="tx1"/>
                </a:solidFill>
                <a:effectLst/>
                <a:latin typeface="Calibri" panose="020F0502020204030204" pitchFamily="34" charset="0"/>
              </a:rPr>
              <a:t>Attitudes – </a:t>
            </a:r>
            <a:r>
              <a:rPr lang="en-GB" sz="6500" dirty="0" smtClean="0">
                <a:ln w="6600">
                  <a:noFill/>
                  <a:prstDash val="solid"/>
                </a:ln>
                <a:solidFill>
                  <a:schemeClr val="tx1"/>
                </a:solidFill>
                <a:effectLst/>
                <a:latin typeface="Calibri" panose="020F0502020204030204" pitchFamily="34" charset="0"/>
              </a:rPr>
              <a:t>health workers </a:t>
            </a:r>
            <a:endParaRPr lang="en-GB" sz="6500" dirty="0">
              <a:ln w="6600">
                <a:noFill/>
                <a:prstDash val="solid"/>
              </a:ln>
              <a:solidFill>
                <a:schemeClr val="tx1"/>
              </a:solidFill>
              <a:effectLst/>
              <a:latin typeface="Calibri" panose="020F0502020204030204" pitchFamily="34" charset="0"/>
            </a:endParaRPr>
          </a:p>
        </p:txBody>
      </p:sp>
      <p:pic>
        <p:nvPicPr>
          <p:cNvPr id="2" name="Picture 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293" t="4157" r="16435" b="18818"/>
          <a:stretch/>
        </p:blipFill>
        <p:spPr>
          <a:xfrm>
            <a:off x="351535" y="2002971"/>
            <a:ext cx="3586349" cy="4046137"/>
          </a:xfrm>
          <a:prstGeom prst="rect">
            <a:avLst/>
          </a:prstGeom>
        </p:spPr>
      </p:pic>
      <p:sp>
        <p:nvSpPr>
          <p:cNvPr id="6" name="TextBox 5"/>
          <p:cNvSpPr txBox="1"/>
          <p:nvPr/>
        </p:nvSpPr>
        <p:spPr>
          <a:xfrm>
            <a:off x="3804511" y="5679776"/>
            <a:ext cx="506908" cy="369332"/>
          </a:xfrm>
          <a:prstGeom prst="rect">
            <a:avLst/>
          </a:prstGeom>
          <a:noFill/>
        </p:spPr>
        <p:txBody>
          <a:bodyPr wrap="square" rtlCol="0">
            <a:spAutoFit/>
          </a:bodyPr>
          <a:lstStyle/>
          <a:p>
            <a:r>
              <a:rPr lang="en-US" b="1" dirty="0"/>
              <a:t>6</a:t>
            </a:r>
            <a:endParaRPr lang="en-GB" b="1" dirty="0"/>
          </a:p>
        </p:txBody>
      </p:sp>
    </p:spTree>
    <p:extLst>
      <p:ext uri="{BB962C8B-B14F-4D97-AF65-F5344CB8AC3E}">
        <p14:creationId xmlns:p14="http://schemas.microsoft.com/office/powerpoint/2010/main" val="3682878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1168" y="1781908"/>
            <a:ext cx="6793049" cy="4876800"/>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25% would not be happy to elect openly gay Prime Minister</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 49% would be unhappy for close relative to marry trans person</a:t>
            </a:r>
          </a:p>
        </p:txBody>
      </p:sp>
      <p:sp>
        <p:nvSpPr>
          <p:cNvPr id="7"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a:ln w="6600">
                  <a:noFill/>
                  <a:prstDash val="solid"/>
                </a:ln>
                <a:solidFill>
                  <a:schemeClr val="tx1"/>
                </a:solidFill>
                <a:effectLst/>
                <a:latin typeface="Calibri" panose="020F0502020204030204" pitchFamily="34" charset="0"/>
              </a:rPr>
              <a:t>Attitudes – </a:t>
            </a:r>
            <a:r>
              <a:rPr lang="en-GB" sz="6500" dirty="0" smtClean="0">
                <a:ln w="6600">
                  <a:noFill/>
                  <a:prstDash val="solid"/>
                </a:ln>
                <a:solidFill>
                  <a:schemeClr val="tx1"/>
                </a:solidFill>
                <a:effectLst/>
                <a:latin typeface="Calibri" panose="020F0502020204030204" pitchFamily="34" charset="0"/>
              </a:rPr>
              <a:t>general public </a:t>
            </a:r>
            <a:endParaRPr lang="en-GB" sz="6500" dirty="0">
              <a:ln w="6600">
                <a:noFill/>
                <a:prstDash val="solid"/>
              </a:ln>
              <a:solidFill>
                <a:schemeClr val="tx1"/>
              </a:solidFill>
              <a:effectLst/>
              <a:latin typeface="Calibri" panose="020F0502020204030204" pitchFamily="34" charset="0"/>
            </a:endParaRPr>
          </a:p>
        </p:txBody>
      </p:sp>
      <p:pic>
        <p:nvPicPr>
          <p:cNvPr id="1026" name="Picture 2" descr="Prismatic Question Mark Fractal No Background by GD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518" y="2065867"/>
            <a:ext cx="2376104" cy="392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51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9627" y="2330165"/>
            <a:ext cx="9554060" cy="1826581"/>
          </a:xfrm>
        </p:spPr>
        <p:txBody>
          <a:bodyPr>
            <a:noAutofit/>
          </a:bodyPr>
          <a:lstStyle/>
          <a:p>
            <a:r>
              <a:rPr lang="en-GB" sz="9600" b="1" u="sng" cap="none" dirty="0" smtClean="0">
                <a:ln w="9525">
                  <a:noFill/>
                  <a:prstDash val="solid"/>
                </a:ln>
                <a:solidFill>
                  <a:schemeClr val="tx1"/>
                </a:solidFill>
                <a:latin typeface="Calibri" panose="020F0502020204030204" pitchFamily="34" charset="0"/>
              </a:rPr>
              <a:t>Health Disparities</a:t>
            </a:r>
            <a:endParaRPr lang="en-GB" sz="9600" b="1" u="sng"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2138236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Sexually Transmitted Infections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2" y="1534773"/>
            <a:ext cx="7339591" cy="4876800"/>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a:t>
            </a:r>
            <a:r>
              <a:rPr lang="en-GB" sz="4400" b="1" dirty="0" err="1" smtClean="0">
                <a:ln w="0"/>
                <a:solidFill>
                  <a:schemeClr val="accent1"/>
                </a:solidFill>
              </a:rPr>
              <a:t>MSM</a:t>
            </a:r>
            <a:endParaRPr lang="en-GB" sz="4400" b="1" dirty="0" smtClean="0">
              <a:ln w="0"/>
              <a:solidFill>
                <a:schemeClr val="accent1"/>
              </a:solidFill>
            </a:endParaRPr>
          </a:p>
          <a:p>
            <a:pPr>
              <a:lnSpc>
                <a:spcPct val="99000"/>
              </a:lnSpc>
              <a:spcBef>
                <a:spcPct val="0"/>
              </a:spcBef>
            </a:pPr>
            <a:r>
              <a:rPr lang="en-GB" sz="4400" b="1" dirty="0" smtClean="0">
                <a:ln w="0"/>
                <a:solidFill>
                  <a:schemeClr val="accent1"/>
                </a:solidFill>
              </a:rPr>
              <a:t> HIV, gonorrhoea, syphilis</a:t>
            </a:r>
          </a:p>
          <a:p>
            <a:pPr>
              <a:lnSpc>
                <a:spcPct val="99000"/>
              </a:lnSpc>
              <a:spcBef>
                <a:spcPct val="0"/>
              </a:spcBef>
            </a:pPr>
            <a:r>
              <a:rPr lang="en-GB" sz="4400" b="1" dirty="0" smtClean="0">
                <a:ln w="0"/>
                <a:solidFill>
                  <a:schemeClr val="accent1"/>
                </a:solidFill>
              </a:rPr>
              <a:t> Lymphogranuloma </a:t>
            </a:r>
            <a:r>
              <a:rPr lang="en-GB" sz="4400" b="1" dirty="0" err="1" smtClean="0">
                <a:ln w="0"/>
                <a:solidFill>
                  <a:schemeClr val="accent1"/>
                </a:solidFill>
              </a:rPr>
              <a:t>venereum</a:t>
            </a:r>
            <a:r>
              <a:rPr lang="en-GB" sz="4400" b="1" dirty="0" smtClean="0">
                <a:ln w="0"/>
                <a:solidFill>
                  <a:schemeClr val="accent1"/>
                </a:solidFill>
              </a:rPr>
              <a:t> (LGV)</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 Reasons: </a:t>
            </a:r>
            <a:br>
              <a:rPr lang="en-GB" sz="4400" b="1" dirty="0" smtClean="0">
                <a:ln w="0"/>
                <a:solidFill>
                  <a:schemeClr val="accent1"/>
                </a:solidFill>
              </a:rPr>
            </a:br>
            <a:r>
              <a:rPr lang="en-GB" sz="4400" b="1" dirty="0" smtClean="0">
                <a:ln w="0"/>
                <a:solidFill>
                  <a:schemeClr val="accent1"/>
                </a:solidFill>
                <a:latin typeface="Calibri"/>
              </a:rPr>
              <a:t>↑partners, HIV, “</a:t>
            </a:r>
            <a:r>
              <a:rPr lang="en-GB" sz="4400" b="1" dirty="0" err="1" smtClean="0">
                <a:ln w="0"/>
                <a:solidFill>
                  <a:schemeClr val="accent1"/>
                </a:solidFill>
                <a:latin typeface="Calibri"/>
              </a:rPr>
              <a:t>Chemsex</a:t>
            </a:r>
            <a:r>
              <a:rPr lang="en-GB" sz="4400" b="1" dirty="0" smtClean="0">
                <a:ln w="0"/>
                <a:solidFill>
                  <a:schemeClr val="accent1"/>
                </a:solidFill>
                <a:latin typeface="Calibri"/>
              </a:rPr>
              <a:t>”</a:t>
            </a:r>
            <a:endParaRPr lang="en-GB" sz="4400" b="1" dirty="0" smtClean="0">
              <a:ln w="0"/>
              <a:solidFill>
                <a:schemeClr val="accent1"/>
              </a:solidFill>
            </a:endParaRPr>
          </a:p>
        </p:txBody>
      </p:sp>
      <p:pic>
        <p:nvPicPr>
          <p:cNvPr id="1026" name="Picture 2" descr="Condom, Safe Sex, Aids, Latex, Health, Protection, Sa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73" y="2040481"/>
            <a:ext cx="3874579" cy="289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69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Health Related Behaviour</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1" y="1534773"/>
            <a:ext cx="9511697" cy="4764427"/>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Smoking</a:t>
            </a:r>
          </a:p>
          <a:p>
            <a:pPr>
              <a:lnSpc>
                <a:spcPct val="99000"/>
              </a:lnSpc>
              <a:spcBef>
                <a:spcPct val="0"/>
              </a:spcBef>
            </a:pPr>
            <a:r>
              <a:rPr lang="en-GB" sz="4400" b="1" dirty="0" smtClean="0">
                <a:ln w="0"/>
                <a:solidFill>
                  <a:schemeClr val="accent1"/>
                </a:solidFill>
              </a:rPr>
              <a:t> Alcohol</a:t>
            </a:r>
          </a:p>
          <a:p>
            <a:pPr>
              <a:lnSpc>
                <a:spcPct val="99000"/>
              </a:lnSpc>
              <a:spcBef>
                <a:spcPct val="0"/>
              </a:spcBef>
            </a:pPr>
            <a:r>
              <a:rPr lang="en-GB" sz="4400" b="1" dirty="0" smtClean="0">
                <a:ln w="0"/>
                <a:solidFill>
                  <a:schemeClr val="accent1"/>
                </a:solidFill>
              </a:rPr>
              <a:t> Recreational drug use</a:t>
            </a:r>
          </a:p>
          <a:p>
            <a:pPr>
              <a:lnSpc>
                <a:spcPct val="99000"/>
              </a:lnSpc>
              <a:spcBef>
                <a:spcPct val="0"/>
              </a:spcBef>
            </a:pPr>
            <a:r>
              <a:rPr lang="en-GB" sz="4400" b="1" dirty="0" smtClean="0">
                <a:ln w="0"/>
                <a:solidFill>
                  <a:schemeClr val="accent1"/>
                </a:solidFill>
              </a:rPr>
              <a:t> Eating disorders</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 Reasons: </a:t>
            </a:r>
            <a:br>
              <a:rPr lang="en-GB" sz="4400" b="1" dirty="0" smtClean="0">
                <a:ln w="0"/>
                <a:solidFill>
                  <a:schemeClr val="accent1"/>
                </a:solidFill>
              </a:rPr>
            </a:br>
            <a:r>
              <a:rPr lang="en-GB" sz="4400" b="1" smtClean="0">
                <a:ln w="0"/>
                <a:solidFill>
                  <a:schemeClr val="accent1"/>
                </a:solidFill>
              </a:rPr>
              <a:t>coping mechanism, </a:t>
            </a:r>
            <a:r>
              <a:rPr lang="en-GB" sz="4400" b="1" dirty="0" smtClean="0">
                <a:ln w="0"/>
                <a:solidFill>
                  <a:schemeClr val="accent1"/>
                </a:solidFill>
              </a:rPr>
              <a:t>body image</a:t>
            </a:r>
          </a:p>
        </p:txBody>
      </p:sp>
      <p:pic>
        <p:nvPicPr>
          <p:cNvPr id="1030" name="Picture 6" descr="Drinks by IggyOblom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232" y="1904301"/>
            <a:ext cx="4258603" cy="320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46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Mental Health</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2" y="1534773"/>
            <a:ext cx="7478127" cy="4876800"/>
          </a:xfrm>
        </p:spPr>
        <p:txBody>
          <a:bodyPr vert="horz" lIns="91440" tIns="45720" rIns="91440" bIns="45720" rtlCol="0" anchor="t">
            <a:noAutofit/>
          </a:bodyPr>
          <a:lstStyle/>
          <a:p>
            <a:pPr>
              <a:lnSpc>
                <a:spcPct val="99000"/>
              </a:lnSpc>
              <a:spcBef>
                <a:spcPct val="0"/>
              </a:spcBef>
            </a:pPr>
            <a:r>
              <a:rPr lang="en-GB" sz="4400" dirty="0" smtClean="0">
                <a:ln w="0"/>
                <a:solidFill>
                  <a:schemeClr val="accent1"/>
                </a:solidFill>
                <a:effectLst>
                  <a:outerShdw blurRad="38100" dist="25400" dir="5400000" algn="ctr" rotWithShape="0">
                    <a:srgbClr val="6E747A">
                      <a:alpha val="43000"/>
                    </a:srgbClr>
                  </a:outerShdw>
                </a:effectLst>
              </a:rPr>
              <a:t> </a:t>
            </a:r>
            <a:r>
              <a:rPr lang="en-GB" sz="4400" b="1" dirty="0" smtClean="0">
                <a:ln w="0"/>
                <a:solidFill>
                  <a:schemeClr val="accent1"/>
                </a:solidFill>
              </a:rPr>
              <a:t>Mental disorder</a:t>
            </a:r>
          </a:p>
          <a:p>
            <a:pPr>
              <a:lnSpc>
                <a:spcPct val="99000"/>
              </a:lnSpc>
              <a:spcBef>
                <a:spcPct val="0"/>
              </a:spcBef>
            </a:pPr>
            <a:r>
              <a:rPr lang="en-GB" sz="4400" b="1" dirty="0" smtClean="0">
                <a:ln w="0"/>
                <a:solidFill>
                  <a:schemeClr val="accent1"/>
                </a:solidFill>
              </a:rPr>
              <a:t> Self-harm</a:t>
            </a:r>
          </a:p>
          <a:p>
            <a:pPr>
              <a:lnSpc>
                <a:spcPct val="99000"/>
              </a:lnSpc>
              <a:spcBef>
                <a:spcPct val="0"/>
              </a:spcBef>
            </a:pPr>
            <a:r>
              <a:rPr lang="en-GB" sz="4400" b="1" dirty="0" smtClean="0">
                <a:ln w="0"/>
                <a:solidFill>
                  <a:schemeClr val="accent1"/>
                </a:solidFill>
              </a:rPr>
              <a:t> Suicidal behaviour</a:t>
            </a:r>
          </a:p>
          <a:p>
            <a:pPr>
              <a:lnSpc>
                <a:spcPct val="99000"/>
              </a:lnSpc>
              <a:spcBef>
                <a:spcPct val="0"/>
              </a:spcBef>
            </a:pPr>
            <a:r>
              <a:rPr lang="en-GB" sz="4400" b="1" dirty="0" smtClean="0">
                <a:ln w="0"/>
                <a:solidFill>
                  <a:schemeClr val="accent1"/>
                </a:solidFill>
              </a:rPr>
              <a:t> Substance misuse</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 Reasons: “minority stress”, other inequalities</a:t>
            </a:r>
          </a:p>
        </p:txBody>
      </p:sp>
      <p:pic>
        <p:nvPicPr>
          <p:cNvPr id="3074" name="Picture 2" descr="Brain, Business, Credit Intelligenc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087" y="1160552"/>
            <a:ext cx="3375250" cy="401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21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9627" y="2330165"/>
            <a:ext cx="9554060" cy="1826581"/>
          </a:xfrm>
        </p:spPr>
        <p:txBody>
          <a:bodyPr>
            <a:noAutofit/>
          </a:bodyPr>
          <a:lstStyle/>
          <a:p>
            <a:r>
              <a:rPr lang="en-GB" sz="8000" b="1" cap="none" dirty="0" smtClean="0">
                <a:ln w="9525">
                  <a:noFill/>
                  <a:prstDash val="solid"/>
                </a:ln>
                <a:solidFill>
                  <a:schemeClr val="tx1"/>
                </a:solidFill>
                <a:latin typeface="Calibri" panose="020F0502020204030204" pitchFamily="34" charset="0"/>
              </a:rPr>
              <a:t>Addressing</a:t>
            </a:r>
            <a:br>
              <a:rPr lang="en-GB" sz="8000" b="1" cap="none" dirty="0" smtClean="0">
                <a:ln w="9525">
                  <a:noFill/>
                  <a:prstDash val="solid"/>
                </a:ln>
                <a:solidFill>
                  <a:schemeClr val="tx1"/>
                </a:solidFill>
                <a:latin typeface="Calibri" panose="020F0502020204030204" pitchFamily="34" charset="0"/>
              </a:rPr>
            </a:br>
            <a:r>
              <a:rPr lang="en-GB" sz="8000" b="1" cap="none" dirty="0" smtClean="0">
                <a:ln w="9525">
                  <a:noFill/>
                  <a:prstDash val="solid"/>
                </a:ln>
                <a:solidFill>
                  <a:schemeClr val="tx1"/>
                </a:solidFill>
                <a:latin typeface="Calibri" panose="020F0502020204030204" pitchFamily="34" charset="0"/>
              </a:rPr>
              <a:t>Health Disparities</a:t>
            </a:r>
            <a:endParaRPr lang="en-GB" sz="8000" b="1"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3917498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94906"/>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Addressing Health Disparities</a:t>
            </a:r>
            <a:endParaRPr lang="en-GB" sz="6500" dirty="0">
              <a:ln w="6600">
                <a:noFill/>
                <a:prstDash val="solid"/>
              </a:ln>
              <a:solidFill>
                <a:schemeClr val="tx1"/>
              </a:solidFill>
              <a:effectLst/>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838200" y="1690688"/>
            <a:ext cx="8275749" cy="4840741"/>
          </a:xfrm>
          <a:prstGeom prst="rect">
            <a:avLst/>
          </a:prstGeom>
        </p:spPr>
      </p:pic>
      <p:sp>
        <p:nvSpPr>
          <p:cNvPr id="4" name="Rectangle 3"/>
          <p:cNvSpPr/>
          <p:nvPr/>
        </p:nvSpPr>
        <p:spPr>
          <a:xfrm>
            <a:off x="787238" y="6458157"/>
            <a:ext cx="10202814" cy="261610"/>
          </a:xfrm>
          <a:prstGeom prst="rect">
            <a:avLst/>
          </a:prstGeom>
        </p:spPr>
        <p:txBody>
          <a:bodyPr wrap="square">
            <a:spAutoFit/>
          </a:bodyPr>
          <a:lstStyle/>
          <a:p>
            <a:r>
              <a:rPr lang="en-GB" sz="1100" dirty="0"/>
              <a:t>Aitken S, Kealey A, Adamson R. </a:t>
            </a:r>
            <a:r>
              <a:rPr lang="en-GB" sz="1100" i="1" dirty="0"/>
              <a:t>LGBT Community Needs Assessment Report. Scotland</a:t>
            </a:r>
            <a:r>
              <a:rPr lang="en-GB" sz="1100" dirty="0"/>
              <a:t>: LGBT Centre for Health and Wellbeing; 2007</a:t>
            </a:r>
            <a:endParaRPr lang="en-US" sz="1100" dirty="0"/>
          </a:p>
        </p:txBody>
      </p:sp>
    </p:spTree>
    <p:extLst>
      <p:ext uri="{BB962C8B-B14F-4D97-AF65-F5344CB8AC3E}">
        <p14:creationId xmlns:p14="http://schemas.microsoft.com/office/powerpoint/2010/main" val="3265934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err="1" smtClean="0">
                <a:ln w="6600">
                  <a:noFill/>
                  <a:prstDash val="solid"/>
                </a:ln>
                <a:solidFill>
                  <a:schemeClr val="tx1"/>
                </a:solidFill>
                <a:effectLst/>
                <a:latin typeface="Calibri" panose="020F0502020204030204" pitchFamily="34" charset="0"/>
              </a:rPr>
              <a:t>MSM</a:t>
            </a:r>
            <a:r>
              <a:rPr lang="en-GB" sz="6500" dirty="0" smtClean="0">
                <a:ln w="6600">
                  <a:noFill/>
                  <a:prstDash val="solid"/>
                </a:ln>
                <a:solidFill>
                  <a:schemeClr val="tx1"/>
                </a:solidFill>
                <a:effectLst/>
                <a:latin typeface="Calibri" panose="020F0502020204030204" pitchFamily="34" charset="0"/>
              </a:rPr>
              <a:t> </a:t>
            </a:r>
            <a:r>
              <a:rPr lang="en-GB" sz="6500" dirty="0" err="1" smtClean="0">
                <a:ln w="6600">
                  <a:noFill/>
                  <a:prstDash val="solid"/>
                </a:ln>
                <a:solidFill>
                  <a:schemeClr val="tx1"/>
                </a:solidFill>
                <a:effectLst/>
                <a:latin typeface="Calibri" panose="020F0502020204030204" pitchFamily="34" charset="0"/>
              </a:rPr>
              <a:t>STI</a:t>
            </a:r>
            <a:r>
              <a:rPr lang="en-GB" sz="6500" dirty="0" smtClean="0">
                <a:ln w="6600">
                  <a:noFill/>
                  <a:prstDash val="solid"/>
                </a:ln>
                <a:solidFill>
                  <a:schemeClr val="tx1"/>
                </a:solidFill>
                <a:effectLst/>
                <a:latin typeface="Calibri" panose="020F0502020204030204" pitchFamily="34" charset="0"/>
              </a:rPr>
              <a:t> Disparities </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2" y="1445003"/>
            <a:ext cx="7595811" cy="4876800"/>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More frequent HIV testing for high-risk groups</a:t>
            </a:r>
          </a:p>
          <a:p>
            <a:pPr>
              <a:lnSpc>
                <a:spcPct val="99000"/>
              </a:lnSpc>
              <a:spcBef>
                <a:spcPct val="0"/>
              </a:spcBef>
            </a:pPr>
            <a:endParaRPr lang="en-GB" sz="2400" b="1" dirty="0" smtClean="0">
              <a:ln w="0"/>
              <a:solidFill>
                <a:schemeClr val="accent1"/>
              </a:solidFill>
            </a:endParaRPr>
          </a:p>
          <a:p>
            <a:pPr>
              <a:lnSpc>
                <a:spcPct val="99000"/>
              </a:lnSpc>
              <a:spcBef>
                <a:spcPct val="0"/>
              </a:spcBef>
            </a:pPr>
            <a:r>
              <a:rPr lang="en-GB" sz="4400" b="1" dirty="0" smtClean="0">
                <a:ln w="0"/>
                <a:solidFill>
                  <a:schemeClr val="accent1"/>
                </a:solidFill>
              </a:rPr>
              <a:t> Periodic testing for asymptomatic Chlamydia, gonorrhoea and syphilis </a:t>
            </a:r>
          </a:p>
          <a:p>
            <a:pPr>
              <a:lnSpc>
                <a:spcPct val="99000"/>
              </a:lnSpc>
              <a:spcBef>
                <a:spcPct val="0"/>
              </a:spcBef>
            </a:pPr>
            <a:endParaRPr lang="en-GB" sz="2400" b="1" dirty="0" smtClean="0">
              <a:ln w="0"/>
              <a:solidFill>
                <a:schemeClr val="accent1"/>
              </a:solidFill>
            </a:endParaRPr>
          </a:p>
          <a:p>
            <a:pPr>
              <a:lnSpc>
                <a:spcPct val="99000"/>
              </a:lnSpc>
              <a:spcBef>
                <a:spcPct val="0"/>
              </a:spcBef>
            </a:pPr>
            <a:r>
              <a:rPr lang="en-GB" sz="4400" b="1" dirty="0" smtClean="0">
                <a:ln w="0"/>
                <a:solidFill>
                  <a:schemeClr val="accent1"/>
                </a:solidFill>
              </a:rPr>
              <a:t> Hep B Vaccination</a:t>
            </a:r>
          </a:p>
        </p:txBody>
      </p:sp>
      <p:pic>
        <p:nvPicPr>
          <p:cNvPr id="2050" name="Picture 2" descr="Hospital, Health, Medical, Medicine, Clinic, Emergen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324" y="2224917"/>
            <a:ext cx="3749914" cy="281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41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Mental Health Disparities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1097463" y="2260549"/>
            <a:ext cx="6143598" cy="3967256"/>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Schools</a:t>
            </a:r>
          </a:p>
          <a:p>
            <a:pPr>
              <a:lnSpc>
                <a:spcPct val="99000"/>
              </a:lnSpc>
              <a:spcBef>
                <a:spcPct val="0"/>
              </a:spcBef>
            </a:pPr>
            <a:endParaRPr lang="en-GB" sz="4400" b="1" dirty="0">
              <a:ln w="0"/>
              <a:solidFill>
                <a:schemeClr val="accent1"/>
              </a:solidFill>
            </a:endParaRPr>
          </a:p>
          <a:p>
            <a:pPr>
              <a:lnSpc>
                <a:spcPct val="99000"/>
              </a:lnSpc>
              <a:spcBef>
                <a:spcPct val="0"/>
              </a:spcBef>
            </a:pPr>
            <a:r>
              <a:rPr lang="en-GB" sz="4400" b="1" dirty="0" smtClean="0">
                <a:ln w="0"/>
                <a:solidFill>
                  <a:schemeClr val="accent1"/>
                </a:solidFill>
              </a:rPr>
              <a:t>Social service organisations</a:t>
            </a:r>
          </a:p>
        </p:txBody>
      </p:sp>
      <p:pic>
        <p:nvPicPr>
          <p:cNvPr id="3074" name="Picture 2" descr="Community, Crowd, Group, Man, Men, Women, Woman,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930" y="2419444"/>
            <a:ext cx="4946111" cy="247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294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spcBef>
                <a:spcPts val="0"/>
              </a:spcBef>
            </a:pPr>
            <a:r>
              <a:rPr lang="en-GB" sz="6300" b="1" dirty="0">
                <a:ln w="6600">
                  <a:noFill/>
                  <a:prstDash val="solid"/>
                </a:ln>
                <a:solidFill>
                  <a:schemeClr val="tx1"/>
                </a:solidFill>
                <a:latin typeface="Calibri" panose="020F0502020204030204" pitchFamily="34" charset="0"/>
              </a:rPr>
              <a:t>LGBT Demographics</a:t>
            </a:r>
          </a:p>
        </p:txBody>
      </p:sp>
      <p:sp>
        <p:nvSpPr>
          <p:cNvPr id="3" name="Content Placeholder 2"/>
          <p:cNvSpPr>
            <a:spLocks noGrp="1"/>
          </p:cNvSpPr>
          <p:nvPr>
            <p:ph idx="1"/>
          </p:nvPr>
        </p:nvSpPr>
        <p:spPr>
          <a:xfrm>
            <a:off x="3078742" y="2779426"/>
            <a:ext cx="7680051" cy="4078574"/>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latin typeface="Calibri" panose="020F0502020204030204" pitchFamily="34" charset="0"/>
              </a:rPr>
              <a:t> 3.6 million LGBT people </a:t>
            </a:r>
          </a:p>
          <a:p>
            <a:pPr>
              <a:lnSpc>
                <a:spcPct val="99000"/>
              </a:lnSpc>
              <a:spcBef>
                <a:spcPct val="0"/>
              </a:spcBef>
            </a:pPr>
            <a:endParaRPr lang="en-GB" sz="4400" b="1" dirty="0">
              <a:ln w="0"/>
              <a:solidFill>
                <a:schemeClr val="accent1"/>
              </a:solidFill>
              <a:latin typeface="Calibri" panose="020F0502020204030204" pitchFamily="34" charset="0"/>
            </a:endParaRPr>
          </a:p>
          <a:p>
            <a:pPr>
              <a:lnSpc>
                <a:spcPct val="99000"/>
              </a:lnSpc>
              <a:spcBef>
                <a:spcPct val="0"/>
              </a:spcBef>
            </a:pPr>
            <a:r>
              <a:rPr lang="en-GB" sz="4400" b="1" dirty="0" smtClean="0">
                <a:ln w="0"/>
                <a:solidFill>
                  <a:schemeClr val="accent1"/>
                </a:solidFill>
                <a:latin typeface="Calibri" panose="020F0502020204030204" pitchFamily="34" charset="0"/>
              </a:rPr>
              <a:t> 600,000 trans people </a:t>
            </a:r>
            <a:endParaRPr lang="en-GB" sz="4400" b="1" dirty="0">
              <a:ln w="0"/>
              <a:solidFill>
                <a:schemeClr val="accent1"/>
              </a:solidFill>
              <a:latin typeface="Calibri" panose="020F0502020204030204" pitchFamily="34" charset="0"/>
            </a:endParaRPr>
          </a:p>
        </p:txBody>
      </p:sp>
      <p:pic>
        <p:nvPicPr>
          <p:cNvPr id="2050" name="Picture 2" descr="https://upload.wikimedia.org/wikipedia/commons/thumb/6/60/LGBT_flag_map_of_the_United_Kingdom.svg/2000px-LGBT_flag_map_of_the_United_Kingdom.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57" y="1729043"/>
            <a:ext cx="2703185" cy="499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9627" y="2330165"/>
            <a:ext cx="9554060" cy="1826581"/>
          </a:xfrm>
        </p:spPr>
        <p:txBody>
          <a:bodyPr>
            <a:noAutofit/>
          </a:bodyPr>
          <a:lstStyle/>
          <a:p>
            <a:r>
              <a:rPr lang="en-GB" sz="8000" b="1" cap="none" dirty="0" smtClean="0">
                <a:ln w="9525">
                  <a:noFill/>
                  <a:prstDash val="solid"/>
                </a:ln>
                <a:solidFill>
                  <a:schemeClr val="tx1"/>
                </a:solidFill>
                <a:latin typeface="Calibri" panose="020F0502020204030204" pitchFamily="34" charset="0"/>
              </a:rPr>
              <a:t>Barriers to </a:t>
            </a:r>
            <a:r>
              <a:rPr lang="en-GB" sz="8000" b="1" cap="none" dirty="0" err="1" smtClean="0">
                <a:ln w="9525">
                  <a:noFill/>
                  <a:prstDash val="solid"/>
                </a:ln>
                <a:solidFill>
                  <a:schemeClr val="tx1"/>
                </a:solidFill>
                <a:latin typeface="Calibri" panose="020F0502020204030204" pitchFamily="34" charset="0"/>
              </a:rPr>
              <a:t>LGBT</a:t>
            </a:r>
            <a:r>
              <a:rPr lang="en-GB" sz="8000" b="1" cap="none" dirty="0" smtClean="0">
                <a:ln w="9525">
                  <a:noFill/>
                  <a:prstDash val="solid"/>
                </a:ln>
                <a:solidFill>
                  <a:schemeClr val="tx1"/>
                </a:solidFill>
                <a:latin typeface="Calibri" panose="020F0502020204030204" pitchFamily="34" charset="0"/>
              </a:rPr>
              <a:t> Healthcare</a:t>
            </a:r>
            <a:endParaRPr lang="en-GB" sz="8000" b="1"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3273381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Barriers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3" y="1766278"/>
            <a:ext cx="7428700" cy="3967256"/>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The </a:t>
            </a:r>
            <a:r>
              <a:rPr lang="en-GB" sz="4400" b="1" dirty="0">
                <a:ln w="0"/>
                <a:solidFill>
                  <a:schemeClr val="accent1"/>
                </a:solidFill>
              </a:rPr>
              <a:t>“Beyond Barriers” </a:t>
            </a:r>
            <a:r>
              <a:rPr lang="en-GB" sz="4400" b="1" dirty="0" err="1">
                <a:ln w="0"/>
                <a:solidFill>
                  <a:schemeClr val="accent1"/>
                </a:solidFill>
              </a:rPr>
              <a:t>LGBT</a:t>
            </a:r>
            <a:r>
              <a:rPr lang="en-GB" sz="4400" b="1" dirty="0">
                <a:ln w="0"/>
                <a:solidFill>
                  <a:schemeClr val="accent1"/>
                </a:solidFill>
              </a:rPr>
              <a:t> Scotland survey:</a:t>
            </a:r>
          </a:p>
          <a:p>
            <a:pPr lvl="1">
              <a:lnSpc>
                <a:spcPct val="99000"/>
              </a:lnSpc>
              <a:spcBef>
                <a:spcPct val="0"/>
              </a:spcBef>
            </a:pPr>
            <a:r>
              <a:rPr lang="en-GB" sz="4200" b="1" dirty="0" smtClean="0">
                <a:ln w="0"/>
                <a:solidFill>
                  <a:schemeClr val="accent1"/>
                </a:solidFill>
              </a:rPr>
              <a:t>15</a:t>
            </a:r>
            <a:r>
              <a:rPr lang="en-GB" sz="4200" b="1" dirty="0">
                <a:ln w="0"/>
                <a:solidFill>
                  <a:schemeClr val="accent1"/>
                </a:solidFill>
              </a:rPr>
              <a:t>% of 924 responses reported difficulties in accessing </a:t>
            </a:r>
            <a:r>
              <a:rPr lang="en-GB" sz="4200" b="1" dirty="0" smtClean="0">
                <a:ln w="0"/>
                <a:solidFill>
                  <a:schemeClr val="accent1"/>
                </a:solidFill>
              </a:rPr>
              <a:t>healthcare</a:t>
            </a:r>
            <a:endParaRPr lang="en-GB" sz="4200" b="1" dirty="0">
              <a:ln w="0"/>
              <a:solidFill>
                <a:schemeClr val="accent1"/>
              </a:solidFill>
            </a:endParaRPr>
          </a:p>
        </p:txBody>
      </p:sp>
      <p:pic>
        <p:nvPicPr>
          <p:cNvPr id="4104" name="Picture 8" descr="Simple Stethoscope by j4p4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4849" y="1912646"/>
            <a:ext cx="3824633" cy="307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Barriers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3" y="1766278"/>
            <a:ext cx="7428700" cy="3967256"/>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Negative attitudes and behaviour of healthcare staff</a:t>
            </a:r>
          </a:p>
          <a:p>
            <a:pPr lvl="1">
              <a:lnSpc>
                <a:spcPct val="99000"/>
              </a:lnSpc>
              <a:spcBef>
                <a:spcPct val="0"/>
              </a:spcBef>
            </a:pPr>
            <a:r>
              <a:rPr lang="en-GB" sz="4200" b="1" dirty="0" smtClean="0">
                <a:ln w="0"/>
                <a:solidFill>
                  <a:schemeClr val="accent1"/>
                </a:solidFill>
              </a:rPr>
              <a:t>Judgemental</a:t>
            </a:r>
          </a:p>
          <a:p>
            <a:pPr lvl="1">
              <a:lnSpc>
                <a:spcPct val="99000"/>
              </a:lnSpc>
              <a:spcBef>
                <a:spcPct val="0"/>
              </a:spcBef>
            </a:pPr>
            <a:r>
              <a:rPr lang="en-GB" sz="4200" b="1" dirty="0">
                <a:ln w="0"/>
                <a:solidFill>
                  <a:schemeClr val="accent1"/>
                </a:solidFill>
              </a:rPr>
              <a:t>e</a:t>
            </a:r>
            <a:r>
              <a:rPr lang="en-GB" sz="4200" b="1" dirty="0" smtClean="0">
                <a:ln w="0"/>
                <a:solidFill>
                  <a:schemeClr val="accent1"/>
                </a:solidFill>
              </a:rPr>
              <a:t>.g. cervical screening</a:t>
            </a:r>
            <a:endParaRPr lang="en-GB" sz="4200" b="1" dirty="0">
              <a:ln w="0"/>
              <a:solidFill>
                <a:schemeClr val="accent1"/>
              </a:solidFill>
            </a:endParaRPr>
          </a:p>
        </p:txBody>
      </p:sp>
      <p:pic>
        <p:nvPicPr>
          <p:cNvPr id="5122" name="Picture 2" descr="Bad, Hand, Down, Red, Thumb, Thumb Down, Dislike, 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33" y="2018580"/>
            <a:ext cx="3209571" cy="302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98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Barriers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3" y="1766278"/>
            <a:ext cx="8516094" cy="5091722"/>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Communication barriers with healthcare providers</a:t>
            </a:r>
          </a:p>
          <a:p>
            <a:pPr lvl="1">
              <a:lnSpc>
                <a:spcPct val="99000"/>
              </a:lnSpc>
              <a:spcBef>
                <a:spcPct val="0"/>
              </a:spcBef>
            </a:pPr>
            <a:r>
              <a:rPr lang="en-GB" sz="4000" b="1" dirty="0" smtClean="0">
                <a:ln w="0"/>
                <a:solidFill>
                  <a:schemeClr val="accent1"/>
                </a:solidFill>
              </a:rPr>
              <a:t>Over 1/3 of patients do not disclose</a:t>
            </a:r>
          </a:p>
          <a:p>
            <a:pPr lvl="1">
              <a:lnSpc>
                <a:spcPct val="99000"/>
              </a:lnSpc>
              <a:spcBef>
                <a:spcPct val="0"/>
              </a:spcBef>
            </a:pPr>
            <a:r>
              <a:rPr lang="en-GB" sz="4000" b="1" dirty="0" smtClean="0">
                <a:ln w="0"/>
                <a:solidFill>
                  <a:schemeClr val="accent1"/>
                </a:solidFill>
              </a:rPr>
              <a:t>Fears of poor </a:t>
            </a:r>
            <a:r>
              <a:rPr lang="en-GB" sz="4000" b="1" dirty="0" err="1" smtClean="0">
                <a:ln w="0"/>
                <a:solidFill>
                  <a:schemeClr val="accent1"/>
                </a:solidFill>
              </a:rPr>
              <a:t>Tx</a:t>
            </a:r>
            <a:r>
              <a:rPr lang="en-GB" sz="4000" b="1" dirty="0" smtClean="0">
                <a:ln w="0"/>
                <a:solidFill>
                  <a:schemeClr val="accent1"/>
                </a:solidFill>
              </a:rPr>
              <a:t>, </a:t>
            </a:r>
            <a:br>
              <a:rPr lang="en-GB" sz="4000" b="1" dirty="0" smtClean="0">
                <a:ln w="0"/>
                <a:solidFill>
                  <a:schemeClr val="accent1"/>
                </a:solidFill>
              </a:rPr>
            </a:br>
            <a:r>
              <a:rPr lang="en-GB" sz="4000" b="1" dirty="0" smtClean="0">
                <a:ln w="0"/>
                <a:solidFill>
                  <a:schemeClr val="accent1"/>
                </a:solidFill>
              </a:rPr>
              <a:t>denied care, </a:t>
            </a:r>
            <a:br>
              <a:rPr lang="en-GB" sz="4000" b="1" dirty="0" smtClean="0">
                <a:ln w="0"/>
                <a:solidFill>
                  <a:schemeClr val="accent1"/>
                </a:solidFill>
              </a:rPr>
            </a:br>
            <a:r>
              <a:rPr lang="en-GB" sz="4000" b="1" dirty="0" smtClean="0">
                <a:ln w="0"/>
                <a:solidFill>
                  <a:schemeClr val="accent1"/>
                </a:solidFill>
              </a:rPr>
              <a:t>confidentiality issues	 </a:t>
            </a:r>
            <a:endParaRPr lang="en-GB" sz="4200" b="1" dirty="0" smtClean="0">
              <a:ln w="0"/>
              <a:solidFill>
                <a:schemeClr val="accent1"/>
              </a:solidFill>
            </a:endParaRPr>
          </a:p>
        </p:txBody>
      </p:sp>
      <p:pic>
        <p:nvPicPr>
          <p:cNvPr id="5122" name="Picture 2" descr="Doctor examining a patient by papapis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083" y="3381555"/>
            <a:ext cx="3267346" cy="261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02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Barriers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2" y="1766278"/>
            <a:ext cx="9192381" cy="3967256"/>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Lack of awareness and knowledge of NHS staff</a:t>
            </a:r>
          </a:p>
          <a:p>
            <a:pPr lvl="1">
              <a:lnSpc>
                <a:spcPct val="99000"/>
              </a:lnSpc>
              <a:spcBef>
                <a:spcPct val="0"/>
              </a:spcBef>
            </a:pPr>
            <a:r>
              <a:rPr lang="en-GB" sz="4400" b="1" dirty="0" smtClean="0">
                <a:ln w="0"/>
                <a:solidFill>
                  <a:schemeClr val="accent1"/>
                </a:solidFill>
              </a:rPr>
              <a:t> </a:t>
            </a:r>
            <a:r>
              <a:rPr lang="en-GB" sz="4000" b="1" dirty="0" smtClean="0">
                <a:ln w="0"/>
                <a:solidFill>
                  <a:schemeClr val="accent1"/>
                </a:solidFill>
              </a:rPr>
              <a:t>lack </a:t>
            </a:r>
            <a:r>
              <a:rPr lang="en-GB" sz="4000" b="1" dirty="0">
                <a:ln w="0"/>
                <a:solidFill>
                  <a:schemeClr val="accent1"/>
                </a:solidFill>
              </a:rPr>
              <a:t>of </a:t>
            </a:r>
            <a:r>
              <a:rPr lang="en-GB" sz="4000" b="1" dirty="0" smtClean="0">
                <a:ln w="0"/>
                <a:solidFill>
                  <a:schemeClr val="accent1"/>
                </a:solidFill>
              </a:rPr>
              <a:t>knowledge</a:t>
            </a:r>
          </a:p>
          <a:p>
            <a:pPr lvl="1">
              <a:lnSpc>
                <a:spcPct val="99000"/>
              </a:lnSpc>
              <a:spcBef>
                <a:spcPct val="0"/>
              </a:spcBef>
            </a:pPr>
            <a:r>
              <a:rPr lang="en-GB" sz="4000" b="1" dirty="0">
                <a:ln w="0"/>
                <a:solidFill>
                  <a:schemeClr val="accent1"/>
                </a:solidFill>
              </a:rPr>
              <a:t> </a:t>
            </a:r>
            <a:r>
              <a:rPr lang="en-GB" sz="4000" b="1" dirty="0" smtClean="0">
                <a:ln w="0"/>
                <a:solidFill>
                  <a:schemeClr val="accent1"/>
                </a:solidFill>
              </a:rPr>
              <a:t>concerns about </a:t>
            </a:r>
            <a:br>
              <a:rPr lang="en-GB" sz="4000" b="1" dirty="0" smtClean="0">
                <a:ln w="0"/>
                <a:solidFill>
                  <a:schemeClr val="accent1"/>
                </a:solidFill>
              </a:rPr>
            </a:br>
            <a:r>
              <a:rPr lang="en-GB" sz="4000" b="1" dirty="0" smtClean="0">
                <a:ln w="0"/>
                <a:solidFill>
                  <a:schemeClr val="accent1"/>
                </a:solidFill>
              </a:rPr>
              <a:t> appropriate language</a:t>
            </a:r>
          </a:p>
          <a:p>
            <a:pPr marL="457200" lvl="1" indent="0">
              <a:lnSpc>
                <a:spcPct val="99000"/>
              </a:lnSpc>
              <a:spcBef>
                <a:spcPct val="0"/>
              </a:spcBef>
              <a:buNone/>
            </a:pPr>
            <a:endParaRPr lang="en-GB" sz="4000" b="1" dirty="0" smtClean="0">
              <a:ln w="0"/>
              <a:solidFill>
                <a:schemeClr val="accent1"/>
              </a:solidFill>
            </a:endParaRPr>
          </a:p>
        </p:txBody>
      </p:sp>
      <p:pic>
        <p:nvPicPr>
          <p:cNvPr id="6146" name="Picture 2" descr="File:Lgbt healthcare symb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674" y="3749906"/>
            <a:ext cx="4727575" cy="291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86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445478"/>
            <a:ext cx="11514667" cy="1320800"/>
          </a:xfrm>
          <a:prstGeom prst="rect">
            <a:avLst/>
          </a:prstGeom>
        </p:spPr>
        <p:txBody>
          <a:bodyPr vert="horz" lIns="91440" tIns="45720" rIns="91440" bIns="45720" rtlCol="0" anchor="t">
            <a:normAutofit fontScale="97500"/>
          </a:bodyPr>
          <a:lstStyle>
            <a:lvl1pPr defTabSz="457200">
              <a:spcBef>
                <a:spcPct val="0"/>
              </a:spcBef>
              <a:buNone/>
              <a:defRPr sz="7200" b="1" cap="none" spc="0">
                <a:ln w="6600">
                  <a:solidFill>
                    <a:srgbClr val="00B050"/>
                  </a:solidFill>
                  <a:prstDash val="solid"/>
                </a:ln>
                <a:solidFill>
                  <a:srgbClr val="FFFFFF"/>
                </a:solidFill>
                <a:effectLst>
                  <a:outerShdw dist="38100" dir="2700000" algn="tl" rotWithShape="0">
                    <a:schemeClr val="accent2"/>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sz="6500" dirty="0" smtClean="0">
                <a:ln w="6600">
                  <a:noFill/>
                  <a:prstDash val="solid"/>
                </a:ln>
                <a:solidFill>
                  <a:schemeClr val="tx1"/>
                </a:solidFill>
                <a:effectLst/>
                <a:latin typeface="Calibri" panose="020F0502020204030204" pitchFamily="34" charset="0"/>
              </a:rPr>
              <a:t>Barriers</a:t>
            </a:r>
            <a:endParaRPr lang="en-GB" sz="6500" dirty="0">
              <a:ln w="6600">
                <a:noFill/>
                <a:prstDash val="solid"/>
              </a:ln>
              <a:solidFill>
                <a:schemeClr val="tx1"/>
              </a:solidFill>
              <a:effectLst/>
              <a:latin typeface="Calibri" panose="020F0502020204030204" pitchFamily="34" charset="0"/>
            </a:endParaRPr>
          </a:p>
        </p:txBody>
      </p:sp>
      <p:sp>
        <p:nvSpPr>
          <p:cNvPr id="3" name="Content Placeholder 2"/>
          <p:cNvSpPr>
            <a:spLocks noGrp="1"/>
          </p:cNvSpPr>
          <p:nvPr>
            <p:ph idx="1"/>
          </p:nvPr>
        </p:nvSpPr>
        <p:spPr>
          <a:xfrm>
            <a:off x="677333" y="1766277"/>
            <a:ext cx="9497182" cy="4707093"/>
          </a:xfrm>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rPr>
              <a:t> delay seeking healthcare</a:t>
            </a:r>
          </a:p>
          <a:p>
            <a:pPr>
              <a:lnSpc>
                <a:spcPct val="99000"/>
              </a:lnSpc>
              <a:spcBef>
                <a:spcPct val="0"/>
              </a:spcBef>
            </a:pPr>
            <a:r>
              <a:rPr lang="en-GB" sz="4400" b="1" dirty="0">
                <a:ln w="0"/>
                <a:solidFill>
                  <a:schemeClr val="accent1"/>
                </a:solidFill>
              </a:rPr>
              <a:t> </a:t>
            </a:r>
            <a:r>
              <a:rPr lang="en-GB" sz="4400" b="1" dirty="0" smtClean="0">
                <a:ln w="0"/>
                <a:solidFill>
                  <a:schemeClr val="accent1"/>
                </a:solidFill>
              </a:rPr>
              <a:t>participate less in health screenings</a:t>
            </a:r>
          </a:p>
          <a:p>
            <a:pPr>
              <a:lnSpc>
                <a:spcPct val="99000"/>
              </a:lnSpc>
              <a:spcBef>
                <a:spcPct val="0"/>
              </a:spcBef>
            </a:pPr>
            <a:r>
              <a:rPr lang="en-GB" sz="4400" b="1" dirty="0" smtClean="0">
                <a:ln w="0"/>
                <a:solidFill>
                  <a:schemeClr val="accent1"/>
                </a:solidFill>
              </a:rPr>
              <a:t> Less response to preventative health messages</a:t>
            </a:r>
          </a:p>
          <a:p>
            <a:pPr>
              <a:lnSpc>
                <a:spcPct val="99000"/>
              </a:lnSpc>
              <a:spcBef>
                <a:spcPct val="0"/>
              </a:spcBef>
            </a:pPr>
            <a:r>
              <a:rPr lang="en-GB" sz="4400" b="1" dirty="0" smtClean="0">
                <a:ln w="0"/>
                <a:solidFill>
                  <a:schemeClr val="accent1"/>
                </a:solidFill>
              </a:rPr>
              <a:t> Trans people: long waiting times, doubts on doctors</a:t>
            </a:r>
          </a:p>
          <a:p>
            <a:pPr marL="0" indent="0">
              <a:lnSpc>
                <a:spcPct val="99000"/>
              </a:lnSpc>
              <a:spcBef>
                <a:spcPct val="0"/>
              </a:spcBef>
              <a:buNone/>
            </a:pPr>
            <a:endParaRPr lang="en-GB" sz="4000" dirty="0" smtClean="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96232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9627" y="2330165"/>
            <a:ext cx="9554060" cy="1826581"/>
          </a:xfrm>
        </p:spPr>
        <p:txBody>
          <a:bodyPr>
            <a:noAutofit/>
          </a:bodyPr>
          <a:lstStyle/>
          <a:p>
            <a:r>
              <a:rPr lang="en-GB" sz="8000" b="1" cap="none" dirty="0" smtClean="0">
                <a:ln w="9525">
                  <a:noFill/>
                  <a:prstDash val="solid"/>
                </a:ln>
                <a:solidFill>
                  <a:schemeClr val="tx1"/>
                </a:solidFill>
                <a:latin typeface="Calibri" panose="020F0502020204030204" pitchFamily="34" charset="0"/>
              </a:rPr>
              <a:t>Improving </a:t>
            </a:r>
            <a:r>
              <a:rPr lang="en-GB" sz="8000" b="1" cap="none" dirty="0" err="1" smtClean="0">
                <a:ln w="9525">
                  <a:noFill/>
                  <a:prstDash val="solid"/>
                </a:ln>
                <a:solidFill>
                  <a:schemeClr val="tx1"/>
                </a:solidFill>
                <a:latin typeface="Calibri" panose="020F0502020204030204" pitchFamily="34" charset="0"/>
              </a:rPr>
              <a:t>LGBT</a:t>
            </a:r>
            <a:r>
              <a:rPr lang="en-GB" sz="8000" b="1" cap="none" dirty="0" smtClean="0">
                <a:ln w="9525">
                  <a:noFill/>
                  <a:prstDash val="solid"/>
                </a:ln>
                <a:solidFill>
                  <a:schemeClr val="tx1"/>
                </a:solidFill>
                <a:latin typeface="Calibri" panose="020F0502020204030204" pitchFamily="34" charset="0"/>
              </a:rPr>
              <a:t> Healthcare Access</a:t>
            </a:r>
            <a:endParaRPr lang="en-GB" sz="8000" b="1" cap="none" dirty="0">
              <a:ln w="9525">
                <a:noFill/>
                <a:prstDash val="solid"/>
              </a:ln>
              <a:solidFill>
                <a:schemeClr val="tx1"/>
              </a:solidFill>
              <a:latin typeface="Calibri" panose="020F0502020204030204" pitchFamily="34" charset="0"/>
            </a:endParaRPr>
          </a:p>
        </p:txBody>
      </p:sp>
    </p:spTree>
    <p:extLst>
      <p:ext uri="{BB962C8B-B14F-4D97-AF65-F5344CB8AC3E}">
        <p14:creationId xmlns:p14="http://schemas.microsoft.com/office/powerpoint/2010/main" val="4275694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29052" y="505888"/>
            <a:ext cx="9529348" cy="5771343"/>
          </a:xfrm>
        </p:spPr>
        <p:txBody>
          <a:bodyPr vert="horz" lIns="91440" tIns="45720" rIns="91440" bIns="45720" rtlCol="0" anchor="t">
            <a:noAutofit/>
          </a:bodyPr>
          <a:lstStyle/>
          <a:p>
            <a:pPr>
              <a:lnSpc>
                <a:spcPct val="99000"/>
              </a:lnSpc>
              <a:spcBef>
                <a:spcPct val="0"/>
              </a:spcBef>
            </a:pPr>
            <a:r>
              <a:rPr lang="en-GB" sz="5400" b="1" dirty="0" smtClean="0">
                <a:ln w="0"/>
                <a:solidFill>
                  <a:schemeClr val="accent1"/>
                </a:solidFill>
              </a:rPr>
              <a:t> Be approachable</a:t>
            </a:r>
          </a:p>
          <a:p>
            <a:pPr>
              <a:lnSpc>
                <a:spcPct val="99000"/>
              </a:lnSpc>
              <a:spcBef>
                <a:spcPct val="0"/>
              </a:spcBef>
            </a:pPr>
            <a:r>
              <a:rPr lang="en-GB" sz="5400" b="1" dirty="0" smtClean="0">
                <a:ln w="0"/>
                <a:solidFill>
                  <a:schemeClr val="accent1"/>
                </a:solidFill>
              </a:rPr>
              <a:t> Non-judgemental </a:t>
            </a:r>
          </a:p>
          <a:p>
            <a:pPr>
              <a:lnSpc>
                <a:spcPct val="99000"/>
              </a:lnSpc>
              <a:spcBef>
                <a:spcPct val="0"/>
              </a:spcBef>
            </a:pPr>
            <a:r>
              <a:rPr lang="en-GB" sz="5400" b="1" dirty="0" smtClean="0">
                <a:ln w="0"/>
                <a:solidFill>
                  <a:schemeClr val="accent1"/>
                </a:solidFill>
              </a:rPr>
              <a:t> Sensitive Reassurance</a:t>
            </a:r>
          </a:p>
          <a:p>
            <a:pPr>
              <a:lnSpc>
                <a:spcPct val="99000"/>
              </a:lnSpc>
              <a:spcBef>
                <a:spcPct val="0"/>
              </a:spcBef>
            </a:pPr>
            <a:r>
              <a:rPr lang="en-GB" sz="5400" b="1" dirty="0" smtClean="0">
                <a:ln w="0"/>
                <a:solidFill>
                  <a:schemeClr val="accent1"/>
                </a:solidFill>
              </a:rPr>
              <a:t> Use respectful language</a:t>
            </a:r>
          </a:p>
          <a:p>
            <a:pPr>
              <a:lnSpc>
                <a:spcPct val="99000"/>
              </a:lnSpc>
              <a:spcBef>
                <a:spcPct val="0"/>
              </a:spcBef>
            </a:pPr>
            <a:r>
              <a:rPr lang="en-GB" sz="5400" b="1" dirty="0">
                <a:ln w="0"/>
                <a:solidFill>
                  <a:schemeClr val="accent1"/>
                </a:solidFill>
              </a:rPr>
              <a:t> </a:t>
            </a:r>
            <a:r>
              <a:rPr lang="en-GB" sz="5400" b="1" dirty="0" smtClean="0">
                <a:ln w="0"/>
                <a:solidFill>
                  <a:schemeClr val="accent1"/>
                </a:solidFill>
              </a:rPr>
              <a:t>Clarify confidentiality</a:t>
            </a:r>
          </a:p>
          <a:p>
            <a:pPr>
              <a:lnSpc>
                <a:spcPct val="99000"/>
              </a:lnSpc>
              <a:spcBef>
                <a:spcPct val="0"/>
              </a:spcBef>
            </a:pPr>
            <a:r>
              <a:rPr lang="en-GB" sz="5400" b="1" dirty="0" smtClean="0">
                <a:ln w="0"/>
                <a:solidFill>
                  <a:schemeClr val="accent1"/>
                </a:solidFill>
              </a:rPr>
              <a:t> Improve knowledge</a:t>
            </a:r>
          </a:p>
          <a:p>
            <a:pPr marL="0" indent="0">
              <a:lnSpc>
                <a:spcPct val="99000"/>
              </a:lnSpc>
              <a:spcBef>
                <a:spcPct val="0"/>
              </a:spcBef>
              <a:buNone/>
            </a:pPr>
            <a:endParaRPr lang="en-GB" sz="4000" dirty="0" smtClean="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75807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29052" y="505888"/>
            <a:ext cx="9529348" cy="5771343"/>
          </a:xfrm>
        </p:spPr>
        <p:txBody>
          <a:bodyPr vert="horz" lIns="91440" tIns="45720" rIns="91440" bIns="45720" rtlCol="0" anchor="t">
            <a:noAutofit/>
          </a:bodyPr>
          <a:lstStyle/>
          <a:p>
            <a:pPr marL="0" indent="0">
              <a:lnSpc>
                <a:spcPct val="99000"/>
              </a:lnSpc>
              <a:spcBef>
                <a:spcPct val="0"/>
              </a:spcBef>
              <a:buNone/>
            </a:pPr>
            <a:r>
              <a:rPr lang="en-GB" sz="7200" b="1" i="1" dirty="0" smtClean="0">
                <a:ln w="0"/>
                <a:solidFill>
                  <a:schemeClr val="accent1"/>
                </a:solidFill>
              </a:rPr>
              <a:t>A trusting doctor-patient relationship which promotes transparency and disclosure</a:t>
            </a:r>
          </a:p>
        </p:txBody>
      </p:sp>
    </p:spTree>
    <p:extLst>
      <p:ext uri="{BB962C8B-B14F-4D97-AF65-F5344CB8AC3E}">
        <p14:creationId xmlns:p14="http://schemas.microsoft.com/office/powerpoint/2010/main" val="359778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86348" y="2231449"/>
            <a:ext cx="7683910" cy="1662125"/>
          </a:xfrm>
        </p:spPr>
        <p:txBody>
          <a:bodyPr vert="horz" lIns="91440" tIns="45720" rIns="91440" bIns="45720" rtlCol="0" anchor="t">
            <a:noAutofit/>
          </a:bodyPr>
          <a:lstStyle/>
          <a:p>
            <a:pPr marL="0" indent="0" algn="ctr">
              <a:lnSpc>
                <a:spcPct val="99000"/>
              </a:lnSpc>
              <a:spcBef>
                <a:spcPct val="0"/>
              </a:spcBef>
              <a:buNone/>
            </a:pPr>
            <a:r>
              <a:rPr lang="en-GB" sz="7200" b="1" i="1" dirty="0" smtClean="0">
                <a:ln w="0"/>
                <a:solidFill>
                  <a:schemeClr val="accent1"/>
                </a:solidFill>
              </a:rPr>
              <a:t>Thank you </a:t>
            </a:r>
          </a:p>
        </p:txBody>
      </p:sp>
    </p:spTree>
    <p:extLst>
      <p:ext uri="{BB962C8B-B14F-4D97-AF65-F5344CB8AC3E}">
        <p14:creationId xmlns:p14="http://schemas.microsoft.com/office/powerpoint/2010/main" val="2339357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7000" b="1" cap="none" dirty="0" smtClean="0">
                <a:ln w="9525">
                  <a:noFill/>
                  <a:prstDash val="solid"/>
                </a:ln>
                <a:solidFill>
                  <a:schemeClr val="tx1"/>
                </a:solidFill>
                <a:latin typeface="Calibri" panose="020F0502020204030204" pitchFamily="34" charset="0"/>
              </a:rPr>
              <a:t>LGBT </a:t>
            </a:r>
            <a:r>
              <a:rPr lang="en-GB" sz="7000" b="1" cap="none" dirty="0">
                <a:ln w="9525">
                  <a:noFill/>
                  <a:prstDash val="solid"/>
                </a:ln>
                <a:solidFill>
                  <a:schemeClr val="tx1"/>
                </a:solidFill>
                <a:latin typeface="Calibri" panose="020F0502020204030204" pitchFamily="34" charset="0"/>
              </a:rPr>
              <a:t>Definitions, </a:t>
            </a:r>
            <a:br>
              <a:rPr lang="en-GB" sz="7000" b="1" cap="none" dirty="0">
                <a:ln w="9525">
                  <a:noFill/>
                  <a:prstDash val="solid"/>
                </a:ln>
                <a:solidFill>
                  <a:schemeClr val="tx1"/>
                </a:solidFill>
                <a:latin typeface="Calibri" panose="020F0502020204030204" pitchFamily="34" charset="0"/>
              </a:rPr>
            </a:br>
            <a:r>
              <a:rPr lang="en-GB" sz="7000" b="1" cap="none" dirty="0">
                <a:ln w="9525">
                  <a:noFill/>
                  <a:prstDash val="solid"/>
                </a:ln>
                <a:solidFill>
                  <a:schemeClr val="tx1"/>
                </a:solidFill>
                <a:latin typeface="Calibri" panose="020F0502020204030204" pitchFamily="34" charset="0"/>
              </a:rPr>
              <a:t>Concepts, and Terminology</a:t>
            </a:r>
          </a:p>
        </p:txBody>
      </p:sp>
    </p:spTree>
    <p:extLst>
      <p:ext uri="{BB962C8B-B14F-4D97-AF65-F5344CB8AC3E}">
        <p14:creationId xmlns:p14="http://schemas.microsoft.com/office/powerpoint/2010/main" val="289303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30400"/>
            <a:ext cx="8596668" cy="3880773"/>
          </a:xfrm>
        </p:spPr>
        <p:txBody>
          <a:bodyPr vert="horz" lIns="91440" tIns="45720" rIns="91440" bIns="45720" rtlCol="0" anchor="t">
            <a:noAutofit/>
          </a:bodyPr>
          <a:lstStyle/>
          <a:p>
            <a:pPr>
              <a:lnSpc>
                <a:spcPct val="99000"/>
              </a:lnSpc>
              <a:spcBef>
                <a:spcPct val="0"/>
              </a:spcBef>
              <a:buNone/>
            </a:pPr>
            <a:r>
              <a:rPr lang="en-GB" sz="4400" b="1" dirty="0" smtClean="0">
                <a:ln w="0"/>
                <a:solidFill>
                  <a:schemeClr val="accent1"/>
                </a:solidFill>
                <a:latin typeface="Calibri" panose="020F0502020204030204" pitchFamily="34" charset="0"/>
                <a:ea typeface="+mj-ea"/>
                <a:cs typeface="+mj-cs"/>
              </a:rPr>
              <a:t>“An </a:t>
            </a:r>
            <a:r>
              <a:rPr lang="en-GB" sz="4400" b="1" dirty="0">
                <a:ln w="0"/>
                <a:solidFill>
                  <a:schemeClr val="accent1"/>
                </a:solidFill>
                <a:latin typeface="Calibri" panose="020F0502020204030204" pitchFamily="34" charset="0"/>
                <a:ea typeface="+mj-ea"/>
                <a:cs typeface="+mj-cs"/>
              </a:rPr>
              <a:t>individual’s emotional, romantic, or sexual attraction for another </a:t>
            </a:r>
            <a:r>
              <a:rPr lang="en-GB" sz="4400" b="1" dirty="0" smtClean="0">
                <a:ln w="0"/>
                <a:solidFill>
                  <a:schemeClr val="accent1"/>
                </a:solidFill>
                <a:latin typeface="Calibri" panose="020F0502020204030204" pitchFamily="34" charset="0"/>
                <a:ea typeface="+mj-ea"/>
                <a:cs typeface="+mj-cs"/>
              </a:rPr>
              <a:t>individual”</a:t>
            </a:r>
            <a:endParaRPr lang="en-GB" sz="4400" b="1" dirty="0">
              <a:ln w="0"/>
              <a:solidFill>
                <a:schemeClr val="accent1"/>
              </a:solidFill>
              <a:latin typeface="Calibri" panose="020F0502020204030204" pitchFamily="34" charset="0"/>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348" y="3802664"/>
            <a:ext cx="2574178" cy="2588400"/>
          </a:xfrm>
          <a:prstGeom prst="rect">
            <a:avLst/>
          </a:prstGeom>
        </p:spPr>
      </p:pic>
      <p:sp>
        <p:nvSpPr>
          <p:cNvPr id="8"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Sexual Orientation</a:t>
            </a:r>
          </a:p>
        </p:txBody>
      </p:sp>
      <p:sp>
        <p:nvSpPr>
          <p:cNvPr id="2" name="TextBox 1"/>
          <p:cNvSpPr txBox="1"/>
          <p:nvPr/>
        </p:nvSpPr>
        <p:spPr>
          <a:xfrm>
            <a:off x="7836669" y="6021732"/>
            <a:ext cx="566476" cy="369332"/>
          </a:xfrm>
          <a:prstGeom prst="rect">
            <a:avLst/>
          </a:prstGeom>
          <a:noFill/>
        </p:spPr>
        <p:txBody>
          <a:bodyPr wrap="square" rtlCol="0">
            <a:spAutoFit/>
          </a:bodyPr>
          <a:lstStyle/>
          <a:p>
            <a:r>
              <a:rPr lang="en-GB" b="1" dirty="0" smtClean="0"/>
              <a:t>1</a:t>
            </a:r>
            <a:endParaRPr lang="en-GB" b="1" dirty="0"/>
          </a:p>
        </p:txBody>
      </p:sp>
      <p:sp>
        <p:nvSpPr>
          <p:cNvPr id="4" name="TextBox 3"/>
          <p:cNvSpPr txBox="1"/>
          <p:nvPr/>
        </p:nvSpPr>
        <p:spPr>
          <a:xfrm>
            <a:off x="7836669" y="6493901"/>
            <a:ext cx="1524000" cy="215444"/>
          </a:xfrm>
          <a:prstGeom prst="rect">
            <a:avLst/>
          </a:prstGeom>
          <a:noFill/>
        </p:spPr>
        <p:txBody>
          <a:bodyPr wrap="square" rtlCol="0">
            <a:spAutoFit/>
          </a:bodyPr>
          <a:lstStyle/>
          <a:p>
            <a:r>
              <a:rPr lang="en-GB" sz="800" dirty="0" err="1" smtClean="0"/>
              <a:t>CalebTabor</a:t>
            </a:r>
            <a:r>
              <a:rPr lang="en-GB" sz="800" dirty="0" smtClean="0"/>
              <a:t> CC BY-SA 3.0</a:t>
            </a:r>
            <a:endParaRPr lang="en-GB" sz="800" dirty="0"/>
          </a:p>
        </p:txBody>
      </p:sp>
    </p:spTree>
    <p:extLst>
      <p:ext uri="{BB962C8B-B14F-4D97-AF65-F5344CB8AC3E}">
        <p14:creationId xmlns:p14="http://schemas.microsoft.com/office/powerpoint/2010/main" val="1898318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latin typeface="Calibri" panose="020F0502020204030204" pitchFamily="34" charset="0"/>
                <a:ea typeface="+mj-ea"/>
                <a:cs typeface="+mj-cs"/>
              </a:rPr>
              <a:t> Desire</a:t>
            </a:r>
          </a:p>
          <a:p>
            <a:pPr marL="0" indent="0">
              <a:lnSpc>
                <a:spcPct val="99000"/>
              </a:lnSpc>
              <a:spcBef>
                <a:spcPct val="0"/>
              </a:spcBef>
              <a:buNone/>
            </a:pPr>
            <a:endParaRPr lang="en-GB" sz="4400" dirty="0" smtClean="0">
              <a:ln w="0"/>
              <a:solidFill>
                <a:schemeClr val="accent1"/>
              </a:solidFill>
              <a:effectLst>
                <a:outerShdw blurRad="38100" dist="25400" dir="5400000" algn="ctr" rotWithShape="0">
                  <a:srgbClr val="6E747A">
                    <a:alpha val="43000"/>
                  </a:srgbClr>
                </a:outerShdw>
              </a:effectLst>
              <a:ea typeface="+mj-ea"/>
              <a:cs typeface="+mj-cs"/>
            </a:endParaRPr>
          </a:p>
          <a:p>
            <a:pPr>
              <a:lnSpc>
                <a:spcPct val="99000"/>
              </a:lnSpc>
              <a:spcBef>
                <a:spcPct val="0"/>
              </a:spcBef>
            </a:pPr>
            <a:r>
              <a:rPr lang="en-GB" sz="4400" b="1" dirty="0" smtClean="0">
                <a:ln w="0"/>
                <a:solidFill>
                  <a:schemeClr val="accent1"/>
                </a:solidFill>
                <a:latin typeface="Calibri" panose="020F0502020204030204" pitchFamily="34" charset="0"/>
                <a:ea typeface="+mj-ea"/>
                <a:cs typeface="+mj-cs"/>
              </a:rPr>
              <a:t> Behaviour</a:t>
            </a:r>
          </a:p>
          <a:p>
            <a:pPr marL="0" indent="0">
              <a:lnSpc>
                <a:spcPct val="99000"/>
              </a:lnSpc>
              <a:spcBef>
                <a:spcPct val="0"/>
              </a:spcBef>
              <a:buNone/>
            </a:pPr>
            <a:endParaRPr lang="en-GB" sz="4400" dirty="0" smtClean="0">
              <a:ln w="0"/>
              <a:solidFill>
                <a:schemeClr val="accent1"/>
              </a:solidFill>
              <a:effectLst>
                <a:outerShdw blurRad="38100" dist="25400" dir="5400000" algn="ctr" rotWithShape="0">
                  <a:srgbClr val="6E747A">
                    <a:alpha val="43000"/>
                  </a:srgbClr>
                </a:outerShdw>
              </a:effectLst>
              <a:ea typeface="+mj-ea"/>
              <a:cs typeface="+mj-cs"/>
            </a:endParaRPr>
          </a:p>
          <a:p>
            <a:pPr>
              <a:lnSpc>
                <a:spcPct val="99000"/>
              </a:lnSpc>
              <a:spcBef>
                <a:spcPct val="0"/>
              </a:spcBef>
            </a:pPr>
            <a:r>
              <a:rPr lang="en-GB" sz="4400" b="1" dirty="0" smtClean="0">
                <a:ln w="0"/>
                <a:solidFill>
                  <a:schemeClr val="accent1"/>
                </a:solidFill>
                <a:latin typeface="Calibri" panose="020F0502020204030204" pitchFamily="34" charset="0"/>
                <a:ea typeface="+mj-ea"/>
                <a:cs typeface="+mj-cs"/>
              </a:rPr>
              <a:t> Identity</a:t>
            </a:r>
            <a:endParaRPr lang="en-GB" sz="4400" b="1" dirty="0">
              <a:ln w="0"/>
              <a:solidFill>
                <a:schemeClr val="accent1"/>
              </a:solidFill>
              <a:latin typeface="Calibri" panose="020F0502020204030204" pitchFamily="34" charset="0"/>
              <a:ea typeface="+mj-ea"/>
              <a:cs typeface="+mj-cs"/>
            </a:endParaRPr>
          </a:p>
        </p:txBody>
      </p:sp>
      <p:graphicFrame>
        <p:nvGraphicFramePr>
          <p:cNvPr id="6" name="Diagram 5"/>
          <p:cNvGraphicFramePr/>
          <p:nvPr>
            <p:extLst>
              <p:ext uri="{D42A27DB-BD31-4B8C-83A1-F6EECF244321}">
                <p14:modId xmlns:p14="http://schemas.microsoft.com/office/powerpoint/2010/main" val="112249627"/>
              </p:ext>
            </p:extLst>
          </p:nvPr>
        </p:nvGraphicFramePr>
        <p:xfrm>
          <a:off x="1372603" y="1471466"/>
          <a:ext cx="8620159" cy="5259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852339" y="1689851"/>
            <a:ext cx="280846" cy="369332"/>
          </a:xfrm>
          <a:prstGeom prst="rect">
            <a:avLst/>
          </a:prstGeom>
          <a:noFill/>
        </p:spPr>
        <p:txBody>
          <a:bodyPr wrap="none" rtlCol="0">
            <a:spAutoFit/>
          </a:bodyPr>
          <a:lstStyle/>
          <a:p>
            <a:r>
              <a:rPr lang="en-GB" dirty="0" smtClean="0"/>
              <a:t>*</a:t>
            </a:r>
            <a:endParaRPr lang="en-GB" dirty="0"/>
          </a:p>
        </p:txBody>
      </p:sp>
      <p:sp>
        <p:nvSpPr>
          <p:cNvPr id="2" name="Title 1"/>
          <p:cNvSpPr>
            <a:spLocks noGrp="1"/>
          </p:cNvSpPr>
          <p:nvPr>
            <p:ph type="title"/>
          </p:nvPr>
        </p:nvSpPr>
        <p:spPr>
          <a:xfrm>
            <a:off x="677334" y="445478"/>
            <a:ext cx="8596668" cy="1320800"/>
          </a:xfrm>
        </p:spPr>
        <p:txBody>
          <a:bodyPr>
            <a:normAutofit/>
          </a:bodyPr>
          <a:lstStyle/>
          <a:p>
            <a:pPr lvl="0" defTabSz="914400">
              <a:spcBef>
                <a:spcPts val="0"/>
              </a:spcBef>
            </a:pPr>
            <a:r>
              <a:rPr lang="en-GB" sz="6300" b="1" dirty="0">
                <a:ln w="6600">
                  <a:noFill/>
                  <a:prstDash val="solid"/>
                </a:ln>
                <a:solidFill>
                  <a:schemeClr val="tx1"/>
                </a:solidFill>
                <a:latin typeface="Calibri" panose="020F0502020204030204" pitchFamily="34" charset="0"/>
              </a:rPr>
              <a:t>Sexual Orientation</a:t>
            </a:r>
          </a:p>
        </p:txBody>
      </p:sp>
    </p:spTree>
    <p:extLst>
      <p:ext uri="{BB962C8B-B14F-4D97-AF65-F5344CB8AC3E}">
        <p14:creationId xmlns:p14="http://schemas.microsoft.com/office/powerpoint/2010/main" val="1095036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pPr>
              <a:lnSpc>
                <a:spcPct val="99000"/>
              </a:lnSpc>
              <a:spcBef>
                <a:spcPct val="0"/>
              </a:spcBef>
            </a:pPr>
            <a:r>
              <a:rPr lang="en-GB" sz="4400" dirty="0" smtClean="0">
                <a:ln w="0"/>
                <a:solidFill>
                  <a:schemeClr val="accent1"/>
                </a:solidFill>
                <a:effectLst>
                  <a:outerShdw blurRad="38100" dist="25400" dir="5400000" algn="ctr" rotWithShape="0">
                    <a:srgbClr val="6E747A">
                      <a:alpha val="43000"/>
                    </a:srgbClr>
                  </a:outerShdw>
                </a:effectLst>
                <a:ea typeface="+mj-ea"/>
                <a:cs typeface="+mj-cs"/>
              </a:rPr>
              <a:t> Desire</a:t>
            </a:r>
          </a:p>
          <a:p>
            <a:pPr marL="0" indent="0">
              <a:lnSpc>
                <a:spcPct val="99000"/>
              </a:lnSpc>
              <a:spcBef>
                <a:spcPct val="0"/>
              </a:spcBef>
              <a:buNone/>
            </a:pPr>
            <a:endParaRPr lang="en-GB" sz="4400" dirty="0" smtClean="0">
              <a:ln w="0"/>
              <a:solidFill>
                <a:schemeClr val="accent1"/>
              </a:solidFill>
              <a:effectLst>
                <a:outerShdw blurRad="38100" dist="25400" dir="5400000" algn="ctr" rotWithShape="0">
                  <a:srgbClr val="6E747A">
                    <a:alpha val="43000"/>
                  </a:srgbClr>
                </a:outerShdw>
              </a:effectLst>
              <a:ea typeface="+mj-ea"/>
              <a:cs typeface="+mj-cs"/>
            </a:endParaRPr>
          </a:p>
          <a:p>
            <a:pPr>
              <a:lnSpc>
                <a:spcPct val="99000"/>
              </a:lnSpc>
              <a:spcBef>
                <a:spcPct val="0"/>
              </a:spcBef>
            </a:pPr>
            <a:r>
              <a:rPr lang="en-GB" sz="5400" dirty="0">
                <a:ln w="0"/>
                <a:solidFill>
                  <a:sysClr val="windowText" lastClr="000000"/>
                </a:solidFill>
                <a:effectLst>
                  <a:outerShdw blurRad="38100" dist="25400" dir="5400000" algn="ctr" rotWithShape="0">
                    <a:srgbClr val="6E747A">
                      <a:alpha val="43000"/>
                    </a:srgbClr>
                  </a:outerShdw>
                </a:effectLst>
                <a:ea typeface="+mj-ea"/>
                <a:cs typeface="+mj-cs"/>
              </a:rPr>
              <a:t> </a:t>
            </a:r>
            <a:r>
              <a:rPr lang="en-GB" sz="5400" u="sng" dirty="0" smtClean="0">
                <a:ln w="0"/>
                <a:solidFill>
                  <a:sysClr val="windowText" lastClr="000000"/>
                </a:solidFill>
                <a:effectLst>
                  <a:outerShdw blurRad="38100" dist="25400" dir="5400000" algn="ctr" rotWithShape="0">
                    <a:srgbClr val="6E747A">
                      <a:alpha val="43000"/>
                    </a:srgbClr>
                  </a:outerShdw>
                </a:effectLst>
                <a:ea typeface="+mj-ea"/>
                <a:cs typeface="+mj-cs"/>
              </a:rPr>
              <a:t>Behaviour</a:t>
            </a:r>
          </a:p>
          <a:p>
            <a:pPr marL="0" indent="0">
              <a:lnSpc>
                <a:spcPct val="99000"/>
              </a:lnSpc>
              <a:spcBef>
                <a:spcPct val="0"/>
              </a:spcBef>
              <a:buNone/>
            </a:pPr>
            <a:endParaRPr lang="en-GB" sz="4400" dirty="0" smtClean="0">
              <a:ln w="0"/>
              <a:solidFill>
                <a:schemeClr val="accent1"/>
              </a:solidFill>
              <a:effectLst>
                <a:outerShdw blurRad="38100" dist="25400" dir="5400000" algn="ctr" rotWithShape="0">
                  <a:srgbClr val="6E747A">
                    <a:alpha val="43000"/>
                  </a:srgbClr>
                </a:outerShdw>
              </a:effectLst>
              <a:ea typeface="+mj-ea"/>
              <a:cs typeface="+mj-cs"/>
            </a:endParaRPr>
          </a:p>
          <a:p>
            <a:pPr>
              <a:lnSpc>
                <a:spcPct val="99000"/>
              </a:lnSpc>
              <a:spcBef>
                <a:spcPct val="0"/>
              </a:spcBef>
            </a:pPr>
            <a:r>
              <a:rPr lang="en-GB" sz="4400" dirty="0" smtClean="0">
                <a:ln w="0"/>
                <a:solidFill>
                  <a:schemeClr val="accent1"/>
                </a:solidFill>
                <a:effectLst>
                  <a:outerShdw blurRad="38100" dist="25400" dir="5400000" algn="ctr" rotWithShape="0">
                    <a:srgbClr val="6E747A">
                      <a:alpha val="43000"/>
                    </a:srgbClr>
                  </a:outerShdw>
                </a:effectLst>
                <a:ea typeface="+mj-ea"/>
                <a:cs typeface="+mj-cs"/>
              </a:rPr>
              <a:t> Identity</a:t>
            </a:r>
            <a:endParaRPr lang="en-GB" sz="4400" dirty="0">
              <a:ln w="0"/>
              <a:solidFill>
                <a:schemeClr val="accent1"/>
              </a:solidFill>
              <a:effectLst>
                <a:outerShdw blurRad="38100" dist="25400" dir="5400000" algn="ctr" rotWithShape="0">
                  <a:srgbClr val="6E747A">
                    <a:alpha val="43000"/>
                  </a:srgbClr>
                </a:outerShdw>
              </a:effectLst>
              <a:ea typeface="+mj-ea"/>
              <a:cs typeface="+mj-cs"/>
            </a:endParaRPr>
          </a:p>
        </p:txBody>
      </p:sp>
      <p:graphicFrame>
        <p:nvGraphicFramePr>
          <p:cNvPr id="6" name="Diagram 5"/>
          <p:cNvGraphicFramePr/>
          <p:nvPr>
            <p:extLst>
              <p:ext uri="{D42A27DB-BD31-4B8C-83A1-F6EECF244321}">
                <p14:modId xmlns:p14="http://schemas.microsoft.com/office/powerpoint/2010/main" val="1352480580"/>
              </p:ext>
            </p:extLst>
          </p:nvPr>
        </p:nvGraphicFramePr>
        <p:xfrm>
          <a:off x="2395416" y="1439333"/>
          <a:ext cx="90345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5419337" y="1996386"/>
            <a:ext cx="3248527" cy="1951525"/>
          </a:xfrm>
          <a:prstGeom prst="wedgeEllipseCallout">
            <a:avLst>
              <a:gd name="adj1" fmla="val 57685"/>
              <a:gd name="adj2" fmla="val 55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MSM</a:t>
            </a:r>
            <a:endParaRPr lang="en-GB" sz="6000" dirty="0"/>
          </a:p>
        </p:txBody>
      </p:sp>
      <p:sp>
        <p:nvSpPr>
          <p:cNvPr id="9" name="Oval Callout 8"/>
          <p:cNvSpPr/>
          <p:nvPr/>
        </p:nvSpPr>
        <p:spPr>
          <a:xfrm>
            <a:off x="5419337" y="4484148"/>
            <a:ext cx="3248527" cy="1951525"/>
          </a:xfrm>
          <a:prstGeom prst="wedgeEllipseCallout">
            <a:avLst>
              <a:gd name="adj1" fmla="val 56204"/>
              <a:gd name="adj2" fmla="val -47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WSW</a:t>
            </a:r>
            <a:endParaRPr lang="en-GB" sz="6000" dirty="0"/>
          </a:p>
        </p:txBody>
      </p:sp>
      <p:pic>
        <p:nvPicPr>
          <p:cNvPr id="1026" name="Picture 2" descr="Doctor, Icon, Vista, White Coa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0933" y="3252299"/>
            <a:ext cx="2459067" cy="284650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Sexual Orientation</a:t>
            </a:r>
          </a:p>
        </p:txBody>
      </p:sp>
      <p:pic>
        <p:nvPicPr>
          <p:cNvPr id="2" name="Picture 1"/>
          <p:cNvPicPr>
            <a:picLocks noChangeAspect="1"/>
          </p:cNvPicPr>
          <p:nvPr/>
        </p:nvPicPr>
        <p:blipFill rotWithShape="1">
          <a:blip r:embed="rId9"/>
          <a:srcRect l="23074"/>
          <a:stretch/>
        </p:blipFill>
        <p:spPr>
          <a:xfrm>
            <a:off x="566250" y="201870"/>
            <a:ext cx="8323170" cy="6611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0186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pixabay.com/static/uploads/photo/2012/04/11/18/17/stethoscope-29243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547" y="2160589"/>
            <a:ext cx="2274445" cy="3268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pic>
      <p:sp>
        <p:nvSpPr>
          <p:cNvPr id="3" name="Content Placeholder 2"/>
          <p:cNvSpPr>
            <a:spLocks noGrp="1"/>
          </p:cNvSpPr>
          <p:nvPr>
            <p:ph idx="1"/>
          </p:nvPr>
        </p:nvSpPr>
        <p:spPr/>
        <p:txBody>
          <a:bodyPr vert="horz" lIns="91440" tIns="45720" rIns="91440" bIns="45720" rtlCol="0" anchor="t">
            <a:noAutofit/>
          </a:bodyPr>
          <a:lstStyle/>
          <a:p>
            <a:pPr>
              <a:lnSpc>
                <a:spcPct val="99000"/>
              </a:lnSpc>
              <a:spcBef>
                <a:spcPct val="0"/>
              </a:spcBef>
            </a:pPr>
            <a:r>
              <a:rPr lang="en-GB" sz="4400" b="1" dirty="0" smtClean="0">
                <a:ln w="0"/>
                <a:solidFill>
                  <a:schemeClr val="accent1"/>
                </a:solidFill>
                <a:ea typeface="+mj-ea"/>
                <a:cs typeface="+mj-cs"/>
              </a:rPr>
              <a:t> </a:t>
            </a:r>
            <a:r>
              <a:rPr lang="en-GB" sz="4400" b="1" u="sng" dirty="0" smtClean="0">
                <a:ln w="0"/>
                <a:solidFill>
                  <a:sysClr val="windowText" lastClr="000000"/>
                </a:solidFill>
                <a:latin typeface="Calibri" panose="020F0502020204030204" pitchFamily="34" charset="0"/>
                <a:ea typeface="+mj-ea"/>
                <a:cs typeface="+mj-cs"/>
              </a:rPr>
              <a:t>Desire</a:t>
            </a:r>
            <a:endParaRPr lang="en-GB" sz="4400" b="1" u="sng" dirty="0">
              <a:ln w="0"/>
              <a:solidFill>
                <a:sysClr val="windowText" lastClr="000000"/>
              </a:solidFill>
              <a:latin typeface="Calibri" panose="020F0502020204030204" pitchFamily="34" charset="0"/>
              <a:ea typeface="+mj-ea"/>
              <a:cs typeface="+mj-cs"/>
            </a:endParaRPr>
          </a:p>
          <a:p>
            <a:pPr marL="0" indent="0">
              <a:lnSpc>
                <a:spcPct val="99000"/>
              </a:lnSpc>
              <a:spcBef>
                <a:spcPct val="0"/>
              </a:spcBef>
              <a:buNone/>
            </a:pPr>
            <a:endParaRPr lang="en-GB" sz="4400" b="1" dirty="0" smtClean="0">
              <a:ln w="0"/>
              <a:solidFill>
                <a:schemeClr val="accent1"/>
              </a:solidFill>
              <a:ea typeface="+mj-ea"/>
              <a:cs typeface="+mj-cs"/>
            </a:endParaRPr>
          </a:p>
          <a:p>
            <a:pPr>
              <a:lnSpc>
                <a:spcPct val="99000"/>
              </a:lnSpc>
              <a:spcBef>
                <a:spcPct val="0"/>
              </a:spcBef>
            </a:pPr>
            <a:r>
              <a:rPr lang="en-GB" sz="4400" b="1" dirty="0" smtClean="0">
                <a:ln w="0"/>
                <a:solidFill>
                  <a:sysClr val="windowText" lastClr="000000"/>
                </a:solidFill>
                <a:ea typeface="+mj-ea"/>
                <a:cs typeface="+mj-cs"/>
              </a:rPr>
              <a:t> </a:t>
            </a:r>
            <a:r>
              <a:rPr lang="en-GB" sz="4400" b="1" dirty="0">
                <a:ln w="0"/>
                <a:solidFill>
                  <a:schemeClr val="accent1"/>
                </a:solidFill>
                <a:latin typeface="Calibri" panose="020F0502020204030204" pitchFamily="34" charset="0"/>
                <a:ea typeface="+mj-ea"/>
                <a:cs typeface="+mj-cs"/>
              </a:rPr>
              <a:t>Behaviour</a:t>
            </a:r>
          </a:p>
          <a:p>
            <a:pPr marL="0" indent="0">
              <a:lnSpc>
                <a:spcPct val="99000"/>
              </a:lnSpc>
              <a:spcBef>
                <a:spcPct val="0"/>
              </a:spcBef>
              <a:buNone/>
            </a:pPr>
            <a:endParaRPr lang="en-GB" sz="4400" b="1" dirty="0" smtClean="0">
              <a:ln w="0"/>
              <a:solidFill>
                <a:schemeClr val="accent1"/>
              </a:solidFill>
              <a:ea typeface="+mj-ea"/>
              <a:cs typeface="+mj-cs"/>
            </a:endParaRPr>
          </a:p>
          <a:p>
            <a:pPr>
              <a:lnSpc>
                <a:spcPct val="99000"/>
              </a:lnSpc>
              <a:spcBef>
                <a:spcPct val="0"/>
              </a:spcBef>
            </a:pPr>
            <a:r>
              <a:rPr lang="en-GB" sz="4400" b="1" dirty="0" smtClean="0">
                <a:ln w="0"/>
                <a:solidFill>
                  <a:schemeClr val="accent1"/>
                </a:solidFill>
                <a:ea typeface="+mj-ea"/>
                <a:cs typeface="+mj-cs"/>
              </a:rPr>
              <a:t> </a:t>
            </a:r>
            <a:r>
              <a:rPr lang="en-GB" sz="4400" b="1" dirty="0" smtClean="0">
                <a:ln w="0"/>
                <a:solidFill>
                  <a:schemeClr val="accent1"/>
                </a:solidFill>
                <a:latin typeface="Calibri" panose="020F0502020204030204" pitchFamily="34" charset="0"/>
                <a:ea typeface="+mj-ea"/>
                <a:cs typeface="+mj-cs"/>
              </a:rPr>
              <a:t>Identity</a:t>
            </a:r>
            <a:endParaRPr lang="en-GB" sz="4400" b="1" dirty="0">
              <a:ln w="0"/>
              <a:solidFill>
                <a:schemeClr val="accent1"/>
              </a:solidFill>
              <a:latin typeface="Calibri" panose="020F0502020204030204" pitchFamily="34" charset="0"/>
              <a:ea typeface="+mj-ea"/>
              <a:cs typeface="+mj-cs"/>
            </a:endParaRPr>
          </a:p>
        </p:txBody>
      </p:sp>
      <p:sp>
        <p:nvSpPr>
          <p:cNvPr id="5" name="Rectangle 4"/>
          <p:cNvSpPr/>
          <p:nvPr/>
        </p:nvSpPr>
        <p:spPr>
          <a:xfrm>
            <a:off x="7178978" y="2088067"/>
            <a:ext cx="4809843" cy="132343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8000" dirty="0" smtClean="0">
                <a:ln w="12700">
                  <a:solidFill>
                    <a:schemeClr val="accent1"/>
                  </a:solidFill>
                  <a:prstDash val="solid"/>
                </a:ln>
                <a:solidFill>
                  <a:sysClr val="windowText" lastClr="000000"/>
                </a:solidFill>
                <a:effectLst>
                  <a:outerShdw dist="38100" dir="2640000" algn="bl" rotWithShape="0">
                    <a:schemeClr val="accent1"/>
                  </a:outerShdw>
                </a:effectLst>
                <a:latin typeface="AR BERKLEY" panose="02000000000000000000" pitchFamily="2" charset="0"/>
              </a:rPr>
              <a:t>Sexuality</a:t>
            </a:r>
            <a:endParaRPr lang="en-US" sz="8000" cap="none" spc="0" dirty="0">
              <a:ln w="12700">
                <a:solidFill>
                  <a:schemeClr val="accent1"/>
                </a:solidFill>
                <a:prstDash val="solid"/>
              </a:ln>
              <a:solidFill>
                <a:sysClr val="windowText" lastClr="000000"/>
              </a:solidFill>
              <a:effectLst>
                <a:outerShdw dist="38100" dir="2640000" algn="bl" rotWithShape="0">
                  <a:schemeClr val="accent1"/>
                </a:outerShdw>
              </a:effectLst>
              <a:latin typeface="AR BERKLEY" panose="02000000000000000000" pitchFamily="2" charset="0"/>
            </a:endParaRPr>
          </a:p>
        </p:txBody>
      </p:sp>
      <p:sp>
        <p:nvSpPr>
          <p:cNvPr id="7" name="&quot;No&quot; Symbol 6"/>
          <p:cNvSpPr/>
          <p:nvPr/>
        </p:nvSpPr>
        <p:spPr>
          <a:xfrm>
            <a:off x="8157290" y="1766278"/>
            <a:ext cx="2935920" cy="279935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Left-Up Arrow 9"/>
          <p:cNvSpPr/>
          <p:nvPr/>
        </p:nvSpPr>
        <p:spPr>
          <a:xfrm rot="16200000">
            <a:off x="8063053" y="-166549"/>
            <a:ext cx="919545" cy="2687696"/>
          </a:xfrm>
          <a:prstGeom prst="leftUpArrow">
            <a:avLst>
              <a:gd name="adj1" fmla="val 28208"/>
              <a:gd name="adj2" fmla="val 25000"/>
              <a:gd name="adj3" fmla="val 31888"/>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Sexual Orientation</a:t>
            </a:r>
          </a:p>
        </p:txBody>
      </p:sp>
    </p:spTree>
    <p:extLst>
      <p:ext uri="{BB962C8B-B14F-4D97-AF65-F5344CB8AC3E}">
        <p14:creationId xmlns:p14="http://schemas.microsoft.com/office/powerpoint/2010/main" val="2679959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74517"/>
            <a:ext cx="10178322" cy="2192240"/>
          </a:xfrm>
        </p:spPr>
        <p:txBody>
          <a:bodyPr vert="horz" lIns="91440" tIns="45720" rIns="91440" bIns="45720" rtlCol="0" anchor="t">
            <a:noAutofit/>
          </a:bodyPr>
          <a:lstStyle/>
          <a:p>
            <a:pPr>
              <a:lnSpc>
                <a:spcPct val="99000"/>
              </a:lnSpc>
              <a:spcBef>
                <a:spcPct val="0"/>
              </a:spcBef>
              <a:buNone/>
            </a:pPr>
            <a:r>
              <a:rPr lang="en-GB" sz="4400" b="1" dirty="0" smtClean="0">
                <a:ln w="0"/>
                <a:solidFill>
                  <a:schemeClr val="accent1"/>
                </a:solidFill>
                <a:latin typeface="Calibri" panose="020F0502020204030204" pitchFamily="34" charset="0"/>
                <a:ea typeface="+mj-ea"/>
                <a:cs typeface="+mj-cs"/>
              </a:rPr>
              <a:t>“</a:t>
            </a:r>
            <a:r>
              <a:rPr lang="en-GB" sz="4400" b="1" dirty="0">
                <a:ln w="0"/>
                <a:solidFill>
                  <a:schemeClr val="accent1"/>
                </a:solidFill>
                <a:latin typeface="Calibri" panose="020F0502020204030204" pitchFamily="34" charset="0"/>
                <a:ea typeface="+mj-ea"/>
                <a:cs typeface="+mj-cs"/>
              </a:rPr>
              <a:t>A person’s highly personal, </a:t>
            </a:r>
            <a:endParaRPr lang="en-GB" sz="4400" b="1" dirty="0" smtClean="0">
              <a:ln w="0"/>
              <a:solidFill>
                <a:schemeClr val="accent1"/>
              </a:solidFill>
              <a:latin typeface="Calibri" panose="020F0502020204030204" pitchFamily="34" charset="0"/>
              <a:ea typeface="+mj-ea"/>
              <a:cs typeface="+mj-cs"/>
            </a:endParaRPr>
          </a:p>
          <a:p>
            <a:pPr>
              <a:lnSpc>
                <a:spcPct val="99000"/>
              </a:lnSpc>
              <a:spcBef>
                <a:spcPct val="0"/>
              </a:spcBef>
              <a:buNone/>
            </a:pPr>
            <a:r>
              <a:rPr lang="en-GB" sz="4400" b="1" dirty="0" smtClean="0">
                <a:ln w="0"/>
                <a:solidFill>
                  <a:schemeClr val="accent1"/>
                </a:solidFill>
                <a:latin typeface="Calibri" panose="020F0502020204030204" pitchFamily="34" charset="0"/>
                <a:ea typeface="+mj-ea"/>
                <a:cs typeface="+mj-cs"/>
              </a:rPr>
              <a:t>deeply </a:t>
            </a:r>
            <a:r>
              <a:rPr lang="en-GB" sz="4400" b="1" dirty="0">
                <a:ln w="0"/>
                <a:solidFill>
                  <a:schemeClr val="accent1"/>
                </a:solidFill>
                <a:latin typeface="Calibri" panose="020F0502020204030204" pitchFamily="34" charset="0"/>
                <a:ea typeface="+mj-ea"/>
                <a:cs typeface="+mj-cs"/>
              </a:rPr>
              <a:t>felt experience of </a:t>
            </a:r>
            <a:endParaRPr lang="en-GB" sz="4400" b="1" dirty="0" smtClean="0">
              <a:ln w="0"/>
              <a:solidFill>
                <a:schemeClr val="accent1"/>
              </a:solidFill>
              <a:latin typeface="Calibri" panose="020F0502020204030204" pitchFamily="34" charset="0"/>
              <a:ea typeface="+mj-ea"/>
              <a:cs typeface="+mj-cs"/>
            </a:endParaRPr>
          </a:p>
          <a:p>
            <a:pPr>
              <a:lnSpc>
                <a:spcPct val="99000"/>
              </a:lnSpc>
              <a:spcBef>
                <a:spcPct val="0"/>
              </a:spcBef>
              <a:buNone/>
            </a:pPr>
            <a:r>
              <a:rPr lang="en-GB" sz="4400" b="1" dirty="0" smtClean="0">
                <a:ln w="0"/>
                <a:solidFill>
                  <a:schemeClr val="accent1"/>
                </a:solidFill>
                <a:latin typeface="Calibri" panose="020F0502020204030204" pitchFamily="34" charset="0"/>
                <a:ea typeface="+mj-ea"/>
                <a:cs typeface="+mj-cs"/>
              </a:rPr>
              <a:t>gender.”</a:t>
            </a:r>
          </a:p>
        </p:txBody>
      </p:sp>
      <p:sp>
        <p:nvSpPr>
          <p:cNvPr id="8" name="Vertical Scroll 7"/>
          <p:cNvSpPr/>
          <p:nvPr/>
        </p:nvSpPr>
        <p:spPr>
          <a:xfrm>
            <a:off x="7543997" y="2625969"/>
            <a:ext cx="3886003" cy="4039525"/>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nSpc>
                <a:spcPct val="99000"/>
              </a:lnSpc>
              <a:spcBef>
                <a:spcPct val="0"/>
              </a:spcBef>
              <a:buFont typeface="Arial" panose="020B0604020202020204" pitchFamily="34" charset="0"/>
              <a:buChar char="•"/>
            </a:pPr>
            <a:endPar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r>
              <a:rPr lang="en-GB" sz="32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rPr>
              <a:t>Body </a:t>
            </a:r>
            <a:r>
              <a:rPr lang="en-GB" sz="32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rPr>
              <a:t>image</a:t>
            </a:r>
          </a:p>
          <a:p>
            <a:pPr marL="457200" indent="-457200">
              <a:lnSpc>
                <a:spcPct val="99000"/>
              </a:lnSpc>
              <a:spcBef>
                <a:spcPct val="0"/>
              </a:spcBef>
              <a:buFont typeface="Arial" panose="020B0604020202020204" pitchFamily="34" charset="0"/>
              <a:buChar char="•"/>
            </a:pPr>
            <a:endParaRPr lang="en-GB" sz="32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r>
              <a:rPr lang="en-GB" sz="32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rPr>
              <a:t>Dress</a:t>
            </a:r>
            <a:endParaRPr lang="en-GB" sz="32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endParaRPr lang="en-GB" sz="32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r>
              <a:rPr lang="en-GB" sz="32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rPr>
              <a:t>Speech </a:t>
            </a:r>
            <a:endParaRPr lang="en-GB" sz="32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endPar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57200" indent="-457200">
              <a:lnSpc>
                <a:spcPct val="99000"/>
              </a:lnSpc>
              <a:spcBef>
                <a:spcPct val="0"/>
              </a:spcBef>
              <a:buFont typeface="Arial" panose="020B0604020202020204" pitchFamily="34" charset="0"/>
              <a:buChar char="•"/>
            </a:pP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marL="457200" indent="-457200">
              <a:lnSpc>
                <a:spcPct val="99000"/>
              </a:lnSpc>
              <a:spcBef>
                <a:spcPct val="0"/>
              </a:spcBef>
              <a:buFont typeface="Arial" panose="020B0604020202020204" pitchFamily="34" charset="0"/>
              <a:buChar char="•"/>
            </a:pPr>
            <a:endPar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99000"/>
              </a:lnSpc>
              <a:spcBef>
                <a:spcPct val="0"/>
              </a:spcBef>
            </a:pP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Title 1"/>
          <p:cNvSpPr txBox="1">
            <a:spLocks/>
          </p:cNvSpPr>
          <p:nvPr/>
        </p:nvSpPr>
        <p:spPr>
          <a:xfrm>
            <a:off x="677334" y="44547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spcBef>
                <a:spcPts val="0"/>
              </a:spcBef>
            </a:pPr>
            <a:r>
              <a:rPr lang="en-GB" sz="6300" b="1" dirty="0">
                <a:ln w="6600">
                  <a:noFill/>
                  <a:prstDash val="solid"/>
                </a:ln>
                <a:solidFill>
                  <a:schemeClr val="tx1"/>
                </a:solidFill>
                <a:latin typeface="Calibri" panose="020F0502020204030204" pitchFamily="34" charset="0"/>
              </a:rPr>
              <a:t>Gender</a:t>
            </a:r>
            <a:r>
              <a:rPr lang="en-GB" sz="7200" b="1" dirty="0" smtClean="0">
                <a:ln w="6600">
                  <a:noFill/>
                  <a:prstDash val="solid"/>
                </a:ln>
                <a:solidFill>
                  <a:schemeClr val="tx1"/>
                </a:solidFill>
                <a:latin typeface="Calibri" panose="020F0502020204030204" pitchFamily="34" charset="0"/>
                <a:ea typeface="+mn-ea"/>
                <a:cs typeface="+mn-cs"/>
              </a:rPr>
              <a:t> </a:t>
            </a:r>
            <a:r>
              <a:rPr lang="en-GB" sz="6300" b="1" dirty="0">
                <a:ln w="6600">
                  <a:noFill/>
                  <a:prstDash val="solid"/>
                </a:ln>
                <a:solidFill>
                  <a:schemeClr val="tx1"/>
                </a:solidFill>
                <a:latin typeface="Calibri" panose="020F0502020204030204" pitchFamily="34" charset="0"/>
              </a:rPr>
              <a:t>I</a:t>
            </a:r>
            <a:r>
              <a:rPr lang="en-GB" sz="6300" b="1" dirty="0" smtClean="0">
                <a:ln w="6600">
                  <a:noFill/>
                  <a:prstDash val="solid"/>
                </a:ln>
                <a:solidFill>
                  <a:schemeClr val="tx1"/>
                </a:solidFill>
                <a:latin typeface="Calibri" panose="020F0502020204030204" pitchFamily="34" charset="0"/>
              </a:rPr>
              <a:t>dentity</a:t>
            </a:r>
            <a:endParaRPr lang="en-GB" sz="6300" b="1" dirty="0">
              <a:ln w="6600">
                <a:noFill/>
                <a:prstDash val="solid"/>
              </a:ln>
              <a:solidFill>
                <a:schemeClr val="tx1"/>
              </a:solidFill>
              <a:latin typeface="Calibri" panose="020F0502020204030204" pitchFamily="34" charset="0"/>
            </a:endParaRPr>
          </a:p>
        </p:txBody>
      </p:sp>
      <p:pic>
        <p:nvPicPr>
          <p:cNvPr id="9" name="Picture 2" descr="https://upload.wikimedia.org/wikipedia/commons/thumb/b/b0/Transgender_Pride_flag.svg/2000px-Transgender_Pride_fla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267" y="4066757"/>
            <a:ext cx="5197472" cy="25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87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2209</TotalTime>
  <Words>2127</Words>
  <Application>Microsoft Office PowerPoint</Application>
  <PresentationFormat>Widescreen</PresentationFormat>
  <Paragraphs>317</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 BERKLEY</vt:lpstr>
      <vt:lpstr>Arial</vt:lpstr>
      <vt:lpstr>Baskerville Old Face</vt:lpstr>
      <vt:lpstr>Calibri</vt:lpstr>
      <vt:lpstr>Trebuchet MS</vt:lpstr>
      <vt:lpstr>Wingdings 3</vt:lpstr>
      <vt:lpstr>Facet</vt:lpstr>
      <vt:lpstr> LGBT+  Healthcare 101  An overview of health disparities affecting LGBT patients</vt:lpstr>
      <vt:lpstr>LGBT Demographics</vt:lpstr>
      <vt:lpstr>LGBT Demographics</vt:lpstr>
      <vt:lpstr>LGBT Definitions,  Concepts, and Terminology</vt:lpstr>
      <vt:lpstr>PowerPoint Presentation</vt:lpstr>
      <vt:lpstr>Sexual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Legal, and Political Issues</vt:lpstr>
      <vt:lpstr>PowerPoint Presentation</vt:lpstr>
      <vt:lpstr>PowerPoint Presentation</vt:lpstr>
      <vt:lpstr>PowerPoint Presentation</vt:lpstr>
      <vt:lpstr>PowerPoint Presentation</vt:lpstr>
      <vt:lpstr>PowerPoint Presentation</vt:lpstr>
      <vt:lpstr>PowerPoint Presentation</vt:lpstr>
      <vt:lpstr>Health Disparities</vt:lpstr>
      <vt:lpstr>PowerPoint Presentation</vt:lpstr>
      <vt:lpstr>PowerPoint Presentation</vt:lpstr>
      <vt:lpstr>PowerPoint Presentation</vt:lpstr>
      <vt:lpstr>Addressing Health Disparities</vt:lpstr>
      <vt:lpstr>PowerPoint Presentation</vt:lpstr>
      <vt:lpstr>PowerPoint Presentation</vt:lpstr>
      <vt:lpstr>PowerPoint Presentation</vt:lpstr>
      <vt:lpstr>Barriers to LGBT Healthcare</vt:lpstr>
      <vt:lpstr>PowerPoint Presentation</vt:lpstr>
      <vt:lpstr>PowerPoint Presentation</vt:lpstr>
      <vt:lpstr>PowerPoint Presentation</vt:lpstr>
      <vt:lpstr>PowerPoint Presentation</vt:lpstr>
      <vt:lpstr>PowerPoint Presentation</vt:lpstr>
      <vt:lpstr>Improving LGBT Healthcare Access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 Health Disparities</dc:title>
  <dc:creator>Navina Senthilkumar</dc:creator>
  <cp:lastModifiedBy>TASKER Martin</cp:lastModifiedBy>
  <cp:revision>105</cp:revision>
  <dcterms:created xsi:type="dcterms:W3CDTF">2016-03-18T15:52:43Z</dcterms:created>
  <dcterms:modified xsi:type="dcterms:W3CDTF">2016-08-16T10:53:22Z</dcterms:modified>
</cp:coreProperties>
</file>